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6" r:id="rId2"/>
    <p:sldId id="316" r:id="rId3"/>
    <p:sldId id="312" r:id="rId4"/>
    <p:sldId id="313" r:id="rId5"/>
    <p:sldId id="314" r:id="rId6"/>
    <p:sldId id="315" r:id="rId7"/>
    <p:sldId id="277" r:id="rId8"/>
    <p:sldId id="278" r:id="rId9"/>
    <p:sldId id="281" r:id="rId10"/>
    <p:sldId id="307" r:id="rId11"/>
    <p:sldId id="308" r:id="rId12"/>
    <p:sldId id="310" r:id="rId13"/>
    <p:sldId id="311" r:id="rId14"/>
    <p:sldId id="309" r:id="rId15"/>
    <p:sldId id="282" r:id="rId16"/>
    <p:sldId id="283" r:id="rId17"/>
    <p:sldId id="284" r:id="rId18"/>
    <p:sldId id="285" r:id="rId19"/>
    <p:sldId id="286" r:id="rId20"/>
    <p:sldId id="287" r:id="rId21"/>
    <p:sldId id="303" r:id="rId22"/>
    <p:sldId id="288" r:id="rId23"/>
    <p:sldId id="294" r:id="rId24"/>
    <p:sldId id="302" r:id="rId25"/>
    <p:sldId id="304" r:id="rId26"/>
    <p:sldId id="295" r:id="rId27"/>
    <p:sldId id="280" r:id="rId28"/>
    <p:sldId id="267" r:id="rId29"/>
    <p:sldId id="296" r:id="rId30"/>
    <p:sldId id="297" r:id="rId31"/>
    <p:sldId id="298" r:id="rId32"/>
    <p:sldId id="299" r:id="rId33"/>
    <p:sldId id="273" r:id="rId34"/>
    <p:sldId id="300" r:id="rId35"/>
    <p:sldId id="301" r:id="rId36"/>
    <p:sldId id="305" r:id="rId37"/>
    <p:sldId id="306" r:id="rId3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85;&#3634;&#3619;&#3624;&#3638;&#3585;&#3625;&#3634;&#3614;&#3636;&#3648;&#3624;&#3625;\&#3586;&#3657;&#3629;&#3617;&#3641;&#3621;&#3648;&#3604;&#3655;&#3585;&#3614;&#3636;&#3648;&#3624;&#3625;\&#3586;&#3657;&#3629;&#3617;&#3641;&#3621;&#3648;&#3604;&#3655;&#3585;&#3614;&#3636;&#3648;&#3624;&#3625;2555\SPECIAL%20Std.CR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91;&#3634;&#3609;&#3623;&#3633;&#3604;&#3612;&#3621;\&#3612;&#3621;&#3626;&#3633;&#3617;&#3620;&#3607;&#3608;&#3636;&#3660;\&#3626;&#3619;&#3640;&#3611;&#3612;&#3621;&#3626;&#3629;&#3610;255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91;&#3634;&#3609;&#3623;&#3633;&#3604;&#3612;&#3621;\&#3612;&#3621;&#3626;&#3633;&#3617;&#3620;&#3607;&#3608;&#3636;&#3660;\&#3626;&#3619;&#3640;&#3611;&#3612;&#3621;&#3626;&#3629;&#3610;255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85;&#3634;&#3619;&#3624;&#3638;&#3585;&#3625;&#3634;&#3614;&#3636;&#3648;&#3624;&#3625;\&#3586;&#3657;&#3629;&#3617;&#3641;&#3621;&#3648;&#3604;&#3655;&#3585;&#3614;&#3636;&#3648;&#3624;&#3625;\&#3586;&#3657;&#3629;&#3617;&#3641;&#3621;&#3648;&#3604;&#3655;&#3585;&#3614;&#3636;&#3648;&#3624;&#3625;2555\SPECIAL%20Std.C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/>
      <c:barChart>
        <c:barDir val="bar"/>
        <c:grouping val="clustered"/>
        <c:ser>
          <c:idx val="0"/>
          <c:order val="0"/>
          <c:cat>
            <c:strRef>
              <c:f>กราฟ!$B$20:$B$28</c:f>
              <c:strCache>
                <c:ptCount val="9"/>
                <c:pt idx="0">
                  <c:v>การเห็น</c:v>
                </c:pt>
                <c:pt idx="1">
                  <c:v>การได้ยิน</c:v>
                </c:pt>
                <c:pt idx="2">
                  <c:v>สติปัญญา</c:v>
                </c:pt>
                <c:pt idx="3">
                  <c:v>ร่างกาย </c:v>
                </c:pt>
                <c:pt idx="4">
                  <c:v>การเรียนรู้</c:v>
                </c:pt>
                <c:pt idx="5">
                  <c:v>การพูดและภาษา</c:v>
                </c:pt>
                <c:pt idx="6">
                  <c:v>พฤติกรรมหรืออารมณ์</c:v>
                </c:pt>
                <c:pt idx="7">
                  <c:v>ออทิสติก</c:v>
                </c:pt>
                <c:pt idx="8">
                  <c:v>ซ้อน</c:v>
                </c:pt>
              </c:strCache>
            </c:strRef>
          </c:cat>
          <c:val>
            <c:numRef>
              <c:f>กราฟ!$C$20:$C$28</c:f>
              <c:numCache>
                <c:formatCode>General</c:formatCode>
                <c:ptCount val="9"/>
              </c:numCache>
            </c:numRef>
          </c:val>
        </c:ser>
        <c:ser>
          <c:idx val="1"/>
          <c:order val="1"/>
          <c:cat>
            <c:strRef>
              <c:f>กราฟ!$B$20:$B$28</c:f>
              <c:strCache>
                <c:ptCount val="9"/>
                <c:pt idx="0">
                  <c:v>การเห็น</c:v>
                </c:pt>
                <c:pt idx="1">
                  <c:v>การได้ยิน</c:v>
                </c:pt>
                <c:pt idx="2">
                  <c:v>สติปัญญา</c:v>
                </c:pt>
                <c:pt idx="3">
                  <c:v>ร่างกาย </c:v>
                </c:pt>
                <c:pt idx="4">
                  <c:v>การเรียนรู้</c:v>
                </c:pt>
                <c:pt idx="5">
                  <c:v>การพูดและภาษา</c:v>
                </c:pt>
                <c:pt idx="6">
                  <c:v>พฤติกรรมหรืออารมณ์</c:v>
                </c:pt>
                <c:pt idx="7">
                  <c:v>ออทิสติก</c:v>
                </c:pt>
                <c:pt idx="8">
                  <c:v>ซ้อน</c:v>
                </c:pt>
              </c:strCache>
            </c:strRef>
          </c:cat>
          <c:val>
            <c:numRef>
              <c:f>กราฟ!$D$20:$D$28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cat>
            <c:strRef>
              <c:f>กราฟ!$B$20:$B$28</c:f>
              <c:strCache>
                <c:ptCount val="9"/>
                <c:pt idx="0">
                  <c:v>การเห็น</c:v>
                </c:pt>
                <c:pt idx="1">
                  <c:v>การได้ยิน</c:v>
                </c:pt>
                <c:pt idx="2">
                  <c:v>สติปัญญา</c:v>
                </c:pt>
                <c:pt idx="3">
                  <c:v>ร่างกาย </c:v>
                </c:pt>
                <c:pt idx="4">
                  <c:v>การเรียนรู้</c:v>
                </c:pt>
                <c:pt idx="5">
                  <c:v>การพูดและภาษา</c:v>
                </c:pt>
                <c:pt idx="6">
                  <c:v>พฤติกรรมหรืออารมณ์</c:v>
                </c:pt>
                <c:pt idx="7">
                  <c:v>ออทิสติก</c:v>
                </c:pt>
                <c:pt idx="8">
                  <c:v>ซ้อน</c:v>
                </c:pt>
              </c:strCache>
            </c:strRef>
          </c:cat>
          <c:val>
            <c:numRef>
              <c:f>กราฟ!$E$20:$E$28</c:f>
              <c:numCache>
                <c:formatCode>General</c:formatCode>
                <c:ptCount val="9"/>
              </c:numCache>
            </c:numRef>
          </c:val>
        </c:ser>
        <c:ser>
          <c:idx val="3"/>
          <c:order val="3"/>
          <c:cat>
            <c:strRef>
              <c:f>กราฟ!$B$20:$B$28</c:f>
              <c:strCache>
                <c:ptCount val="9"/>
                <c:pt idx="0">
                  <c:v>การเห็น</c:v>
                </c:pt>
                <c:pt idx="1">
                  <c:v>การได้ยิน</c:v>
                </c:pt>
                <c:pt idx="2">
                  <c:v>สติปัญญา</c:v>
                </c:pt>
                <c:pt idx="3">
                  <c:v>ร่างกาย </c:v>
                </c:pt>
                <c:pt idx="4">
                  <c:v>การเรียนรู้</c:v>
                </c:pt>
                <c:pt idx="5">
                  <c:v>การพูดและภาษา</c:v>
                </c:pt>
                <c:pt idx="6">
                  <c:v>พฤติกรรมหรืออารมณ์</c:v>
                </c:pt>
                <c:pt idx="7">
                  <c:v>ออทิสติก</c:v>
                </c:pt>
                <c:pt idx="8">
                  <c:v>ซ้อน</c:v>
                </c:pt>
              </c:strCache>
            </c:strRef>
          </c:cat>
          <c:val>
            <c:numRef>
              <c:f>กราฟ!$F$20:$F$28</c:f>
              <c:numCache>
                <c:formatCode>General</c:formatCode>
                <c:ptCount val="9"/>
              </c:numCache>
            </c:numRef>
          </c:val>
        </c:ser>
        <c:ser>
          <c:idx val="4"/>
          <c:order val="4"/>
          <c:cat>
            <c:strRef>
              <c:f>กราฟ!$B$20:$B$28</c:f>
              <c:strCache>
                <c:ptCount val="9"/>
                <c:pt idx="0">
                  <c:v>การเห็น</c:v>
                </c:pt>
                <c:pt idx="1">
                  <c:v>การได้ยิน</c:v>
                </c:pt>
                <c:pt idx="2">
                  <c:v>สติปัญญา</c:v>
                </c:pt>
                <c:pt idx="3">
                  <c:v>ร่างกาย </c:v>
                </c:pt>
                <c:pt idx="4">
                  <c:v>การเรียนรู้</c:v>
                </c:pt>
                <c:pt idx="5">
                  <c:v>การพูดและภาษา</c:v>
                </c:pt>
                <c:pt idx="6">
                  <c:v>พฤติกรรมหรืออารมณ์</c:v>
                </c:pt>
                <c:pt idx="7">
                  <c:v>ออทิสติก</c:v>
                </c:pt>
                <c:pt idx="8">
                  <c:v>ซ้อน</c:v>
                </c:pt>
              </c:strCache>
            </c:strRef>
          </c:cat>
          <c:val>
            <c:numRef>
              <c:f>กราฟ!$G$20:$G$28</c:f>
              <c:numCache>
                <c:formatCode>General</c:formatCode>
                <c:ptCount val="9"/>
              </c:numCache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 b="1"/>
                </a:pPr>
                <a:endParaRPr lang="th-TH"/>
              </a:p>
            </c:txPr>
            <c:showVal val="1"/>
          </c:dLbls>
          <c:cat>
            <c:strRef>
              <c:f>กราฟ!$B$20:$B$28</c:f>
              <c:strCache>
                <c:ptCount val="9"/>
                <c:pt idx="0">
                  <c:v>การเห็น</c:v>
                </c:pt>
                <c:pt idx="1">
                  <c:v>การได้ยิน</c:v>
                </c:pt>
                <c:pt idx="2">
                  <c:v>สติปัญญา</c:v>
                </c:pt>
                <c:pt idx="3">
                  <c:v>ร่างกาย </c:v>
                </c:pt>
                <c:pt idx="4">
                  <c:v>การเรียนรู้</c:v>
                </c:pt>
                <c:pt idx="5">
                  <c:v>การพูดและภาษา</c:v>
                </c:pt>
                <c:pt idx="6">
                  <c:v>พฤติกรรมหรืออารมณ์</c:v>
                </c:pt>
                <c:pt idx="7">
                  <c:v>ออทิสติก</c:v>
                </c:pt>
                <c:pt idx="8">
                  <c:v>ซ้อน</c:v>
                </c:pt>
              </c:strCache>
            </c:strRef>
          </c:cat>
          <c:val>
            <c:numRef>
              <c:f>กราฟ!$H$20:$H$28</c:f>
              <c:numCache>
                <c:formatCode>0.00</c:formatCode>
                <c:ptCount val="9"/>
                <c:pt idx="0">
                  <c:v>0.22988505747126436</c:v>
                </c:pt>
                <c:pt idx="1">
                  <c:v>0.74712643678160917</c:v>
                </c:pt>
                <c:pt idx="2">
                  <c:v>3.2183908045977012</c:v>
                </c:pt>
                <c:pt idx="3">
                  <c:v>1.3793103448275863</c:v>
                </c:pt>
                <c:pt idx="4">
                  <c:v>87.58620689655173</c:v>
                </c:pt>
                <c:pt idx="5">
                  <c:v>1.0919540229885059</c:v>
                </c:pt>
                <c:pt idx="6">
                  <c:v>2.0114942528735633</c:v>
                </c:pt>
                <c:pt idx="7">
                  <c:v>1.4942528735632183</c:v>
                </c:pt>
                <c:pt idx="8">
                  <c:v>2.2413793103448274</c:v>
                </c:pt>
              </c:numCache>
            </c:numRef>
          </c:val>
        </c:ser>
        <c:axId val="118047872"/>
        <c:axId val="118050176"/>
      </c:barChart>
      <c:catAx>
        <c:axId val="118047872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1"/>
            </a:pPr>
            <a:endParaRPr lang="th-TH"/>
          </a:p>
        </c:txPr>
        <c:crossAx val="118050176"/>
        <c:crosses val="autoZero"/>
        <c:auto val="1"/>
        <c:lblAlgn val="ctr"/>
        <c:lblOffset val="100"/>
      </c:catAx>
      <c:valAx>
        <c:axId val="118050176"/>
        <c:scaling>
          <c:orientation val="minMax"/>
        </c:scaling>
        <c:axPos val="b"/>
        <c:majorGridlines/>
        <c:numFmt formatCode="General" sourceLinked="1"/>
        <c:tickLblPos val="nextTo"/>
        <c:crossAx val="118047872"/>
        <c:crosses val="autoZero"/>
        <c:crossBetween val="between"/>
      </c:valAx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</c:chart>
  <c:spPr>
    <a:solidFill>
      <a:schemeClr val="accent6">
        <a:lumMod val="40000"/>
        <a:lumOff val="6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9.3788605634511649E-2"/>
          <c:y val="8.5755071028941227E-2"/>
          <c:w val="0.71204155730533825"/>
          <c:h val="0.72065256638151365"/>
        </c:manualLayout>
      </c:layout>
      <c:barChart>
        <c:barDir val="col"/>
        <c:grouping val="clustered"/>
        <c:ser>
          <c:idx val="0"/>
          <c:order val="0"/>
          <c:tx>
            <c:strRef>
              <c:f>กราฟNT!$C$3</c:f>
              <c:strCache>
                <c:ptCount val="1"/>
                <c:pt idx="0">
                  <c:v>ประเทศ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dLbls>
            <c:txPr>
              <a:bodyPr rot="-5400000" vert="horz"/>
              <a:lstStyle/>
              <a:p>
                <a:pPr>
                  <a:defRPr sz="1600" b="1"/>
                </a:pPr>
                <a:endParaRPr lang="th-TH"/>
              </a:p>
            </c:txPr>
            <c:showVal val="1"/>
          </c:dLbls>
          <c:cat>
            <c:strRef>
              <c:f>กราฟNT!$B$4:$B$6</c:f>
              <c:strCache>
                <c:ptCount val="3"/>
                <c:pt idx="0">
                  <c:v>ด้านภาษา</c:v>
                </c:pt>
                <c:pt idx="1">
                  <c:v>ด้านการคิดคำนวณ</c:v>
                </c:pt>
                <c:pt idx="2">
                  <c:v>ด้านเหตุผล</c:v>
                </c:pt>
              </c:strCache>
            </c:strRef>
          </c:cat>
          <c:val>
            <c:numRef>
              <c:f>กราฟNT!$C$4:$C$6</c:f>
              <c:numCache>
                <c:formatCode>0.00</c:formatCode>
                <c:ptCount val="3"/>
                <c:pt idx="0">
                  <c:v>42.93</c:v>
                </c:pt>
                <c:pt idx="1">
                  <c:v>37.449999999999996</c:v>
                </c:pt>
                <c:pt idx="2">
                  <c:v>45.9</c:v>
                </c:pt>
              </c:numCache>
            </c:numRef>
          </c:val>
        </c:ser>
        <c:ser>
          <c:idx val="1"/>
          <c:order val="1"/>
          <c:tx>
            <c:strRef>
              <c:f>กราฟNT!$D$3</c:f>
              <c:strCache>
                <c:ptCount val="1"/>
                <c:pt idx="0">
                  <c:v>สังกัด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dLbls>
            <c:txPr>
              <a:bodyPr rot="-5400000" vert="horz"/>
              <a:lstStyle/>
              <a:p>
                <a:pPr>
                  <a:defRPr sz="1400" b="1"/>
                </a:pPr>
                <a:endParaRPr lang="th-TH"/>
              </a:p>
            </c:txPr>
            <c:showVal val="1"/>
          </c:dLbls>
          <c:cat>
            <c:strRef>
              <c:f>กราฟNT!$B$4:$B$6</c:f>
              <c:strCache>
                <c:ptCount val="3"/>
                <c:pt idx="0">
                  <c:v>ด้านภาษา</c:v>
                </c:pt>
                <c:pt idx="1">
                  <c:v>ด้านการคิดคำนวณ</c:v>
                </c:pt>
                <c:pt idx="2">
                  <c:v>ด้านเหตุผล</c:v>
                </c:pt>
              </c:strCache>
            </c:strRef>
          </c:cat>
          <c:val>
            <c:numRef>
              <c:f>กราฟNT!$D$4:$D$6</c:f>
              <c:numCache>
                <c:formatCode>0.00</c:formatCode>
                <c:ptCount val="3"/>
                <c:pt idx="0">
                  <c:v>42.94</c:v>
                </c:pt>
                <c:pt idx="1">
                  <c:v>37.449999999999996</c:v>
                </c:pt>
                <c:pt idx="2">
                  <c:v>45.92</c:v>
                </c:pt>
              </c:numCache>
            </c:numRef>
          </c:val>
        </c:ser>
        <c:ser>
          <c:idx val="2"/>
          <c:order val="2"/>
          <c:tx>
            <c:strRef>
              <c:f>กราฟNT!$E$3</c:f>
              <c:strCache>
                <c:ptCount val="1"/>
                <c:pt idx="0">
                  <c:v>เขตพื้นที่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75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dLbls>
            <c:dLbl>
              <c:idx val="2"/>
              <c:layout>
                <c:manualLayout>
                  <c:x val="1.43983224480504E-3"/>
                  <c:y val="2.4839253971780961E-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/>
                </a:pPr>
                <a:endParaRPr lang="th-TH"/>
              </a:p>
            </c:txPr>
            <c:showVal val="1"/>
          </c:dLbls>
          <c:cat>
            <c:strRef>
              <c:f>กราฟNT!$B$4:$B$6</c:f>
              <c:strCache>
                <c:ptCount val="3"/>
                <c:pt idx="0">
                  <c:v>ด้านภาษา</c:v>
                </c:pt>
                <c:pt idx="1">
                  <c:v>ด้านการคิดคำนวณ</c:v>
                </c:pt>
                <c:pt idx="2">
                  <c:v>ด้านเหตุผล</c:v>
                </c:pt>
              </c:strCache>
            </c:strRef>
          </c:cat>
          <c:val>
            <c:numRef>
              <c:f>กราฟNT!$E$4:$E$6</c:f>
              <c:numCache>
                <c:formatCode>0.00</c:formatCode>
                <c:ptCount val="3"/>
                <c:pt idx="0">
                  <c:v>43.790000000000013</c:v>
                </c:pt>
                <c:pt idx="1">
                  <c:v>37.700000000000003</c:v>
                </c:pt>
                <c:pt idx="2">
                  <c:v>46.809999999999995</c:v>
                </c:pt>
              </c:numCache>
            </c:numRef>
          </c:val>
        </c:ser>
        <c:axId val="124352384"/>
        <c:axId val="118964224"/>
      </c:barChart>
      <c:catAx>
        <c:axId val="124352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th-TH"/>
          </a:p>
        </c:txPr>
        <c:crossAx val="118964224"/>
        <c:crosses val="autoZero"/>
        <c:auto val="1"/>
        <c:lblAlgn val="ctr"/>
        <c:lblOffset val="100"/>
      </c:catAx>
      <c:valAx>
        <c:axId val="118964224"/>
        <c:scaling>
          <c:orientation val="minMax"/>
        </c:scaling>
        <c:axPos val="l"/>
        <c:majorGridlines/>
        <c:numFmt formatCode="0.00" sourceLinked="1"/>
        <c:tickLblPos val="nextTo"/>
        <c:crossAx val="12435238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277655759046717"/>
          <c:y val="0.16535314929508285"/>
          <c:w val="0.16325702652221941"/>
          <c:h val="0.47401649283570907"/>
        </c:manualLayout>
      </c:layout>
      <c:txPr>
        <a:bodyPr/>
        <a:lstStyle/>
        <a:p>
          <a:pPr>
            <a:defRPr sz="2400"/>
          </a:pPr>
          <a:endParaRPr lang="th-TH"/>
        </a:p>
      </c:txPr>
    </c:legend>
    <c:plotVisOnly val="1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view3D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7.9981853868088731E-2"/>
          <c:y val="2.774965233219924E-2"/>
          <c:w val="0.54461612527382997"/>
          <c:h val="0.91333153579104231"/>
        </c:manualLayout>
      </c:layout>
      <c:bar3DChart>
        <c:barDir val="col"/>
        <c:grouping val="clustered"/>
        <c:ser>
          <c:idx val="0"/>
          <c:order val="0"/>
          <c:tx>
            <c:strRef>
              <c:f>กราฟNT!$B$42</c:f>
              <c:strCache>
                <c:ptCount val="1"/>
                <c:pt idx="0">
                  <c:v>อธิบายความหมายจากเรื่องที่อ่าน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Lbls>
            <c:txPr>
              <a:bodyPr rot="-5400000" vert="horz"/>
              <a:lstStyle/>
              <a:p>
                <a:pPr>
                  <a:defRPr sz="1400" b="1"/>
                </a:pPr>
                <a:endParaRPr lang="th-TH"/>
              </a:p>
            </c:txPr>
            <c:showVal val="1"/>
          </c:dLbls>
          <c:cat>
            <c:strLit>
              <c:ptCount val="1"/>
              <c:pt idx="0">
                <c:v>ความสามารถด้านภาษา</c:v>
              </c:pt>
            </c:strLit>
          </c:cat>
          <c:val>
            <c:numRef>
              <c:f>กราฟNT!$C$42</c:f>
              <c:numCache>
                <c:formatCode>0.00</c:formatCode>
                <c:ptCount val="1"/>
                <c:pt idx="0">
                  <c:v>44.190000000000012</c:v>
                </c:pt>
              </c:numCache>
            </c:numRef>
          </c:val>
        </c:ser>
        <c:ser>
          <c:idx val="1"/>
          <c:order val="1"/>
          <c:tx>
            <c:strRef>
              <c:f>กราฟNT!$B$43</c:f>
              <c:strCache>
                <c:ptCount val="1"/>
                <c:pt idx="0">
                  <c:v>คาดคะเนเหตุการณ์จากเรื่องที่อ่าน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 rot="-5400000" vert="horz"/>
              <a:lstStyle/>
              <a:p>
                <a:pPr>
                  <a:defRPr sz="1600" b="1"/>
                </a:pPr>
                <a:endParaRPr lang="th-TH"/>
              </a:p>
            </c:txPr>
            <c:showVal val="1"/>
          </c:dLbls>
          <c:cat>
            <c:strLit>
              <c:ptCount val="1"/>
              <c:pt idx="0">
                <c:v>ความสามารถด้านภาษา</c:v>
              </c:pt>
            </c:strLit>
          </c:cat>
          <c:val>
            <c:numRef>
              <c:f>กราฟNT!$C$43</c:f>
              <c:numCache>
                <c:formatCode>0.00</c:formatCode>
                <c:ptCount val="1"/>
                <c:pt idx="0">
                  <c:v>33.160000000000011</c:v>
                </c:pt>
              </c:numCache>
            </c:numRef>
          </c:val>
        </c:ser>
        <c:ser>
          <c:idx val="2"/>
          <c:order val="2"/>
          <c:tx>
            <c:strRef>
              <c:f>กราฟNT!$B$44</c:f>
              <c:strCache>
                <c:ptCount val="1"/>
                <c:pt idx="0">
                  <c:v>สรุปเรื่องราวและข้อคิดจากเรื่องที่อ่าน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 rot="-5400000" vert="horz"/>
              <a:lstStyle/>
              <a:p>
                <a:pPr>
                  <a:defRPr sz="1400" b="1"/>
                </a:pPr>
                <a:endParaRPr lang="th-TH"/>
              </a:p>
            </c:txPr>
            <c:showVal val="1"/>
          </c:dLbls>
          <c:cat>
            <c:strLit>
              <c:ptCount val="1"/>
              <c:pt idx="0">
                <c:v>ความสามารถด้านภาษา</c:v>
              </c:pt>
            </c:strLit>
          </c:cat>
          <c:val>
            <c:numRef>
              <c:f>กราฟNT!$C$44</c:f>
              <c:numCache>
                <c:formatCode>0.00</c:formatCode>
                <c:ptCount val="1"/>
                <c:pt idx="0">
                  <c:v>42.01</c:v>
                </c:pt>
              </c:numCache>
            </c:numRef>
          </c:val>
        </c:ser>
        <c:ser>
          <c:idx val="3"/>
          <c:order val="3"/>
          <c:tx>
            <c:strRef>
              <c:f>กราฟNT!$B$45</c:f>
              <c:strCache>
                <c:ptCount val="1"/>
                <c:pt idx="0">
                  <c:v>วิเคราะห์เรื่องที่อ่านได้อย่างถูกต้อง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 rot="-5400000" vert="horz"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strLit>
              <c:ptCount val="1"/>
              <c:pt idx="0">
                <c:v>ความสามารถด้านภาษา</c:v>
              </c:pt>
            </c:strLit>
          </c:cat>
          <c:val>
            <c:numRef>
              <c:f>กราฟNT!$C$45</c:f>
              <c:numCache>
                <c:formatCode>0.00</c:formatCode>
                <c:ptCount val="1"/>
                <c:pt idx="0">
                  <c:v>50.68</c:v>
                </c:pt>
              </c:numCache>
            </c:numRef>
          </c:val>
        </c:ser>
        <c:ser>
          <c:idx val="4"/>
          <c:order val="4"/>
          <c:tx>
            <c:strRef>
              <c:f>กราฟNT!$B$46</c:f>
              <c:strCache>
                <c:ptCount val="1"/>
                <c:pt idx="0">
                  <c:v>นำข้อคิดที่ได้จากเรื่องที่อ่านไปใช้ในชีวิตประจำวัน</c:v>
                </c:pt>
              </c:strCache>
            </c:strRef>
          </c:tx>
          <c:spPr>
            <a:solidFill>
              <a:srgbClr val="FF3300"/>
            </a:solidFill>
          </c:spPr>
          <c:dLbls>
            <c:txPr>
              <a:bodyPr rot="-5400000" vert="horz"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strLit>
              <c:ptCount val="1"/>
              <c:pt idx="0">
                <c:v>ความสามารถด้านภาษา</c:v>
              </c:pt>
            </c:strLit>
          </c:cat>
          <c:val>
            <c:numRef>
              <c:f>กราฟNT!$C$46</c:f>
              <c:numCache>
                <c:formatCode>0.00</c:formatCode>
                <c:ptCount val="1"/>
                <c:pt idx="0">
                  <c:v>43.67</c:v>
                </c:pt>
              </c:numCache>
            </c:numRef>
          </c:val>
        </c:ser>
        <c:ser>
          <c:idx val="5"/>
          <c:order val="5"/>
          <c:tx>
            <c:strRef>
              <c:f>กราฟNT!$B$47</c:f>
              <c:strCache>
                <c:ptCount val="1"/>
                <c:pt idx="0">
                  <c:v>สื่อสารความคิดเห็นจากเรื่องที่อ่านอย่างมีเหตุผลและสร้างสรรค์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strLit>
              <c:ptCount val="1"/>
              <c:pt idx="0">
                <c:v>ความสามารถด้านภาษา</c:v>
              </c:pt>
            </c:strLit>
          </c:cat>
          <c:val>
            <c:numRef>
              <c:f>กราฟNT!$C$47</c:f>
              <c:numCache>
                <c:formatCode>0.00</c:formatCode>
                <c:ptCount val="1"/>
                <c:pt idx="0">
                  <c:v>49.98</c:v>
                </c:pt>
              </c:numCache>
            </c:numRef>
          </c:val>
        </c:ser>
        <c:shape val="cylinder"/>
        <c:axId val="118999680"/>
        <c:axId val="119005568"/>
        <c:axId val="0"/>
      </c:bar3DChart>
      <c:catAx>
        <c:axId val="11899968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th-TH"/>
          </a:p>
        </c:txPr>
        <c:crossAx val="119005568"/>
        <c:crosses val="autoZero"/>
        <c:auto val="1"/>
        <c:lblAlgn val="ctr"/>
        <c:lblOffset val="100"/>
      </c:catAx>
      <c:valAx>
        <c:axId val="119005568"/>
        <c:scaling>
          <c:orientation val="minMax"/>
        </c:scaling>
        <c:axPos val="l"/>
        <c:majorGridlines/>
        <c:numFmt formatCode="0.00" sourceLinked="1"/>
        <c:tickLblPos val="nextTo"/>
        <c:crossAx val="118999680"/>
        <c:crosses val="autoZero"/>
        <c:crossBetween val="between"/>
      </c:valAx>
      <c:spPr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1227176025275942"/>
          <c:y val="0"/>
          <c:w val="0.38653258799704676"/>
          <c:h val="0.9987012943423289"/>
        </c:manualLayout>
      </c:layout>
      <c:spPr>
        <a:solidFill>
          <a:schemeClr val="bg1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800"/>
          </a:pPr>
          <a:endParaRPr lang="th-TH"/>
        </a:p>
      </c:txPr>
    </c:legend>
    <c:plotVisOnly val="1"/>
  </c:chart>
  <c:spPr>
    <a:solidFill>
      <a:schemeClr val="bg1"/>
    </a:solidFill>
    <a:ln>
      <a:solidFill>
        <a:schemeClr val="accent5">
          <a:lumMod val="20000"/>
          <a:lumOff val="80000"/>
        </a:schemeClr>
      </a:solidFill>
    </a:ln>
  </c:spPr>
  <c:txPr>
    <a:bodyPr/>
    <a:lstStyle/>
    <a:p>
      <a:pPr>
        <a:defRPr b="1"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การอ่าน</c:v>
          </c:tx>
          <c:spPr>
            <a:gradFill>
              <a:gsLst>
                <a:gs pos="0">
                  <a:srgbClr val="7030A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5747258241147841E-3"/>
                  <c:y val="-3.4294029058499681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800" b="1"/>
                </a:pPr>
                <a:endParaRPr lang="th-TH"/>
              </a:p>
            </c:txPr>
            <c:showVal val="1"/>
          </c:dLbls>
          <c:cat>
            <c:strRef>
              <c:f>กราฟ!$B$31:$B$36</c:f>
              <c:strCache>
                <c:ptCount val="6"/>
                <c:pt idx="0">
                  <c:v>ป.1</c:v>
                </c:pt>
                <c:pt idx="1">
                  <c:v>ป.2</c:v>
                </c:pt>
                <c:pt idx="2">
                  <c:v>ป.3</c:v>
                </c:pt>
                <c:pt idx="3">
                  <c:v>ป.4</c:v>
                </c:pt>
                <c:pt idx="4">
                  <c:v>ป.5</c:v>
                </c:pt>
                <c:pt idx="5">
                  <c:v>ป.6</c:v>
                </c:pt>
              </c:strCache>
            </c:strRef>
          </c:cat>
          <c:val>
            <c:numRef>
              <c:f>กราฟ!$E$31:$E$36</c:f>
              <c:numCache>
                <c:formatCode>General</c:formatCode>
                <c:ptCount val="6"/>
                <c:pt idx="0">
                  <c:v>20.159999999999997</c:v>
                </c:pt>
                <c:pt idx="1">
                  <c:v>14.269999999999996</c:v>
                </c:pt>
                <c:pt idx="2">
                  <c:v>15.129999999999995</c:v>
                </c:pt>
                <c:pt idx="3">
                  <c:v>15.120000000000005</c:v>
                </c:pt>
                <c:pt idx="4">
                  <c:v>15.329999999999998</c:v>
                </c:pt>
                <c:pt idx="5">
                  <c:v>10.730000000000004</c:v>
                </c:pt>
              </c:numCache>
            </c:numRef>
          </c:val>
        </c:ser>
        <c:ser>
          <c:idx val="1"/>
          <c:order val="1"/>
          <c:tx>
            <c:v>การเขียน</c:v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5747258241147834E-2"/>
                  <c:y val="-1.2247867520892738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800" b="1"/>
                </a:pPr>
                <a:endParaRPr lang="th-TH"/>
              </a:p>
            </c:txPr>
            <c:showVal val="1"/>
          </c:dLbls>
          <c:cat>
            <c:strRef>
              <c:f>กราฟ!$B$31:$B$36</c:f>
              <c:strCache>
                <c:ptCount val="6"/>
                <c:pt idx="0">
                  <c:v>ป.1</c:v>
                </c:pt>
                <c:pt idx="1">
                  <c:v>ป.2</c:v>
                </c:pt>
                <c:pt idx="2">
                  <c:v>ป.3</c:v>
                </c:pt>
                <c:pt idx="3">
                  <c:v>ป.4</c:v>
                </c:pt>
                <c:pt idx="4">
                  <c:v>ป.5</c:v>
                </c:pt>
                <c:pt idx="5">
                  <c:v>ป.6</c:v>
                </c:pt>
              </c:strCache>
            </c:strRef>
          </c:cat>
          <c:val>
            <c:numRef>
              <c:f>กราฟ!$F$31:$F$36</c:f>
              <c:numCache>
                <c:formatCode>General</c:formatCode>
                <c:ptCount val="6"/>
                <c:pt idx="0">
                  <c:v>22.019999999999996</c:v>
                </c:pt>
                <c:pt idx="1">
                  <c:v>18.129999999999995</c:v>
                </c:pt>
                <c:pt idx="2">
                  <c:v>21.97</c:v>
                </c:pt>
                <c:pt idx="3">
                  <c:v>14.200000000000003</c:v>
                </c:pt>
                <c:pt idx="4">
                  <c:v>14.489999999999995</c:v>
                </c:pt>
                <c:pt idx="5">
                  <c:v>12.689999999999998</c:v>
                </c:pt>
              </c:numCache>
            </c:numRef>
          </c:val>
        </c:ser>
        <c:shape val="cylinder"/>
        <c:axId val="118122752"/>
        <c:axId val="118132736"/>
        <c:axId val="0"/>
      </c:bar3DChart>
      <c:catAx>
        <c:axId val="118122752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 b="1"/>
            </a:pPr>
            <a:endParaRPr lang="th-TH"/>
          </a:p>
        </c:txPr>
        <c:crossAx val="118132736"/>
        <c:crosses val="autoZero"/>
        <c:auto val="1"/>
        <c:lblAlgn val="ctr"/>
        <c:lblOffset val="100"/>
      </c:catAx>
      <c:valAx>
        <c:axId val="118132736"/>
        <c:scaling>
          <c:orientation val="minMax"/>
        </c:scaling>
        <c:axPos val="l"/>
        <c:majorGridlines/>
        <c:numFmt formatCode="General" sourceLinked="1"/>
        <c:tickLblPos val="nextTo"/>
        <c:crossAx val="11812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09890567714789"/>
          <c:y val="5.6424093310619809E-2"/>
          <c:w val="0.21500438443347597"/>
          <c:h val="0.27720801083830193"/>
        </c:manualLayout>
      </c:layout>
      <c:txPr>
        <a:bodyPr/>
        <a:lstStyle/>
        <a:p>
          <a:pPr>
            <a:defRPr sz="2400" b="1"/>
          </a:pPr>
          <a:endParaRPr lang="th-TH"/>
        </a:p>
      </c:txPr>
    </c:legend>
    <c:plotVisOnly val="1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5EE3-342E-48FC-BAC8-7E5255905A44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3704A-658E-4964-BD0F-EB0BA44A1FD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704A-658E-4964-BD0F-EB0BA44A1FD3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704A-658E-4964-BD0F-EB0BA44A1FD3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E9B0-FC19-4A97-AA34-228C7A94AB01}" type="datetimeFigureOut">
              <a:rPr lang="th-TH" smtClean="0"/>
              <a:pPr/>
              <a:t>26/04/56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8B53-DA88-4773-91E1-87B24F88C36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2.gstatic.com/images?q=tbn:ANd9GcQSmNV5fSXFIWKT1rm_onF2X4LBVZxzSXWbqYlJzh49tt-2ga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4077072"/>
          </a:xfrm>
          <a:prstGeom prst="rect">
            <a:avLst/>
          </a:prstGeom>
          <a:noFill/>
        </p:spPr>
      </p:pic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005064"/>
            <a:ext cx="8568952" cy="266429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4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การพัฒนาคุณภาพการศึกษา</a:t>
            </a:r>
            <a:r>
              <a:rPr lang="th-TH" sz="6000" b="1" dirty="0" smtClean="0">
                <a:solidFill>
                  <a:srgbClr val="FF66FF"/>
                </a:solidFill>
                <a:latin typeface="Tahoma" pitchFamily="34" charset="0"/>
                <a:cs typeface="Tahoma" pitchFamily="34" charset="0"/>
              </a:rPr>
              <a:t>สำหรับเด็ก</a:t>
            </a:r>
            <a:r>
              <a:rPr lang="en-US" sz="6000" b="1" dirty="0" smtClean="0">
                <a:solidFill>
                  <a:srgbClr val="FF66FF"/>
                </a:solidFill>
                <a:latin typeface="Tahoma" pitchFamily="34" charset="0"/>
                <a:cs typeface="Tahoma" pitchFamily="34" charset="0"/>
              </a:rPr>
              <a:t>LD </a:t>
            </a:r>
            <a:r>
              <a:rPr lang="th-TH" sz="7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7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5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ปีงบประมาณ</a:t>
            </a:r>
            <a:r>
              <a:rPr lang="en-US" sz="5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2556</a:t>
            </a:r>
            <a:endParaRPr lang="th-TH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Angsana New" pitchFamily="18" charset="-34"/>
            </a:endParaRPr>
          </a:p>
        </p:txBody>
      </p:sp>
      <p:pic>
        <p:nvPicPr>
          <p:cNvPr id="32770" name="Picture 2" descr="C:\Documents and Settings\A_Auraiwan\My Documents\My Pictures\t_t2_01_clip_image002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82047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E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4" y="0"/>
            <a:ext cx="910319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E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2795" cy="66693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2227" name="Picture 3" descr="ลายมือLD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-16633" y="0"/>
            <a:ext cx="9485177" cy="6858000"/>
          </a:xfrm>
          <a:noFill/>
          <a:ln w="57150" cmpd="thinThick">
            <a:solidFill>
              <a:srgbClr val="AB0981"/>
            </a:solidFill>
          </a:ln>
        </p:spPr>
      </p:pic>
      <p:pic>
        <p:nvPicPr>
          <p:cNvPr id="52228" name="Picture 4" descr="wr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868863"/>
            <a:ext cx="1022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Angsana New" pitchFamily="18" charset="-34"/>
            </a:endParaRPr>
          </a:p>
        </p:txBody>
      </p:sp>
      <p:pic>
        <p:nvPicPr>
          <p:cNvPr id="3072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69421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6000" b="1" dirty="0" smtClean="0"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กลุ่ม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บกพร่องด้านการคำนวณ(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Mathematics Disorder) </a:t>
            </a:r>
            <a:endParaRPr kumimoji="0" lang="th-TH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FreesiaUPC" pitchFamily="34" charset="-34"/>
              <a:ea typeface="Times New Roman" pitchFamily="18" charset="0"/>
              <a:cs typeface="FreesiaUPC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	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อาจจะคำนวณไม่ได้เลย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400" b="1" dirty="0">
                <a:solidFill>
                  <a:schemeClr val="tx1"/>
                </a:solidFill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	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หรือทำได้แต่สับสนกับตัวเลข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	ไม่เข้าใจสัญลักษณ์ ไม่เข้าใจค่าของตัวเลข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400" b="1" dirty="0"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	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สับสนการจำเครื่องหมาย บวก ลบ คูณ หาร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400" b="1" dirty="0"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	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ไม่เข้าใจหลักการ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4400" b="1" dirty="0" smtClean="0"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	บ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วกลบเป็น เข้าใจเครื่องหมาย แต่ตีโจทย์ไมได้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http://www.momypedia.com/elctfl/rlga/imgstk/img4_9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http://www.momypedia.com/elctfl/rlga/imgstk/img2_503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มุมมน 3"/>
          <p:cNvSpPr/>
          <p:nvPr/>
        </p:nvSpPr>
        <p:spPr>
          <a:xfrm>
            <a:off x="3635896" y="1124744"/>
            <a:ext cx="5040560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FreesiaUPC" pitchFamily="34" charset="-34"/>
                <a:cs typeface="FreesiaUPC" pitchFamily="34" charset="-34"/>
              </a:rPr>
              <a:t>ช่วยเหลือในการเรียนรู้</a:t>
            </a:r>
            <a:endParaRPr lang="th-TH" sz="54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ลูกศรลง 5"/>
          <p:cNvSpPr/>
          <p:nvPr/>
        </p:nvSpPr>
        <p:spPr>
          <a:xfrm>
            <a:off x="5220072" y="2636912"/>
            <a:ext cx="1584176" cy="115212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4532244" y="3808040"/>
            <a:ext cx="3024336" cy="15841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IEP/IIP</a:t>
            </a:r>
            <a:endParaRPr lang="th-TH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http://www.momypedia.com/elctfl/rlga/imgstk/img4_504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สี่เหลี่ยมมุมมน 2"/>
          <p:cNvSpPr/>
          <p:nvPr/>
        </p:nvSpPr>
        <p:spPr>
          <a:xfrm>
            <a:off x="3851920" y="1268760"/>
            <a:ext cx="5112568" cy="15841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</a:rPr>
              <a:t>แก้ปัญหาเฉพาะที่เกิดร่วม</a:t>
            </a:r>
            <a:endParaRPr lang="th-TH" sz="4800" b="1" dirty="0">
              <a:solidFill>
                <a:srgbClr val="FFFF00"/>
              </a:solidFill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4067944" y="3501008"/>
            <a:ext cx="936104" cy="7920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5004048" y="2852936"/>
            <a:ext cx="3816424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*</a:t>
            </a:r>
            <a:r>
              <a:rPr lang="th-TH" sz="3600" b="1" dirty="0" smtClean="0"/>
              <a:t>สมาธิสั้น</a:t>
            </a:r>
          </a:p>
          <a:p>
            <a:pPr algn="ctr"/>
            <a:r>
              <a:rPr lang="en-US" sz="3600" b="1" dirty="0"/>
              <a:t>*</a:t>
            </a:r>
            <a:r>
              <a:rPr lang="th-TH" sz="3600" b="1" dirty="0" smtClean="0"/>
              <a:t>การประสานงานของกล้ามเนื้อ</a:t>
            </a:r>
          </a:p>
          <a:p>
            <a:pPr algn="ctr"/>
            <a:r>
              <a:rPr lang="en-US" sz="3600" b="1" dirty="0" smtClean="0"/>
              <a:t>*</a:t>
            </a:r>
            <a:r>
              <a:rPr lang="th-TH" sz="3600" b="1" dirty="0" smtClean="0"/>
              <a:t>การพูด/การสื่อสาร</a:t>
            </a:r>
            <a:endParaRPr lang="th-TH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1.gstatic.com/images?q=tbn:ANd9GcTdTmqlKKcWFPZsfX50xLCtyUE0TxXZnX16HDzxRcZO6fiaeCtV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240360" cy="2880320"/>
          </a:xfrm>
          <a:prstGeom prst="rect">
            <a:avLst/>
          </a:prstGeom>
          <a:noFill/>
        </p:spPr>
      </p:pic>
      <p:sp>
        <p:nvSpPr>
          <p:cNvPr id="3" name="สี่เหลี่ยมมุมมน 2"/>
          <p:cNvSpPr/>
          <p:nvPr/>
        </p:nvSpPr>
        <p:spPr>
          <a:xfrm>
            <a:off x="3923928" y="1052736"/>
            <a:ext cx="4824536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ลดความรุนแรงของผลกระทบที่ตามมา</a:t>
            </a:r>
            <a:endParaRPr lang="th-TH" sz="4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5508104" y="2996952"/>
            <a:ext cx="1368152" cy="7920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95936" y="3861048"/>
            <a:ext cx="4536504" cy="2664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ปัญหาการเรียน</a:t>
            </a:r>
          </a:p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ปัญหาอารมณ์/พฤติกรรม</a:t>
            </a:r>
          </a:p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ปัญหาการปรับตัว</a:t>
            </a:r>
            <a:endParaRPr lang="th-TH" sz="44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395536" y="836712"/>
            <a:ext cx="8136904" cy="43924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7200" b="1" dirty="0" smtClean="0"/>
          </a:p>
          <a:p>
            <a:pPr algn="ctr"/>
            <a:r>
              <a:rPr lang="th-TH" sz="7200" b="1" dirty="0" smtClean="0"/>
              <a:t>จำนวนโรงเรียน</a:t>
            </a:r>
            <a:r>
              <a:rPr lang="en-US" sz="7200" b="1" dirty="0" smtClean="0"/>
              <a:t>=</a:t>
            </a:r>
            <a:r>
              <a:rPr lang="th-TH" sz="7200" b="1" dirty="0" smtClean="0"/>
              <a:t> </a:t>
            </a:r>
            <a:r>
              <a:rPr lang="en-US" sz="7200" b="1" dirty="0" smtClean="0"/>
              <a:t>108</a:t>
            </a:r>
            <a:endParaRPr lang="th-TH" sz="7200" b="1" dirty="0" smtClean="0"/>
          </a:p>
          <a:p>
            <a:pPr algn="ctr"/>
            <a:r>
              <a:rPr lang="th-TH" sz="7200" b="1" dirty="0" smtClean="0">
                <a:solidFill>
                  <a:srgbClr val="7030A0"/>
                </a:solidFill>
              </a:rPr>
              <a:t>มีเด็กพิเศษเรียนร่วม </a:t>
            </a:r>
            <a:endParaRPr lang="en-US" sz="72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7200" b="1" dirty="0" smtClean="0">
                <a:solidFill>
                  <a:srgbClr val="7030A0"/>
                </a:solidFill>
              </a:rPr>
              <a:t>= 87 </a:t>
            </a:r>
            <a:r>
              <a:rPr lang="th-TH" sz="7200" b="1" dirty="0" err="1" smtClean="0">
                <a:solidFill>
                  <a:srgbClr val="7030A0"/>
                </a:solidFill>
              </a:rPr>
              <a:t>ร.ร.</a:t>
            </a:r>
            <a:r>
              <a:rPr lang="th-TH" sz="7200" b="1" dirty="0" smtClean="0">
                <a:solidFill>
                  <a:srgbClr val="7030A0"/>
                </a:solidFill>
              </a:rPr>
              <a:t>(</a:t>
            </a:r>
            <a:r>
              <a:rPr lang="en-US" sz="7200" b="1" dirty="0" smtClean="0">
                <a:solidFill>
                  <a:srgbClr val="7030A0"/>
                </a:solidFill>
              </a:rPr>
              <a:t>1,740 </a:t>
            </a:r>
            <a:r>
              <a:rPr lang="th-TH" sz="7200" b="1" dirty="0" smtClean="0">
                <a:solidFill>
                  <a:srgbClr val="7030A0"/>
                </a:solidFill>
              </a:rPr>
              <a:t>คน)</a:t>
            </a:r>
          </a:p>
          <a:p>
            <a:pPr algn="ctr"/>
            <a:r>
              <a:rPr lang="th-TH" sz="7200" b="1" dirty="0" smtClean="0">
                <a:solidFill>
                  <a:srgbClr val="FF0000"/>
                </a:solidFill>
              </a:rPr>
              <a:t>เด็ก </a:t>
            </a:r>
            <a:r>
              <a:rPr lang="en-US" sz="7200" b="1" dirty="0" smtClean="0">
                <a:solidFill>
                  <a:srgbClr val="FF0000"/>
                </a:solidFill>
              </a:rPr>
              <a:t>LD = 1,524 </a:t>
            </a:r>
            <a:r>
              <a:rPr lang="th-TH" sz="7200" b="1" dirty="0" smtClean="0">
                <a:solidFill>
                  <a:srgbClr val="FF0000"/>
                </a:solidFill>
              </a:rPr>
              <a:t>คน</a:t>
            </a:r>
            <a:endParaRPr lang="th-TH" sz="7200" b="1" dirty="0" smtClean="0">
              <a:solidFill>
                <a:srgbClr val="FF0000"/>
              </a:solidFill>
            </a:endParaRPr>
          </a:p>
          <a:p>
            <a:pPr algn="ctr"/>
            <a:endParaRPr lang="th-TH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vcharkarn.com/userfiles/74451/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4176464" cy="4140667"/>
          </a:xfrm>
          <a:prstGeom prst="rect">
            <a:avLst/>
          </a:prstGeom>
          <a:noFill/>
        </p:spPr>
      </p:pic>
      <p:sp>
        <p:nvSpPr>
          <p:cNvPr id="3" name="สี่เหลี่ยมมุมมน 2"/>
          <p:cNvSpPr/>
          <p:nvPr/>
        </p:nvSpPr>
        <p:spPr>
          <a:xfrm>
            <a:off x="2123728" y="4365104"/>
            <a:ext cx="5184576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FreesiaUPC" pitchFamily="34" charset="-34"/>
                <a:cs typeface="FreesiaUPC" pitchFamily="34" charset="-34"/>
              </a:rPr>
              <a:t>เสริมสร้างความรู้ </a:t>
            </a:r>
          </a:p>
          <a:p>
            <a:pPr algn="ctr"/>
            <a:r>
              <a:rPr lang="th-TH" sz="4400" b="1" dirty="0" smtClean="0">
                <a:latin typeface="FreesiaUPC" pitchFamily="34" charset="-34"/>
                <a:cs typeface="FreesiaUPC" pitchFamily="34" charset="-34"/>
              </a:rPr>
              <a:t>ความเข้าใจให้กับครอบครัว</a:t>
            </a:r>
            <a:endParaRPr lang="th-TH" sz="4400" b="1" dirty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.nipa.co.th/image/manager/img500/12752_5520000157676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023" y="0"/>
            <a:ext cx="5967978" cy="4437112"/>
          </a:xfrm>
          <a:prstGeom prst="rect">
            <a:avLst/>
          </a:prstGeom>
          <a:noFill/>
        </p:spPr>
      </p:pic>
      <p:sp>
        <p:nvSpPr>
          <p:cNvPr id="3" name="สี่เหลี่ยมมุมมน 2"/>
          <p:cNvSpPr/>
          <p:nvPr/>
        </p:nvSpPr>
        <p:spPr>
          <a:xfrm>
            <a:off x="0" y="332656"/>
            <a:ext cx="4104456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7200" b="1" dirty="0" smtClean="0"/>
              <a:t>ปีการศึกษานี้ 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539552" y="4293096"/>
            <a:ext cx="8352928" cy="230425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solidFill>
                  <a:srgbClr val="FF0000"/>
                </a:solidFill>
              </a:rPr>
              <a:t>มีคำตอบ</a:t>
            </a:r>
          </a:p>
          <a:p>
            <a:pPr algn="ctr"/>
            <a:r>
              <a:rPr lang="th-TH" sz="6600" b="1" dirty="0" smtClean="0">
                <a:solidFill>
                  <a:srgbClr val="002060"/>
                </a:solidFill>
              </a:rPr>
              <a:t>ที่น่าสนใจเรื่องใดบ้าง </a:t>
            </a:r>
            <a:r>
              <a:rPr lang="en-US" sz="6600" b="1" dirty="0" smtClean="0">
                <a:solidFill>
                  <a:srgbClr val="002060"/>
                </a:solidFill>
              </a:rPr>
              <a:t>?</a:t>
            </a:r>
            <a:endParaRPr lang="th-TH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clipmass.com/upload/news/19/18063_fu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80321" cy="259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สี่เหลี่ยมมุมมน 2"/>
          <p:cNvSpPr/>
          <p:nvPr/>
        </p:nvSpPr>
        <p:spPr>
          <a:xfrm>
            <a:off x="3131840" y="692696"/>
            <a:ext cx="5688632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/>
              <a:t>วิธีการเรียนรู้ของ</a:t>
            </a:r>
          </a:p>
          <a:p>
            <a:pPr algn="ctr"/>
            <a:r>
              <a:rPr lang="th-TH" sz="7200" b="1" dirty="0" smtClean="0">
                <a:solidFill>
                  <a:srgbClr val="FF0000"/>
                </a:solidFill>
              </a:rPr>
              <a:t>เด็ก </a:t>
            </a:r>
            <a:r>
              <a:rPr lang="en-US" sz="7200" b="1" dirty="0" smtClean="0">
                <a:solidFill>
                  <a:srgbClr val="FF0000"/>
                </a:solidFill>
              </a:rPr>
              <a:t>LD</a:t>
            </a:r>
            <a:endParaRPr lang="th-TH" sz="6000" b="1" dirty="0">
              <a:solidFill>
                <a:srgbClr val="C00000"/>
              </a:solidFill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23528" y="3356992"/>
            <a:ext cx="5760640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 smtClean="0"/>
              <a:t>ในห้องเรียนของคุณครู</a:t>
            </a:r>
            <a:r>
              <a:rPr lang="th-TH" sz="6000" b="1" dirty="0" smtClean="0">
                <a:solidFill>
                  <a:srgbClr val="C00000"/>
                </a:solidFill>
              </a:rPr>
              <a:t>เป็นอย่างไร </a:t>
            </a:r>
            <a:r>
              <a:rPr lang="en-US" sz="6000" b="1" dirty="0" smtClean="0">
                <a:solidFill>
                  <a:srgbClr val="C00000"/>
                </a:solidFill>
              </a:rPr>
              <a:t>?</a:t>
            </a:r>
            <a:endParaRPr lang="th-TH" sz="6000" b="1" dirty="0">
              <a:solidFill>
                <a:srgbClr val="C00000"/>
              </a:solidFill>
            </a:endParaRPr>
          </a:p>
        </p:txBody>
      </p:sp>
      <p:pic>
        <p:nvPicPr>
          <p:cNvPr id="41988" name="Picture 4" descr="http://1.bp.blogspot.com/-NZCFbNXdXxI/TyoDlF-lU6I/AAAAAAAAABY/09iC3U9GZh8/s1600/2114_1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472" y="3861048"/>
            <a:ext cx="291652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683568" y="620688"/>
            <a:ext cx="7560840" cy="3960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7200" b="1" dirty="0" smtClean="0"/>
              <a:t>วิธีการสอน</a:t>
            </a:r>
            <a:r>
              <a:rPr lang="th-TH" sz="7200" b="1" dirty="0" smtClean="0">
                <a:solidFill>
                  <a:srgbClr val="FF0000"/>
                </a:solidFill>
              </a:rPr>
              <a:t>เด็ก </a:t>
            </a:r>
            <a:r>
              <a:rPr lang="en-US" sz="7200" b="1" dirty="0" smtClean="0">
                <a:solidFill>
                  <a:srgbClr val="FF0000"/>
                </a:solidFill>
              </a:rPr>
              <a:t>LD</a:t>
            </a:r>
            <a:endParaRPr lang="th-TH" sz="6000" b="1" dirty="0" smtClean="0">
              <a:solidFill>
                <a:srgbClr val="C00000"/>
              </a:solidFill>
            </a:endParaRPr>
          </a:p>
          <a:p>
            <a:pPr algn="ctr"/>
            <a:r>
              <a:rPr lang="th-TH" sz="7200" b="1" dirty="0" smtClean="0"/>
              <a:t>ที่เหมาะสมของคุณครู</a:t>
            </a:r>
          </a:p>
          <a:p>
            <a:pPr algn="ctr"/>
            <a:r>
              <a:rPr lang="th-TH" sz="7200" b="1" dirty="0" smtClean="0">
                <a:solidFill>
                  <a:srgbClr val="C00000"/>
                </a:solidFill>
              </a:rPr>
              <a:t>ทำอย่างไรบ้าง </a:t>
            </a:r>
            <a:r>
              <a:rPr lang="en-US" sz="7200" b="1" dirty="0" smtClean="0">
                <a:solidFill>
                  <a:srgbClr val="C00000"/>
                </a:solidFill>
              </a:rPr>
              <a:t>?</a:t>
            </a:r>
            <a:endParaRPr lang="th-TH" sz="7200" b="1" dirty="0">
              <a:solidFill>
                <a:srgbClr val="C00000"/>
              </a:solidFill>
            </a:endParaRPr>
          </a:p>
        </p:txBody>
      </p:sp>
      <p:pic>
        <p:nvPicPr>
          <p:cNvPr id="43016" name="Picture 8" descr="http://learners.in.th/file/tosaporn_t/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1.gstatic.com/images?q=tbn:ANd9GcQLtwsYyhtAN4PR35xu4X5jbgv7mBqcWTwKjs-CUpw-rKpcNS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768752" cy="4288202"/>
          </a:xfrm>
          <a:prstGeom prst="rect">
            <a:avLst/>
          </a:prstGeom>
          <a:noFill/>
        </p:spPr>
      </p:pic>
      <p:sp>
        <p:nvSpPr>
          <p:cNvPr id="5" name="สี่เหลี่ยมมุมมน 4"/>
          <p:cNvSpPr/>
          <p:nvPr/>
        </p:nvSpPr>
        <p:spPr>
          <a:xfrm>
            <a:off x="251520" y="3933056"/>
            <a:ext cx="8568952" cy="230425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solidFill>
                  <a:srgbClr val="FF0000"/>
                </a:solidFill>
              </a:rPr>
              <a:t>ทักษะและความสุข</a:t>
            </a:r>
            <a:r>
              <a:rPr lang="th-TH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ของเด็ก</a:t>
            </a: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LD?</a:t>
            </a:r>
            <a:endParaRPr lang="th-TH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t0.gstatic.com/images?q=tbn:ANd9GcRiWr196b9vod_JNIWS3MA4XFQBu3zKLhfZWo_azRJrEcjpYOw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สี่เหลี่ยมมุมมน 3"/>
          <p:cNvSpPr/>
          <p:nvPr/>
        </p:nvSpPr>
        <p:spPr>
          <a:xfrm>
            <a:off x="755576" y="2420888"/>
            <a:ext cx="7488832" cy="108012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8000" b="1" i="1" dirty="0" smtClean="0">
                <a:latin typeface="FreesiaUPC" pitchFamily="34" charset="-34"/>
                <a:cs typeface="FreesiaUPC" pitchFamily="34" charset="-34"/>
              </a:rPr>
              <a:t>ผู้ร่วมค้นหาคำตอบ</a:t>
            </a:r>
            <a:endParaRPr lang="th-TH" sz="8000" b="1" i="1" dirty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395536" y="836712"/>
            <a:ext cx="8136904" cy="43924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7200" b="1" dirty="0" smtClean="0"/>
          </a:p>
          <a:p>
            <a:pPr algn="ctr"/>
            <a:r>
              <a:rPr lang="th-TH" sz="7200" b="1" dirty="0" smtClean="0"/>
              <a:t>ครูผู้สอนนักเรียน </a:t>
            </a:r>
            <a:r>
              <a:rPr lang="en-US" sz="7200" b="1" dirty="0" smtClean="0"/>
              <a:t>LD </a:t>
            </a:r>
            <a:endParaRPr lang="th-TH" sz="7200" b="1" dirty="0" smtClean="0"/>
          </a:p>
          <a:p>
            <a:pPr algn="ctr"/>
            <a:r>
              <a:rPr lang="th-TH" sz="7200" b="1" dirty="0" smtClean="0">
                <a:solidFill>
                  <a:srgbClr val="FF0000"/>
                </a:solidFill>
              </a:rPr>
              <a:t>ชั้น ป.</a:t>
            </a:r>
            <a:r>
              <a:rPr lang="en-US" sz="7200" b="1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th-TH" sz="7200" b="1" dirty="0" smtClean="0"/>
              <a:t>(ปีการศึกษา</a:t>
            </a:r>
            <a:r>
              <a:rPr lang="en-US" sz="7200" b="1" dirty="0" smtClean="0"/>
              <a:t>2555)</a:t>
            </a:r>
          </a:p>
          <a:p>
            <a:pPr algn="ctr"/>
            <a:endParaRPr lang="th-TH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351837" cy="4608512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5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ครูผู้สอนนักเรียน</a:t>
            </a:r>
            <a:r>
              <a:rPr lang="en-US" sz="5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LD</a:t>
            </a:r>
            <a:r>
              <a:rPr lang="th-TH" sz="5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ชั้น ป.</a:t>
            </a:r>
            <a:r>
              <a:rPr lang="en-US" sz="5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3 </a:t>
            </a:r>
            <a:r>
              <a:rPr lang="th-TH" sz="5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(จำนวน </a:t>
            </a:r>
            <a:r>
              <a:rPr lang="en-US" sz="5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84 </a:t>
            </a:r>
            <a:r>
              <a:rPr lang="th-TH" sz="5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คน)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h-TH" sz="50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5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แกนนำจัดการเรียนร่วม </a:t>
            </a:r>
            <a:r>
              <a:rPr lang="en-US" sz="5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-20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5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ทั่วไป </a:t>
            </a:r>
            <a:r>
              <a:rPr lang="en-US" sz="50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– 64</a:t>
            </a:r>
            <a:endParaRPr lang="en-US" sz="50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755576" y="2708920"/>
            <a:ext cx="792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3" y="620713"/>
            <a:ext cx="8497887" cy="1379537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การดำเนินงาน</a:t>
            </a:r>
            <a:endParaRPr lang="th-TH" sz="6600" b="1" dirty="0" smtClean="0">
              <a:solidFill>
                <a:srgbClr val="66FFFF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351837" cy="3744913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1.</a:t>
            </a:r>
            <a:r>
              <a:rPr lang="th-TH" sz="6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คัดกรอง/วินิจฉัย จัดทำข้อมูลสารสนเทศ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84213" y="2133600"/>
            <a:ext cx="792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3" y="620713"/>
            <a:ext cx="8497887" cy="1379537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การดำเนินงาน</a:t>
            </a:r>
            <a:endParaRPr lang="th-TH" sz="6600" b="1" dirty="0" smtClean="0">
              <a:solidFill>
                <a:srgbClr val="66FFFF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351837" cy="3744913"/>
          </a:xfrm>
        </p:spPr>
        <p:txBody>
          <a:bodyPr>
            <a:normAutofit fontScale="92500" lnSpcReduction="10000"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2.</a:t>
            </a:r>
            <a:endParaRPr lang="th-TH" sz="66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6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จัดทำแผน</a:t>
            </a:r>
            <a:r>
              <a:rPr lang="en-US" sz="6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IEP</a:t>
            </a:r>
            <a:endParaRPr lang="th-TH" sz="66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6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/แผน </a:t>
            </a:r>
            <a:r>
              <a:rPr lang="en-US" sz="6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IIP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6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(ตลอดปีการศึกษา)</a:t>
            </a:r>
            <a:endParaRPr lang="th-TH" sz="6000" dirty="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84213" y="2133600"/>
            <a:ext cx="792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/>
        </p:nvGraphicFramePr>
        <p:xfrm>
          <a:off x="251520" y="1196752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512" y="220892"/>
            <a:ext cx="872797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ร้อยละจำนวนนักเรียนเรียนร่วม แยกตามประเภทความพิการ                    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ปีการศึกษา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2555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สพป.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เชียงราย เขต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3" y="620713"/>
            <a:ext cx="8497887" cy="1379537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การดำเนินงาน</a:t>
            </a:r>
            <a:endParaRPr lang="th-TH" sz="6600" b="1" dirty="0" smtClean="0">
              <a:solidFill>
                <a:srgbClr val="66FFFF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351837" cy="3744913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3.</a:t>
            </a:r>
            <a:endParaRPr lang="th-TH" sz="66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th-TH" sz="6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ผลิตสื่อ นวัตกรรมเพื่อพัฒนาทักษะด้านการอ่าน การ</a:t>
            </a:r>
            <a:r>
              <a:rPr lang="th-TH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เขียน</a:t>
            </a:r>
            <a:endParaRPr lang="th-TH" sz="6000" dirty="0" smtClean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84213" y="2133600"/>
            <a:ext cx="792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3" y="620713"/>
            <a:ext cx="8497887" cy="1379537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การดำเนินงาน</a:t>
            </a:r>
            <a:endParaRPr lang="th-TH" sz="6600" b="1" dirty="0" smtClean="0">
              <a:solidFill>
                <a:srgbClr val="66FFFF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351837" cy="3744913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n-US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endParaRPr lang="th-TH" sz="66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th-TH" sz="6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จัดกิจกรรมเพื่อ</a:t>
            </a:r>
            <a:r>
              <a:rPr lang="th-TH" sz="66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พัฒนาทักษะด้านการอ่าน การ</a:t>
            </a:r>
            <a:r>
              <a:rPr lang="th-TH" sz="6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เขียน</a:t>
            </a:r>
            <a:endParaRPr lang="th-TH" sz="6000" dirty="0" smtClean="0">
              <a:solidFill>
                <a:srgbClr val="FFC000"/>
              </a:solidFill>
              <a:latin typeface="Tahoma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84213" y="2133600"/>
            <a:ext cx="792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3" y="620713"/>
            <a:ext cx="8497887" cy="1379537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การดำเนินงาน</a:t>
            </a:r>
            <a:endParaRPr lang="th-TH" sz="6600" b="1" dirty="0" smtClean="0">
              <a:solidFill>
                <a:srgbClr val="66FFFF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351837" cy="3744913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endParaRPr lang="th-TH" sz="66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th-TH" sz="6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รายงานผลการพัฒนา</a:t>
            </a:r>
            <a:r>
              <a:rPr lang="th-TH" sz="6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ทักษะด้านการอ่าน การ</a:t>
            </a:r>
            <a:r>
              <a:rPr lang="th-TH" sz="6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เขียน</a:t>
            </a:r>
            <a:endParaRPr lang="th-TH" sz="60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84213" y="2133600"/>
            <a:ext cx="792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3" y="620713"/>
            <a:ext cx="8497887" cy="13795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6000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งบประมาณ</a:t>
            </a:r>
            <a:endParaRPr lang="th-TH" sz="6600" dirty="0" smtClean="0">
              <a:solidFill>
                <a:srgbClr val="66FFFF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353425" cy="345757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5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เกณฑ์จัดสรร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5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โรงเรียนละ </a:t>
            </a:r>
            <a:r>
              <a:rPr lang="en-US" sz="5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2,000</a:t>
            </a:r>
            <a:r>
              <a:rPr lang="th-TH" sz="5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บาท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4213" y="2133600"/>
            <a:ext cx="792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3" y="620713"/>
            <a:ext cx="8497887" cy="13795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6000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แนวทางการดำเนินงาน</a:t>
            </a:r>
            <a:endParaRPr lang="th-TH" sz="6600" dirty="0" smtClean="0">
              <a:solidFill>
                <a:srgbClr val="66FFFF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353425" cy="3457575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เครือข่ายโรงเรียนในกลุ่ม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เครือข่ายอื่นๆ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โรงเรียน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4213" y="2133600"/>
            <a:ext cx="792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3" y="620713"/>
            <a:ext cx="8497887" cy="13795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6000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แนวทางการดำเนินงาน</a:t>
            </a:r>
            <a:endParaRPr lang="th-TH" sz="6600" dirty="0" smtClean="0">
              <a:solidFill>
                <a:srgbClr val="66FFFF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353425" cy="34575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จัดทำแผนการดำเนินงานร่วมกัน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มีเครือข่ายพัฒนา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มีระบบนิเทศ ติดตาม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4213" y="2133600"/>
            <a:ext cx="792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6113" y="620713"/>
            <a:ext cx="8497887" cy="13795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6000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ภาพความสำเร็จ</a:t>
            </a:r>
            <a:endParaRPr lang="th-TH" sz="6600" dirty="0" smtClean="0">
              <a:solidFill>
                <a:srgbClr val="66FFFF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353425" cy="3457575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เครือข่ายความร่วมมือ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เทคนิค/วิธีการ/สื่อ นวัตกรรม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การพัฒนาทักษะอ่าน เขียน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4213" y="2133600"/>
            <a:ext cx="792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data:image/jpeg;base64,/9j/4AAQSkZJRgABAQAAAQABAAD/2wCEAAkGBhMSEBQUEhQVFRQUFBUUFBUXFBQUFBUUFRQVFBQUFBQXHCYeFxkjGRUUHy8gIycqLCwsFR4xNTAqNSYrLCkBCQoKDgwOGg8PGiwcHBwpKSksKSwpKSksLCkpKSksKSksLCkpKSwpLCkpLCwpKSwsKSwsKSwpLCkpKSwsLCksLP/AABEIAMABBwMBIgACEQEDEQH/xAAbAAABBQEBAAAAAAAAAAAAAAADAQIEBQYAB//EAEIQAAEDAgQDBgIIBQIEBwAAAAEAAhEDBAUSITEGQVETImFxkaGBsQcUMkJSwdHwI2Jy4fEzkhWis9IXJFV0gqOy/8QAGgEAAgMBAQAAAAAAAAAAAAAAAAECAwQFBv/EACURAAICAgICAgMAAwAAAAAAAAABAhEDIRIxBEETIjJRcQUUUv/aAAwDAQACEQMRAD8A3AwgIgw0BWIS5VrMdFRVw5p3UepZAbBW1VoGygXd01o7w8lXKROMSC8gT4eqzuK4xkdDd90/F8YJMDfkP8LIX97u4+/Uc/JZpSs1RgTbvGTOp6H4jRZ+7xk1CYO88t/HVQbq8PdgEgnMfHXQI9Wwy6gTO3x1g9P7FInRzH0yJcSSBzBjSNRr4q5wq8bIyuGw1lwI85JWetc2aSOW+uynUSNJEHfw6TKLCj0rCMWJgEz+nVXwph4/fovNsLqFpkOJ11b84PWFscJxcEiD+/L8lJSorcS/trMNcTG+qmmolsiHAeIUz6sFqjszNUYXjPj/AOpuZRo0jWuav2KYmACYBdGpJIMAdNwqEY3xAO/9Vokb5O7mjpAqyn/SBY1rHFaWJtpGtQyBlQD7hDXUzP4ZaQQ46TIV5hH0rYZWgOquonpVYQP97Zb6kKPvbon60rO4M4/bfZ6b6Zo3FL7dMzqJgls66HQg6iRutC+N1Hw/hazfcm/oHM+oIL2VM1NwLQ06DTYD4qjxDGazeILezDh2D6Be5mVpJdkrGc0Tu1vPkpbXZBq3o0LqwHVCNz5ovFTOxsbmrT0fToVHsMAw5rSQYOh2VPwfi+fCG3l06SGVX1HBoHdpveNGiBMNHxT9ka1okVb53IFOoV3FYrDq2L4oHV7U0rW3zEU80S6NDqWuLvEwBKteDOILpt87D8RY3tspfTqNAAeAM2saEFoJBAGoIKSY3BmyolylAuWExviq9ub6pY4U1gNGRWrvAhpBh0ZgQADpsSSDCh3XEOLYTVpOxB1O5tqjwwvYGy07mCGtIdEkAggwee01kSD42ekB7uYQ6tU9FQcc8aOtuxoWdMVru5/0m7ta3lUI5zBgGBoSdAqF2E8RsHa9vb1CNTQinr/KP4YB+Dvip/KkRWNs3IuT0RGXB6Kn4N4wZe2r6r2dnUoFzbinr3XNBcS0HWCAdDqCCFjsNxXGMVD69pUo21u15YwENLiRBgnI4kwRJ0HQIeRAsbPSnXBUavcO5LK8IY9ffXH2OIUw57WZmVmN7p0mHOaMpBGx01BB8IfEuP3tfEXYfh+RjqbM9Wq+NNGkxIMAZ2jQEklLmqsODujTtuHlymhmmq84ubzFsPqUjdZbmjUflJptlwO5jK0EGJIkEGCvRDRfCh+XQ64iVHFcmdk7ouS4sNGgaUpclaQnQk2SItw0AGfif1hYzGr7UtB+P4R+q1GMXmVuUbxJ8uQ89lh7mkSXH1PieQWHNl3RswY7VlJfOa3czzMHf4kLLYjiWZ+VoEAwZ11nl5K6xqoSSGySdvH+yz9Og2mZqESPu7knxA2UIysucKLdlOn2TTED8XNrojXwIjUKv7VwdB+z6j4O/fsg08RqOfDdGxtsIG09FIL2Ab+YB0lSsjxEqVae5+R/LoolS9zOgTryGnlomVq0nQjpoOSdRHIc9zz8tFIRa4XUcfbX4c1p8PpnNM9Fn8LMA+DvyP5q6t7rL6J6Is9F4dxAQA4idPktIKjV5ng904EOdp0H6+y3djXzNV8JejPNeymsuPWvxarhz6ORzWksqGpIqQ1rwAwtESxxO5+yVNxb6P7C5ntbalJ++1vZv88zI91S8dfR0L5zK9Gp2F1TjJVEw4NMtDsuoIOzhqPHlUMw/idrezFe3I27U9lmjrJZPtKlZH+MruHLA4XxCLGhUc+3rszOY4gls03vaXR95pbvAlrgrPF2xxbaf+1P/TuFb8DfR260rPurqr9Yu6oIL9crM32spdq5x2nTTQBM+kLgKtd1qN3Z1RSuqAgEktDgHFzYcAcpEu3BBBgop0O1ZefSAQ3Cr0nT/wAtVHxc3KPcj1XntvTceDzl/C4mPwi773tKsLrgzGL6jUZf3FMNDHGlRp5WipWj+G6s5jfsh2vPbYLVcG8KOoYWyzugx3dqsqBpLmltR7zAJA5O6J9sOkO+jlzThVnkiOwaD/UJDx/uzKxucdtqVzToVKjG16oBYwg5njMQACBG4OhPVef0eB8Yw5zmYbcU32znFzadXLmZPg5sT4tIneFa8H/R9cMvDf4lWFa5iKbW6spyMszAEgEgBogSTqdi30FLsrPoYIFbE2u/1RcguneM1Uf/AKzeq9BxnFKFtS7W5e1lMOaMzgSA5xhugBM7+6xnE30e3Lbx17hdZtGs/wD1qb/sVDzI0I1IBLXCJ1kKvfwDiuI1KYxW4ptt6bs3ZUolx/8AiAASJGYkkSYCE2tA0nsqOMKFS54goC3uewNe1pm3rtmC0seYaWwe8cw+Ku//AA5xf/1ip/8Ad/3LQcdfR4y+p0jSf2Fe3AFB4mA0QQwxqACAQRqPFZw4RxK5vYm5oBv2TWlmeOuYMzz4xKVbHZZ8BcHGzfdvrXdK57YDtiDs5pfndVJcdTmcDPis476MbmkXVsGvx2TnEhnakDQwW9oyWVIIjUDbVbfg76P6Vja1KLj2z7ifrDyI7QEFuQcw0Au3My4lZK14GxjDnPZh1xSfbucXNZUyy2eZa9pAO2rTrvCdaFexeHeM8Rt76jZYpTE1tKdUZZJMhplhyPbIjYESpPF3ADLy7dWs7ttG8a0do0Pk6ANDnZDnpmAG7EHTRSeHOA7t96y9xSs2pVpCKNNn2GHWCYAAiSQBz1J0TOKeALoXpvsNrNpVnj+Kx+jXGACQYIIMCWuG4mU03Wxe9GcucXxzCgKlzlubcEBzi4P3MD+IIqNJ2lwIk816jh142vRp1WfZqsZUbO8PaHAHx1Xn9zwbjF/lp4hcUqduHBz208uZ0dA1sE+ZgbwYC2mO4dcNsxSw9zKdVgptpl8FoY2ARq065R0UoyaFJJliWJUOyZUFKmKpBqBje0I2L8ozkaDSZXKXJkOKAtxA9EVuIKC1Munww+Onqs0pUrLoxt0R7uvmzO6/LkqW+YcsDzP6/If5Vq0S3zVNjNyGgjr6/vf0XHm32dXGvRj8Xuss5Rvz5x+QVD2ROsb67cuqv71ku232H5lQ6tONBvuSPlKlCZa8dlcKbgIiB4z+yh1WtA1jyEyfjOimVqBjXn8fcpKeHcz7q5TIPGVoZPKBtA/eqn2tLT5eZ29EraEke3l1Vna2sjQbafqreZQ8YK0G/n7DSfRW2Htl8nYaD0/wPVQ6dHvn+mfXRWNgP1PxSUhSgXtq7vR1+f70WkwS7gx5+x+ayoqQZ6AH9+qsbG8hwI6T+/3yVykZ5Rs9Co94CPP9/FHa2FSWF/Ejlo4fGZ9x7qaMQWqMtGZqiekUMYgE4XwUrIkmEoCALwJ7boIAJlSZUn1kLhVCBnZV0JwcF0hOxUNypcqXMulKyVISE1zU+U0osVDCExyIUxwUrI0BJQ3FGITCnyFRHcSkT3Lkch0U7So2KO7rR1cPkVJaVAvTNam3+YH01/NYcz+ppw/kSKtPIyfwyfaFiLh5qO7QzBJFMcyNi/4/LXmt3itsX0nMH3hB1jSIOvVZ5+HQTtMRoNGtGzWDkAudkidLEzO1LYyQNXHc8mj97BOqYeykyT/cn8yVdfVC0d2PjPr4qK6w72ZxzHlOgHkOSrSo0WUjcPLjJEfkECuwbNBPgNz4+A8Voa1nm326A6fFDbatGgEKxITZSW2FkmSr2jZAN2RKbQEVztNFZ0Ut2Ugoy9/gQ0en6lSbehy/ER6CSfYe6bbjvOHPtD6ZA4fL2Vhb0u/PRpj4mPk1OJXNke/rZSf6UbCbmTHgq3GnQ72U/BqPfAHQD4nT8wpxe6K5L6m8wxn8Jh55R76qWuo08rQOgA9BCdC3LowNjUifC6ECGhJKdC4hACZz1SisUkJITAeLlycLsoMJEWx0SRfFOGIFRCkKLYqJoxFL/wASCrymEp8mHEsv+JBNdiQVW5CenyYcS1OIBDdiA6qmegvUlMi4l79eauWdcVyOYcC1aE1lrNwx34WuPrACIi0NMzp3gDwiZ/JZsvRfi7EvazWjUwqarUadiEPG7+nTBc9wA8ViLvjK2OoL94ByuifArBJuT0joQikts2DzzUKq7M5Zyy4rp1DlY/U7AyCfVXls8kSq3a7L1XphKrtFFYSXItSt1QxcAKSYmg2VNc5AN6OQlOpYizYiCU07IyiO+qS7MN+fiP3Pqp9Cj6x+adbOa7b0UllJXqJmk/2Z3F6Y7Rvh3j8J/OFccK0JqAnYQfjpCg4vaHMXRpACteFnRpzLh8ilFfcjN/Q1+ZLKGlW4wD8y6UxdKYD8y7MmLiUAOzLpTF0ooLHSkSSkQMckXJCUAIUxwTiU0lMLBOQnIzkFyBgHIL0ZxQXoEBcuXOXIAuWOHNFa2QoopypVMECFRk/EtxfkU2M4FQqD+I0O85I9JWFx3hM9lkokBofnbB2kFrhpBg6HbSOa9Lr0jzKqrqxYdwPRZFJxejopKSpnlFrwc9r5LmSAcurvtH7x05L0TD8OIZr4fJSmUKTeQCn04LZGycp8uxcOHRnLm2IOyp8UqljSeTQSfILUXO5lQa1pm2QoxBuRgL7Hq9MggsGZoe1uTNIJcIJncRr5p9txhVIJqUmlrYDi2RE+B38lqr3BQ7SpTa8dcoJ9CPkhW3DVEaBgGuxYf1Vn0rohxmndh8HvmVAHU3afvkVqLWpICorLhtjDLO74DQeiubeiW7qMdCntnY04MZMc4A6lSOHHNEAgB51Bmd+Xoq3Hb1uelTO5BcOm4En3S8HWj31n1HE5WEgeLp09AofI/kSRZ8K+FykbMJCnALsq6ByRhckFQJxCaGhOx0LK5dlXZUAckSwuhAhEiVcgYianEJEAISmEpxSOQAJxQXlGegvCYgDygvKM8IDwgTAuK5c5ImCLV7nNO2ik060tB2/ymvxFgQLivIkLLlf1NWBfYS5ulT3t6luqxlVN1VXPcrOtCCR1Cr3s7mlzW65eRPKVLt+KGlsZCzfQ/kRoVBtMXpsEOc0eZASXmJ0XiCW6+IS4vtMkqemglxjLPvOa3xJhDF41uVzHZg4wR+YUJ9pQdqA0zzCNb2bG7fDXZTqX7FLijRUCCAi9mOSgWdaGhFFzqpKRXwtaJJpEIrdQg0rhGNQNaXHYD3Og91atmedrsobmye+8zGIDQykJkmNCY5d6Stvh1i2jTaxvLc9TzKg4FZNI7TciQ0+ep+KuMpVuLHT5FPk5nNKC9CgrpXCVxWgxDXJgaE5zlX3lV33UAT84Sys929VpUmjeOO4QDLcFcSobHynOZPNOwJBSwgsaeqeJTAekITQ5OQA0hMKIUwoAE9BejOQXpiAPKAUd6A9AAXLkhXJgSrfBRuXEnzUi7ohrYCa2s4jT80OtAEvcAen9lnlFNUSlnji+0nSKus5VF6C7Ru52/VWV7TDj/De1x/ATlJ/pJ0PkqllfI8hwIcOTgQfQrmyi4umdPB5mPNG4OybhuC06IlwD3H7RdqZ/RLd16I0ysHwCE6+kaynPrMAED1RyNMdsg17ChUGjADMy05TJ8QoVXD6rf9N5I/C7X/m3UqvXEnrMotO40VqZGd2SLUnL8EpqaplC7gQk7SVWkWKWifa1EPiLFuyptYDBfqf6RoPefRNZVDGl7zDRrP5DxWSxK9dXqlxG+jW7wBo1oV8dHC/ymdceCe2ej4DeVzbU6jXB4JIyugQASBDvgrqndF32gaZ8dW/7hoouEWPZWtOn+Fgnz3Pui2txldDtl1VjXFHLxQnHcZP+FkymRuVxqgc1GoaGBt0n7Pl4eCJUsgVTJOJ0McuS2F0KY7KOSexkDRDqiUiYjmMKH9UCdTpIwYEh6INxZEiGmEy0sXNHedKsS2V3ZlMQAUoTkXs0hppgBJXFPdSUZ9N06bIA5zXJQ0xqiQZ2SVAgADqajV2O5FFqscdtEDsncygBHNQKoRXA80N6lYiNC5K98LkWFEq6uG0dzrHLWPgstiV2XzBOpnXdWNVxJ11JVVidrI8VgnO+jxWXzZeVluXXoo7iu8TrKcziio1uV4FRo+7UGaPInVvwQKzjqCoL6crKzq+O3DcdFuOIqfQtHScwHkd0ejilN+z2+RMH3Wdq4PWGWKVTvjudx3e0nu6a6aqquKZBggg9CFOMP2dzF5eRdm7dTnUJX16bB3ntb5uA+a86gpmRXKKNX+42byrxLbNP28x/lBPvt7pjeLWn7FM+bj+Q/VYplNXGE4XVqmKbHO8hp8XbBOv+UZs3lTapMtrvEn1ftGeg2A8gr7gjh81agrPH8NhkfzPGwHgN1JwLgOCHXBnY9m06eTnfp6rc0qIYAGgBoEADQBacOB3ykc2OOUpcpBGvGbXmhXFCCuO6lyCACtxrRFadJG49x4qa26EA9VEyZSg4g4sYHt+64GOrXd0j1LVXJWgnk+KLn6LdtUFLAUOzum1GBwGh9jzBUiFQaITU0pR6YQ0gubTATHE8l3bQgkFAXJja4T86YxCFHfcEHZSMyiXL3ToJQBzqxT5MIIqHm1EdceCiM6SnAhcHJphAmc5gUOpS8VKNTqg1SFICDAnUoNel0UqtSBQy2AkMq6tm9Kp7tVyKCzz66xlwYS3dUDccqZtSUcVNwVCr287LkI83gw442mi2qvzCTz2P6rV8G4R2FF9y8d5wimdZDDId4DMYjwHishwi3trinQfqC8adWz3h6L1DGQXUXMaDLu60ATs3TQbNAPkr8S3bOp4Xiu3J9ILSyuaKjt+WpMae/wAVW31rSqT2rGPAknM0HTnruNByVh2fZ0WM/C0DfmAJ91WXds5wIaYJ0Jk6DnA6rRezt8FxqisueBrN50blP8jzz20MobPo6tBuKh83/oAr5jg0ABTKNyx2k6jl06K+HFvaMOTDStFRacK2tP7NBkjm4Zz/AMxKuKNIDQCB0AgIhCc0LUopdGaggCk09Qo7Si0qmqlYUKE6q7RNI18E5yQxG1Mwg7oGIibeqOlNx/2jN8wE1zoKI1+bR2xBB8iIPskyM1yi4/sr+FL9ri9k794dfFaY7Lx/h66qUL586dk51OOsGNfMBes21cPYHN2In+yxQlemUeBJQXwN7QaUhhcuVp0xAU7Mh1AlCAHZkMTKcXLpSAckK6U11VMDnBBO6LnCY4hIBphAfSCdWqQENrpTEDewQSq+s4iN1YE8lGrBIkiH2pXJ/ZyuQB5fc0pUNzSFMdVVfdYgGmFyErPP41J6Rs/o/wAMpi5NRwmo2nmb/Lm7vxMErePrtbJ5ndeX4Ti3ZXTH/cqsyeUwW+491sa15Pl5q7lSPRf45Xi2Srm/BOqhvvt/1UGrcqN2+qlGR05RRdMrjn035odt/DENM6ySdSSTOqq/rWuikNqyInVXqRQ4GjtbjM3y3UgVFnsIr5IBcXOJ1PMmdSrxb8UuSOZmhwl/QweiAqMHojXqwpJjHSFxcozKmqkZgUxEeqdU1r0+4ao4ck0Bj8ftsl+4jZ4bU+JEO9wVbcNY2aTuycTlJ0PQ8ik4qDQKVV3ImmfJ3eb7g+qo331Md4OB8Oa52RcJnBzyniz8oo9QZUKJmVBw3xCytQBnVpynrpsrht0Crk7PSYsnyQUgwKRz0zOFxcEy0SdUgrapSQotagTsUgJTrlo3KEL9h2MqI6wkalOpWjW7BAE4EFMgclGqMk7ohdpCB0I945prqgA0Qa1SB1UapdmNQUBQapXEwqu8ZUNQQe74J9W+5Nb80SXOAnRAhKVIgalcnh/IrkxnjVS5Q7LDzc1A0eZd0Cr6AqVXBrGkkmFs7CmyhT7m8kOPMkRr5brnNcP6cnM/gj9fyYzFLNoaGjZgDfHQQCiYdxAQBTqfB3Xz8VAvLrUlQKlUKtbDws2TDvuzWuup2XGosnTvS3ZxHgjtxh46H2U0jvR86Eu9GlFaEjrk8is87FXkTlEaa5uvVS8JqGpVyv8AsA6xOo8zt5RzV0Ytssfk410zZcOWJe7tDo1uw/EevktG5qrLG+Y3QaDYDaArNtYHmutjxqKo5WXI5ytjClY/VELQeaC+mQpOJWmGJXCsupEEa7ogphNRCxRWnQqPVYpWRcQnxEUWOW/a21VnPLmb4OZ3h8j6ryyrULZEr2q5otLSdoBnyjVeF160vPmuf5kaplM43KzUcDYkadwGOPcqd0+fIr1N9IRoV4nhL4qN8CPmvUrLEX1GQwjM3Qz81Thl6HgyqM/jfsu6LTzKflKg2xfHeifBSQ9aDohp8Us+Kj5khKBklz03tEAOXEoAe+ogk+K4OBTKlVsa+yQxr63h5JMsjVI256DTqhVasa6wgYpaAQF1RwG5SCsIlx2UC4unF2kQeaAYcVGzoZXKILtoMcz6LkyJ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7108" name="Picture 4" descr="http://www.oknation.net/blog/home/user_data/file_data/201210/26/627454f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843426" cy="4270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/>
        </p:nvGraphicFramePr>
        <p:xfrm>
          <a:off x="323528" y="1484784"/>
          <a:ext cx="8424936" cy="52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404664"/>
            <a:ext cx="741682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คะแนนเฉลี่ยร้อยละ จำแนกตามความสามารถ</a:t>
            </a:r>
          </a:p>
          <a:p>
            <a:pPr algn="ctr"/>
            <a:r>
              <a:rPr lang="en-US" b="1" dirty="0" smtClean="0"/>
              <a:t>NT </a:t>
            </a:r>
            <a:r>
              <a:rPr lang="th-TH" b="1" dirty="0" smtClean="0"/>
              <a:t>( ป.</a:t>
            </a:r>
            <a:r>
              <a:rPr lang="en-US" b="1" dirty="0" smtClean="0"/>
              <a:t>3</a:t>
            </a:r>
            <a:r>
              <a:rPr lang="th-TH" b="1" dirty="0" smtClean="0"/>
              <a:t>) ปีการศึกษา </a:t>
            </a:r>
            <a:r>
              <a:rPr lang="en-US" b="1" dirty="0" smtClean="0"/>
              <a:t>2555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/>
        </p:nvGraphicFramePr>
        <p:xfrm>
          <a:off x="467544" y="1412776"/>
          <a:ext cx="8424936" cy="446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404664"/>
            <a:ext cx="741682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คะแนนเฉลี่ยร้อยละจำแนกตามสาระการเรียนรู้</a:t>
            </a:r>
          </a:p>
          <a:p>
            <a:pPr algn="ctr"/>
            <a:r>
              <a:rPr lang="en-US" b="1" dirty="0" smtClean="0"/>
              <a:t>NT </a:t>
            </a:r>
            <a:r>
              <a:rPr lang="th-TH" b="1" dirty="0" smtClean="0"/>
              <a:t>( ป.</a:t>
            </a:r>
            <a:r>
              <a:rPr lang="en-US" b="1" dirty="0" smtClean="0"/>
              <a:t>3</a:t>
            </a:r>
            <a:r>
              <a:rPr lang="th-TH" b="1" dirty="0" smtClean="0"/>
              <a:t>) ปีการศึกษา </a:t>
            </a:r>
            <a:r>
              <a:rPr lang="en-US" b="1" dirty="0" smtClean="0"/>
              <a:t>2555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/>
        </p:nvGraphicFramePr>
        <p:xfrm>
          <a:off x="611560" y="177281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สี่เหลี่ยมมุมมน 2"/>
          <p:cNvSpPr/>
          <p:nvPr/>
        </p:nvSpPr>
        <p:spPr>
          <a:xfrm>
            <a:off x="683568" y="260648"/>
            <a:ext cx="770485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ร้อยละของนักเรียนที่มีปัญหาด้านการอ่าน การเขียน</a:t>
            </a:r>
          </a:p>
          <a:p>
            <a:pPr algn="ctr"/>
            <a:r>
              <a:rPr lang="th-TH" sz="3200" b="1" dirty="0" smtClean="0"/>
              <a:t>(ข้อมูล จุดเน้น ปีการศึกษา</a:t>
            </a:r>
            <a:r>
              <a:rPr lang="en-US" sz="3200" b="1" dirty="0" smtClean="0"/>
              <a:t>2555)</a:t>
            </a:r>
            <a:endParaRPr lang="th-TH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1196752"/>
            <a:ext cx="85689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LD </a:t>
            </a:r>
            <a:r>
              <a:rPr lang="en-US" sz="8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8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Learning </a:t>
            </a:r>
            <a:r>
              <a:rPr lang="en-US" sz="88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Disability </a:t>
            </a:r>
            <a:endParaRPr lang="th-TH" sz="88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7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7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โรคที่ทำให้เกิดความบกพร่องในทักษะการเรียนรู้เฉพาะด้าน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77324"/>
            <a:ext cx="9144000" cy="70173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6600" b="1" dirty="0" smtClean="0">
                <a:solidFill>
                  <a:schemeClr val="tx1"/>
                </a:solidFill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กลุ่ม 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บกพร่องด้านการอ่าน </a:t>
            </a:r>
            <a:r>
              <a:rPr kumimoji="0" lang="th-TH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Reading Disorder) </a:t>
            </a:r>
            <a:endParaRPr kumimoji="0" lang="th-TH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	อ่านไม่ออก หรืออ่านได้บ้าง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	สะกดคำไม่ถูก ผสมคำไม่ได้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5400" b="1" dirty="0">
                <a:solidFill>
                  <a:schemeClr val="tx1"/>
                </a:solidFill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	</a:t>
            </a:r>
            <a:r>
              <a:rPr kumimoji="0" lang="th-TH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สลับตัวพยัญชนะ สับสนกับการผันสระ วรรณยุกต์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5400" b="1" dirty="0">
                <a:solidFill>
                  <a:schemeClr val="tx1"/>
                </a:solidFill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	</a:t>
            </a:r>
            <a:r>
              <a:rPr kumimoji="0" lang="th-TH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มัวแต่สะกดคำ ทำให้อ่านแล้วจับใจความไม่ได้ </a:t>
            </a:r>
            <a:endParaRPr kumimoji="0" lang="th-TH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77559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FreesiaUPC" pitchFamily="34" charset="-34"/>
                <a:cs typeface="FreesiaUPC" pitchFamily="34" charset="-34"/>
              </a:rPr>
              <a:t>กลุ่ม</a:t>
            </a:r>
            <a:r>
              <a:rPr lang="en-US" sz="6600" b="1" dirty="0" smtClean="0">
                <a:latin typeface="FreesiaUPC" pitchFamily="34" charset="-34"/>
                <a:cs typeface="FreesiaUPC" pitchFamily="34" charset="-34"/>
              </a:rPr>
              <a:t> 2</a:t>
            </a:r>
          </a:p>
          <a:p>
            <a:pPr algn="ctr"/>
            <a:r>
              <a:rPr lang="th-TH" sz="48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บกพร่องด้านการ</a:t>
            </a:r>
            <a:r>
              <a:rPr lang="th-TH" sz="48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เขียนหนังสือ </a:t>
            </a:r>
            <a:endParaRPr lang="th-TH" sz="48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48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48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Disorder of Written Expression) </a:t>
            </a:r>
            <a:endParaRPr lang="th-TH" sz="48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48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รู้</a:t>
            </a:r>
            <a:r>
              <a:rPr lang="th-TH" sz="48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ว่าจะเขียนอะไร แต่ก็เขียนไม่ได้ </a:t>
            </a:r>
            <a:endParaRPr lang="th-TH" sz="4800" b="1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48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	เขียน</a:t>
            </a:r>
            <a:r>
              <a:rPr lang="th-TH" sz="48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ได้ช้า </a:t>
            </a:r>
            <a:r>
              <a:rPr lang="th-TH" sz="48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ตกห</a:t>
            </a:r>
            <a:r>
              <a:rPr lang="th-TH" sz="48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ล่น เขียน</a:t>
            </a:r>
            <a:r>
              <a:rPr lang="th-TH" sz="48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พยัญชนะสลับกัน </a:t>
            </a:r>
          </a:p>
          <a:p>
            <a:r>
              <a:rPr lang="th-TH" sz="48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	คำ</a:t>
            </a:r>
            <a:r>
              <a:rPr lang="th-TH" sz="48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เดียวกันแต่เขียนสองรอบไม่เหมือนกัน </a:t>
            </a:r>
            <a:r>
              <a:rPr lang="th-TH" sz="48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	เขียน</a:t>
            </a:r>
            <a:r>
              <a:rPr lang="th-TH" sz="48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แบบสลับซ้ายขวาเหมือนส่องกระจก </a:t>
            </a:r>
            <a:r>
              <a:rPr lang="th-TH" sz="48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	ลายมือ</a:t>
            </a:r>
            <a:r>
              <a:rPr lang="th-TH" sz="48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โย้เย้ ขนาดของตัวอักษรไม่เท่ากัน </a:t>
            </a:r>
            <a:r>
              <a:rPr lang="th-TH" sz="48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	เขียนขึ้นลง </a:t>
            </a:r>
            <a:r>
              <a:rPr lang="th-TH" sz="48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ไม่ตรงบรรทัด ไม่เว้น</a:t>
            </a:r>
            <a:r>
              <a:rPr lang="th-TH" sz="48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ช่องไฟ</a:t>
            </a:r>
          </a:p>
          <a:p>
            <a:endParaRPr lang="th-TH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388</Words>
  <Application>Microsoft Office PowerPoint</Application>
  <PresentationFormat>นำเสนอทางหน้าจอ (4:3)</PresentationFormat>
  <Paragraphs>102</Paragraphs>
  <Slides>37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38" baseType="lpstr">
      <vt:lpstr>ชุดรูปแบบของ Office</vt:lpstr>
      <vt:lpstr>การพัฒนาคุณภาพการศึกษาสำหรับเด็กLD  ปีงบประมาณ 2556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การดำเนินงาน</vt:lpstr>
      <vt:lpstr>การดำเนินงาน</vt:lpstr>
      <vt:lpstr>การดำเนินงาน</vt:lpstr>
      <vt:lpstr>การดำเนินงาน</vt:lpstr>
      <vt:lpstr>การดำเนินงาน</vt:lpstr>
      <vt:lpstr>งบประมาณ</vt:lpstr>
      <vt:lpstr>แนวทางการดำเนินงาน</vt:lpstr>
      <vt:lpstr>แนวทางการดำเนินงาน</vt:lpstr>
      <vt:lpstr>ภาพความสำเร็จ</vt:lpstr>
      <vt:lpstr>ภาพนิ่ง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pimpa</dc:creator>
  <cp:lastModifiedBy>pimpa</cp:lastModifiedBy>
  <cp:revision>41</cp:revision>
  <dcterms:created xsi:type="dcterms:W3CDTF">2013-04-25T06:28:54Z</dcterms:created>
  <dcterms:modified xsi:type="dcterms:W3CDTF">2013-04-26T02:51:36Z</dcterms:modified>
</cp:coreProperties>
</file>