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5" r:id="rId6"/>
    <p:sldId id="271" r:id="rId7"/>
    <p:sldId id="272" r:id="rId8"/>
    <p:sldId id="274" r:id="rId9"/>
    <p:sldId id="276" r:id="rId10"/>
    <p:sldId id="277" r:id="rId11"/>
    <p:sldId id="257" r:id="rId12"/>
    <p:sldId id="258" r:id="rId13"/>
    <p:sldId id="260" r:id="rId14"/>
    <p:sldId id="261" r:id="rId15"/>
    <p:sldId id="262" r:id="rId16"/>
    <p:sldId id="278" r:id="rId17"/>
    <p:sldId id="279" r:id="rId18"/>
    <p:sldId id="263" r:id="rId19"/>
    <p:sldId id="298" r:id="rId20"/>
    <p:sldId id="264" r:id="rId21"/>
    <p:sldId id="265" r:id="rId22"/>
    <p:sldId id="266" r:id="rId23"/>
    <p:sldId id="267" r:id="rId24"/>
    <p:sldId id="29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80" r:id="rId34"/>
    <p:sldId id="283" r:id="rId35"/>
    <p:sldId id="282" r:id="rId36"/>
    <p:sldId id="284" r:id="rId37"/>
    <p:sldId id="287" r:id="rId38"/>
    <p:sldId id="299" r:id="rId39"/>
    <p:sldId id="288" r:id="rId4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FFCCCC"/>
    <a:srgbClr val="FF33CC"/>
    <a:srgbClr val="FFFF00"/>
    <a:srgbClr val="00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1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92EE7-E517-48BE-9710-3C3C24B75445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383BFEB5-1FB3-42FE-A06B-2282366B7993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NiramitIT๙" pitchFamily="2" charset="-34"/>
              <a:cs typeface="TH NiramitIT๙" pitchFamily="2" charset="-34"/>
            </a:rPr>
            <a:t>อ่านทำความเข้าใจ “ความรู้สำหรับครู” ซึ่งเป็นหลักภาษา / หลักวิชาการของภาษาไทย</a:t>
          </a:r>
          <a:endParaRPr lang="th-TH" dirty="0"/>
        </a:p>
      </dgm:t>
    </dgm:pt>
    <dgm:pt modelId="{3CB50D08-D223-4910-A4B4-C7DC2404E53D}" type="parTrans" cxnId="{E2A028A0-8C27-4261-B353-0F35713922B1}">
      <dgm:prSet/>
      <dgm:spPr/>
      <dgm:t>
        <a:bodyPr/>
        <a:lstStyle/>
        <a:p>
          <a:endParaRPr lang="th-TH"/>
        </a:p>
      </dgm:t>
    </dgm:pt>
    <dgm:pt modelId="{8D718506-A599-4929-89EF-82D08AE45D81}" type="sibTrans" cxnId="{E2A028A0-8C27-4261-B353-0F35713922B1}">
      <dgm:prSet/>
      <dgm:spPr/>
      <dgm:t>
        <a:bodyPr/>
        <a:lstStyle/>
        <a:p>
          <a:endParaRPr lang="th-TH"/>
        </a:p>
      </dgm:t>
    </dgm:pt>
    <dgm:pt modelId="{7D1866FA-04BB-4DD1-89EC-5DF0F12EB22F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NiramitIT๙" pitchFamily="2" charset="-34"/>
              <a:cs typeface="TH NiramitIT๙" pitchFamily="2" charset="-34"/>
            </a:rPr>
            <a:t>ผลิตสื่อการสอนตามที่แนะนำใน “แนวการจัดกิจกรรมการเรียนรู้”</a:t>
          </a:r>
          <a:endParaRPr lang="th-TH" sz="2800" b="1" dirty="0">
            <a:solidFill>
              <a:schemeClr val="tx1"/>
            </a:solidFill>
            <a:latin typeface="TH NiramitIT๙" pitchFamily="2" charset="-34"/>
            <a:cs typeface="TH NiramitIT๙" pitchFamily="2" charset="-34"/>
          </a:endParaRPr>
        </a:p>
      </dgm:t>
    </dgm:pt>
    <dgm:pt modelId="{34C09F7F-6489-4F22-BF8C-6BCD794C58D5}" type="parTrans" cxnId="{1CB055DF-5F84-4E35-9D06-47C0A24EDE2B}">
      <dgm:prSet/>
      <dgm:spPr/>
      <dgm:t>
        <a:bodyPr/>
        <a:lstStyle/>
        <a:p>
          <a:endParaRPr lang="th-TH"/>
        </a:p>
      </dgm:t>
    </dgm:pt>
    <dgm:pt modelId="{34349628-CFEF-4E1F-AD10-1E2F6CB207C9}" type="sibTrans" cxnId="{1CB055DF-5F84-4E35-9D06-47C0A24EDE2B}">
      <dgm:prSet/>
      <dgm:spPr/>
      <dgm:t>
        <a:bodyPr/>
        <a:lstStyle/>
        <a:p>
          <a:endParaRPr lang="th-TH"/>
        </a:p>
      </dgm:t>
    </dgm:pt>
    <dgm:pt modelId="{688B6931-D476-40C0-973B-4EBB9EB25D98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NiramitIT๙" pitchFamily="2" charset="-34"/>
              <a:cs typeface="TH NiramitIT๙" pitchFamily="2" charset="-34"/>
            </a:rPr>
            <a:t>จัดกิจกรรมตามขั้นตอนที่กำหนดทุกกิจกรรม และวัดประเมินผลการเรียนรู้</a:t>
          </a:r>
          <a:endParaRPr lang="th-TH" b="1" dirty="0">
            <a:solidFill>
              <a:schemeClr val="tx1"/>
            </a:solidFill>
            <a:latin typeface="TH NiramitIT๙" pitchFamily="2" charset="-34"/>
            <a:cs typeface="TH NiramitIT๙" pitchFamily="2" charset="-34"/>
          </a:endParaRPr>
        </a:p>
      </dgm:t>
    </dgm:pt>
    <dgm:pt modelId="{CE90E8F9-F6D6-40A9-8975-3A175F4946E8}" type="parTrans" cxnId="{181F0CB5-45CE-4FD2-AFFF-D0434B4F4334}">
      <dgm:prSet/>
      <dgm:spPr/>
      <dgm:t>
        <a:bodyPr/>
        <a:lstStyle/>
        <a:p>
          <a:endParaRPr lang="th-TH"/>
        </a:p>
      </dgm:t>
    </dgm:pt>
    <dgm:pt modelId="{47A0FDE1-3ABE-4C10-881E-C996D99EFC48}" type="sibTrans" cxnId="{181F0CB5-45CE-4FD2-AFFF-D0434B4F4334}">
      <dgm:prSet/>
      <dgm:spPr/>
      <dgm:t>
        <a:bodyPr/>
        <a:lstStyle/>
        <a:p>
          <a:endParaRPr lang="th-TH"/>
        </a:p>
      </dgm:t>
    </dgm:pt>
    <dgm:pt modelId="{BEEE68B8-7B6E-47D2-8632-3F0E76FA0714}" type="pres">
      <dgm:prSet presAssocID="{E5392EE7-E517-48BE-9710-3C3C24B7544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80568D5-307C-4D66-8F5A-BD515D765A05}" type="pres">
      <dgm:prSet presAssocID="{383BFEB5-1FB3-42FE-A06B-2282366B7993}" presName="comp" presStyleCnt="0"/>
      <dgm:spPr/>
    </dgm:pt>
    <dgm:pt modelId="{3601776D-71D1-400C-A431-ED6F7DA0D2C7}" type="pres">
      <dgm:prSet presAssocID="{383BFEB5-1FB3-42FE-A06B-2282366B7993}" presName="box" presStyleLbl="node1" presStyleIdx="0" presStyleCnt="3" custLinFactNeighborX="-8421" custLinFactNeighborY="8046"/>
      <dgm:spPr/>
      <dgm:t>
        <a:bodyPr/>
        <a:lstStyle/>
        <a:p>
          <a:endParaRPr lang="th-TH"/>
        </a:p>
      </dgm:t>
    </dgm:pt>
    <dgm:pt modelId="{608C4D92-D31A-47BB-9EE2-667B6089BDF3}" type="pres">
      <dgm:prSet presAssocID="{383BFEB5-1FB3-42FE-A06B-2282366B7993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AC0BFE84-7194-405C-9B4D-25C9FEA069E7}" type="pres">
      <dgm:prSet presAssocID="{383BFEB5-1FB3-42FE-A06B-2282366B799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E4BAA7-5317-4FCD-83D8-7287714CD713}" type="pres">
      <dgm:prSet presAssocID="{8D718506-A599-4929-89EF-82D08AE45D81}" presName="spacer" presStyleCnt="0"/>
      <dgm:spPr/>
    </dgm:pt>
    <dgm:pt modelId="{EBAEFF2B-6FCB-4400-AAD1-3738EB4D737B}" type="pres">
      <dgm:prSet presAssocID="{7D1866FA-04BB-4DD1-89EC-5DF0F12EB22F}" presName="comp" presStyleCnt="0"/>
      <dgm:spPr/>
    </dgm:pt>
    <dgm:pt modelId="{E599157E-06EC-4F06-ADDB-E8D40C04F491}" type="pres">
      <dgm:prSet presAssocID="{7D1866FA-04BB-4DD1-89EC-5DF0F12EB22F}" presName="box" presStyleLbl="node1" presStyleIdx="1" presStyleCnt="3" custLinFactNeighborY="4692"/>
      <dgm:spPr/>
      <dgm:t>
        <a:bodyPr/>
        <a:lstStyle/>
        <a:p>
          <a:endParaRPr lang="th-TH"/>
        </a:p>
      </dgm:t>
    </dgm:pt>
    <dgm:pt modelId="{D022DCBE-386D-4809-A353-4BFE39BBAAFB}" type="pres">
      <dgm:prSet presAssocID="{7D1866FA-04BB-4DD1-89EC-5DF0F12EB22F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F6B0C826-0524-4937-83BC-2AE942DD706C}" type="pres">
      <dgm:prSet presAssocID="{7D1866FA-04BB-4DD1-89EC-5DF0F12EB22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5F35D7-6E92-4C14-B4F5-C275D56859D1}" type="pres">
      <dgm:prSet presAssocID="{34349628-CFEF-4E1F-AD10-1E2F6CB207C9}" presName="spacer" presStyleCnt="0"/>
      <dgm:spPr/>
    </dgm:pt>
    <dgm:pt modelId="{9EC74EB0-29B5-4E51-9007-D39DE41494C7}" type="pres">
      <dgm:prSet presAssocID="{688B6931-D476-40C0-973B-4EBB9EB25D98}" presName="comp" presStyleCnt="0"/>
      <dgm:spPr/>
    </dgm:pt>
    <dgm:pt modelId="{51AA608E-3A55-44A4-9849-E42C4FA1F6FD}" type="pres">
      <dgm:prSet presAssocID="{688B6931-D476-40C0-973B-4EBB9EB25D98}" presName="box" presStyleLbl="node1" presStyleIdx="2" presStyleCnt="3"/>
      <dgm:spPr/>
      <dgm:t>
        <a:bodyPr/>
        <a:lstStyle/>
        <a:p>
          <a:endParaRPr lang="th-TH"/>
        </a:p>
      </dgm:t>
    </dgm:pt>
    <dgm:pt modelId="{610C58EC-EF90-487A-AD52-4E43E898F320}" type="pres">
      <dgm:prSet presAssocID="{688B6931-D476-40C0-973B-4EBB9EB25D9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FF4B2FC-298C-4727-8F05-F556A1791CB2}" type="pres">
      <dgm:prSet presAssocID="{688B6931-D476-40C0-973B-4EBB9EB25D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81F0CB5-45CE-4FD2-AFFF-D0434B4F4334}" srcId="{E5392EE7-E517-48BE-9710-3C3C24B75445}" destId="{688B6931-D476-40C0-973B-4EBB9EB25D98}" srcOrd="2" destOrd="0" parTransId="{CE90E8F9-F6D6-40A9-8975-3A175F4946E8}" sibTransId="{47A0FDE1-3ABE-4C10-881E-C996D99EFC48}"/>
    <dgm:cxn modelId="{C9D8A93A-16CE-4CC5-A9FE-3313F4B30022}" type="presOf" srcId="{688B6931-D476-40C0-973B-4EBB9EB25D98}" destId="{51AA608E-3A55-44A4-9849-E42C4FA1F6FD}" srcOrd="0" destOrd="0" presId="urn:microsoft.com/office/officeart/2005/8/layout/vList4"/>
    <dgm:cxn modelId="{9C2D14D8-01A9-496A-9B2F-84780E16B2B3}" type="presOf" srcId="{E5392EE7-E517-48BE-9710-3C3C24B75445}" destId="{BEEE68B8-7B6E-47D2-8632-3F0E76FA0714}" srcOrd="0" destOrd="0" presId="urn:microsoft.com/office/officeart/2005/8/layout/vList4"/>
    <dgm:cxn modelId="{1CB055DF-5F84-4E35-9D06-47C0A24EDE2B}" srcId="{E5392EE7-E517-48BE-9710-3C3C24B75445}" destId="{7D1866FA-04BB-4DD1-89EC-5DF0F12EB22F}" srcOrd="1" destOrd="0" parTransId="{34C09F7F-6489-4F22-BF8C-6BCD794C58D5}" sibTransId="{34349628-CFEF-4E1F-AD10-1E2F6CB207C9}"/>
    <dgm:cxn modelId="{C4599090-80FD-48B8-80A3-1B11F591C3E6}" type="presOf" srcId="{7D1866FA-04BB-4DD1-89EC-5DF0F12EB22F}" destId="{E599157E-06EC-4F06-ADDB-E8D40C04F491}" srcOrd="0" destOrd="0" presId="urn:microsoft.com/office/officeart/2005/8/layout/vList4"/>
    <dgm:cxn modelId="{DE8F0574-7F98-420D-9769-00FB3D47DB61}" type="presOf" srcId="{383BFEB5-1FB3-42FE-A06B-2282366B7993}" destId="{AC0BFE84-7194-405C-9B4D-25C9FEA069E7}" srcOrd="1" destOrd="0" presId="urn:microsoft.com/office/officeart/2005/8/layout/vList4"/>
    <dgm:cxn modelId="{4E4EE369-2AED-42ED-BD19-078A84B1A946}" type="presOf" srcId="{7D1866FA-04BB-4DD1-89EC-5DF0F12EB22F}" destId="{F6B0C826-0524-4937-83BC-2AE942DD706C}" srcOrd="1" destOrd="0" presId="urn:microsoft.com/office/officeart/2005/8/layout/vList4"/>
    <dgm:cxn modelId="{DCED714E-BF22-45F4-812D-F199DD17A487}" type="presOf" srcId="{688B6931-D476-40C0-973B-4EBB9EB25D98}" destId="{2FF4B2FC-298C-4727-8F05-F556A1791CB2}" srcOrd="1" destOrd="0" presId="urn:microsoft.com/office/officeart/2005/8/layout/vList4"/>
    <dgm:cxn modelId="{E2A028A0-8C27-4261-B353-0F35713922B1}" srcId="{E5392EE7-E517-48BE-9710-3C3C24B75445}" destId="{383BFEB5-1FB3-42FE-A06B-2282366B7993}" srcOrd="0" destOrd="0" parTransId="{3CB50D08-D223-4910-A4B4-C7DC2404E53D}" sibTransId="{8D718506-A599-4929-89EF-82D08AE45D81}"/>
    <dgm:cxn modelId="{25AE2CF0-0D28-4433-9FA8-12EC22083C5D}" type="presOf" srcId="{383BFEB5-1FB3-42FE-A06B-2282366B7993}" destId="{3601776D-71D1-400C-A431-ED6F7DA0D2C7}" srcOrd="0" destOrd="0" presId="urn:microsoft.com/office/officeart/2005/8/layout/vList4"/>
    <dgm:cxn modelId="{FCF28CCF-CE15-4900-A6AF-4D97300DEA17}" type="presParOf" srcId="{BEEE68B8-7B6E-47D2-8632-3F0E76FA0714}" destId="{B80568D5-307C-4D66-8F5A-BD515D765A05}" srcOrd="0" destOrd="0" presId="urn:microsoft.com/office/officeart/2005/8/layout/vList4"/>
    <dgm:cxn modelId="{72789F37-A0D0-4F88-98E2-D0FC333AB672}" type="presParOf" srcId="{B80568D5-307C-4D66-8F5A-BD515D765A05}" destId="{3601776D-71D1-400C-A431-ED6F7DA0D2C7}" srcOrd="0" destOrd="0" presId="urn:microsoft.com/office/officeart/2005/8/layout/vList4"/>
    <dgm:cxn modelId="{5E6CB208-C5D1-4BC4-ADC5-82EC36801068}" type="presParOf" srcId="{B80568D5-307C-4D66-8F5A-BD515D765A05}" destId="{608C4D92-D31A-47BB-9EE2-667B6089BDF3}" srcOrd="1" destOrd="0" presId="urn:microsoft.com/office/officeart/2005/8/layout/vList4"/>
    <dgm:cxn modelId="{E5180849-873E-432A-B840-E0A0F72CB52B}" type="presParOf" srcId="{B80568D5-307C-4D66-8F5A-BD515D765A05}" destId="{AC0BFE84-7194-405C-9B4D-25C9FEA069E7}" srcOrd="2" destOrd="0" presId="urn:microsoft.com/office/officeart/2005/8/layout/vList4"/>
    <dgm:cxn modelId="{B5DC2DE6-847B-43F9-98CC-C0F470304894}" type="presParOf" srcId="{BEEE68B8-7B6E-47D2-8632-3F0E76FA0714}" destId="{3AE4BAA7-5317-4FCD-83D8-7287714CD713}" srcOrd="1" destOrd="0" presId="urn:microsoft.com/office/officeart/2005/8/layout/vList4"/>
    <dgm:cxn modelId="{4906E822-F90B-4265-96E7-78AB58A37872}" type="presParOf" srcId="{BEEE68B8-7B6E-47D2-8632-3F0E76FA0714}" destId="{EBAEFF2B-6FCB-4400-AAD1-3738EB4D737B}" srcOrd="2" destOrd="0" presId="urn:microsoft.com/office/officeart/2005/8/layout/vList4"/>
    <dgm:cxn modelId="{E695C390-3C5F-4259-B8B0-AD5BB2901CC9}" type="presParOf" srcId="{EBAEFF2B-6FCB-4400-AAD1-3738EB4D737B}" destId="{E599157E-06EC-4F06-ADDB-E8D40C04F491}" srcOrd="0" destOrd="0" presId="urn:microsoft.com/office/officeart/2005/8/layout/vList4"/>
    <dgm:cxn modelId="{DA88A296-BC5E-4FA7-BFD1-46AF974A5610}" type="presParOf" srcId="{EBAEFF2B-6FCB-4400-AAD1-3738EB4D737B}" destId="{D022DCBE-386D-4809-A353-4BFE39BBAAFB}" srcOrd="1" destOrd="0" presId="urn:microsoft.com/office/officeart/2005/8/layout/vList4"/>
    <dgm:cxn modelId="{21B63067-E1E9-4410-929E-216B60C0B95C}" type="presParOf" srcId="{EBAEFF2B-6FCB-4400-AAD1-3738EB4D737B}" destId="{F6B0C826-0524-4937-83BC-2AE942DD706C}" srcOrd="2" destOrd="0" presId="urn:microsoft.com/office/officeart/2005/8/layout/vList4"/>
    <dgm:cxn modelId="{AD8BDAB9-ADA3-4A9A-AAD2-4E71F7B68036}" type="presParOf" srcId="{BEEE68B8-7B6E-47D2-8632-3F0E76FA0714}" destId="{F75F35D7-6E92-4C14-B4F5-C275D56859D1}" srcOrd="3" destOrd="0" presId="urn:microsoft.com/office/officeart/2005/8/layout/vList4"/>
    <dgm:cxn modelId="{644C036C-B5A0-4E3F-894A-5CD3C38853AB}" type="presParOf" srcId="{BEEE68B8-7B6E-47D2-8632-3F0E76FA0714}" destId="{9EC74EB0-29B5-4E51-9007-D39DE41494C7}" srcOrd="4" destOrd="0" presId="urn:microsoft.com/office/officeart/2005/8/layout/vList4"/>
    <dgm:cxn modelId="{12A92A1B-F5B6-4978-91B0-D932ABE6FC90}" type="presParOf" srcId="{9EC74EB0-29B5-4E51-9007-D39DE41494C7}" destId="{51AA608E-3A55-44A4-9849-E42C4FA1F6FD}" srcOrd="0" destOrd="0" presId="urn:microsoft.com/office/officeart/2005/8/layout/vList4"/>
    <dgm:cxn modelId="{4F47F186-0962-47D1-A8B0-8F44D607BBE8}" type="presParOf" srcId="{9EC74EB0-29B5-4E51-9007-D39DE41494C7}" destId="{610C58EC-EF90-487A-AD52-4E43E898F320}" srcOrd="1" destOrd="0" presId="urn:microsoft.com/office/officeart/2005/8/layout/vList4"/>
    <dgm:cxn modelId="{1147B205-B739-421A-AA97-9E4B0B1E8A08}" type="presParOf" srcId="{9EC74EB0-29B5-4E51-9007-D39DE41494C7}" destId="{2FF4B2FC-298C-4727-8F05-F556A1791C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776D-71D1-400C-A431-ED6F7DA0D2C7}">
      <dsp:nvSpPr>
        <dsp:cNvPr id="0" name=""/>
        <dsp:cNvSpPr/>
      </dsp:nvSpPr>
      <dsp:spPr>
        <a:xfrm>
          <a:off x="0" y="119496"/>
          <a:ext cx="6840760" cy="14851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latin typeface="TH NiramitIT๙" pitchFamily="2" charset="-34"/>
              <a:cs typeface="TH NiramitIT๙" pitchFamily="2" charset="-34"/>
            </a:rPr>
            <a:t>อ่านทำความเข้าใจ “ความรู้สำหรับครู” ซึ่งเป็นหลักภาษา / หลักวิชาการของภาษาไทย</a:t>
          </a:r>
          <a:endParaRPr lang="th-TH" sz="3000" kern="1200" dirty="0"/>
        </a:p>
      </dsp:txBody>
      <dsp:txXfrm>
        <a:off x="1516668" y="119496"/>
        <a:ext cx="5324091" cy="1485165"/>
      </dsp:txXfrm>
    </dsp:sp>
    <dsp:sp modelId="{608C4D92-D31A-47BB-9EE2-667B6089BDF3}">
      <dsp:nvSpPr>
        <dsp:cNvPr id="0" name=""/>
        <dsp:cNvSpPr/>
      </dsp:nvSpPr>
      <dsp:spPr>
        <a:xfrm>
          <a:off x="148516" y="148516"/>
          <a:ext cx="1368152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9157E-06EC-4F06-ADDB-E8D40C04F491}">
      <dsp:nvSpPr>
        <dsp:cNvPr id="0" name=""/>
        <dsp:cNvSpPr/>
      </dsp:nvSpPr>
      <dsp:spPr>
        <a:xfrm>
          <a:off x="0" y="1703365"/>
          <a:ext cx="6840760" cy="148516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NiramitIT๙" pitchFamily="2" charset="-34"/>
              <a:cs typeface="TH NiramitIT๙" pitchFamily="2" charset="-34"/>
            </a:rPr>
            <a:t>ผลิตสื่อการสอนตามที่แนะนำใน “แนวการจัดกิจกรรมการเรียนรู้”</a:t>
          </a:r>
          <a:endParaRPr lang="th-TH" sz="2800" b="1" kern="1200" dirty="0">
            <a:solidFill>
              <a:schemeClr val="tx1"/>
            </a:solidFill>
            <a:latin typeface="TH NiramitIT๙" pitchFamily="2" charset="-34"/>
            <a:cs typeface="TH NiramitIT๙" pitchFamily="2" charset="-34"/>
          </a:endParaRPr>
        </a:p>
      </dsp:txBody>
      <dsp:txXfrm>
        <a:off x="1516668" y="1703365"/>
        <a:ext cx="5324091" cy="1485165"/>
      </dsp:txXfrm>
    </dsp:sp>
    <dsp:sp modelId="{D022DCBE-386D-4809-A353-4BFE39BBAAFB}">
      <dsp:nvSpPr>
        <dsp:cNvPr id="0" name=""/>
        <dsp:cNvSpPr/>
      </dsp:nvSpPr>
      <dsp:spPr>
        <a:xfrm>
          <a:off x="148516" y="1782198"/>
          <a:ext cx="1368152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A608E-3A55-44A4-9849-E42C4FA1F6FD}">
      <dsp:nvSpPr>
        <dsp:cNvPr id="0" name=""/>
        <dsp:cNvSpPr/>
      </dsp:nvSpPr>
      <dsp:spPr>
        <a:xfrm>
          <a:off x="0" y="3267363"/>
          <a:ext cx="6840760" cy="148516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latin typeface="TH NiramitIT๙" pitchFamily="2" charset="-34"/>
              <a:cs typeface="TH NiramitIT๙" pitchFamily="2" charset="-34"/>
            </a:rPr>
            <a:t>จัดกิจกรรมตามขั้นตอนที่กำหนดทุกกิจกรรม และวัดประเมินผลการเรียนรู้</a:t>
          </a:r>
          <a:endParaRPr lang="th-TH" sz="3000" b="1" kern="1200" dirty="0">
            <a:solidFill>
              <a:schemeClr val="tx1"/>
            </a:solidFill>
            <a:latin typeface="TH NiramitIT๙" pitchFamily="2" charset="-34"/>
            <a:cs typeface="TH NiramitIT๙" pitchFamily="2" charset="-34"/>
          </a:endParaRPr>
        </a:p>
      </dsp:txBody>
      <dsp:txXfrm>
        <a:off x="1516668" y="3267363"/>
        <a:ext cx="5324091" cy="1485165"/>
      </dsp:txXfrm>
    </dsp:sp>
    <dsp:sp modelId="{610C58EC-EF90-487A-AD52-4E43E898F320}">
      <dsp:nvSpPr>
        <dsp:cNvPr id="0" name=""/>
        <dsp:cNvSpPr/>
      </dsp:nvSpPr>
      <dsp:spPr>
        <a:xfrm>
          <a:off x="148516" y="3415879"/>
          <a:ext cx="1368152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132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103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650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39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548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035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89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63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078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191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730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A296-A60C-4118-BDCA-1E1FE7A51598}" type="datetimeFigureOut">
              <a:rPr lang="th-TH" smtClean="0"/>
              <a:t>25/12/59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58B5-6FD1-4144-920A-29281671DA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Tamplete ppt\tamplate ใหม่\p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amplete ppt\tamplate ใหม่\โลโก้ สพฐ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27" y="570531"/>
            <a:ext cx="95720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สี่เหลี่ยมผืนผ้า 3"/>
          <p:cNvSpPr/>
          <p:nvPr/>
        </p:nvSpPr>
        <p:spPr>
          <a:xfrm>
            <a:off x="1763688" y="3861048"/>
            <a:ext cx="5688632" cy="2880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24-25 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 ห้องประชุมพวงแสด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 </a:t>
            </a:r>
            <a:endParaRPr lang="th-TH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สพป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.เชียงราย เขต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endParaRPr lang="th-TH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99592" y="1916832"/>
            <a:ext cx="7416824" cy="2592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การประชุมปฏิบัติการครูภาษาไทย ชั้น ป.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1-4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เตรียมสื่อการสอนอ่านแจกลูกสะกดคำ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ด้วยกระดาษ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A4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 descr="http://1.bp.blogspot.com/-53QSnIVJTOQ/UoXfMEW8U-I/AAAAAAAAQtU/MtPKaKicVLU/s1600/sweetgirl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2" y="532237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3570"/>
            <a:ext cx="3769876" cy="4921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9" name="Picture 3" descr="C:\Users\NGprinter\Desktop\คู่มือสอนอ่านเขียนโดยการแจกลูกสะกดค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9922"/>
            <a:ext cx="3623923" cy="5188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สี่เหลี่ยมผืนผ้า 1"/>
          <p:cNvSpPr/>
          <p:nvPr/>
        </p:nvSpPr>
        <p:spPr>
          <a:xfrm>
            <a:off x="1293400" y="573360"/>
            <a:ext cx="5674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จัดทำโดยสถาบันภาษาไทย </a:t>
            </a:r>
            <a:r>
              <a:rPr lang="th-TH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สพฐ</a:t>
            </a:r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th-TH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29787" y="0"/>
            <a:ext cx="7972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คู่มือการสอนอ่านเขียนโดยการแจกลูกสะกดคำ</a:t>
            </a:r>
            <a:endParaRPr lang="th-TH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amplete ppt\tamplate ใหม่\p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79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amplete ppt\tamplate ใหม่\โลโก้ สพฐ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465"/>
            <a:ext cx="95720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สี่เหลี่ยมผืนผ้า 1"/>
          <p:cNvSpPr/>
          <p:nvPr/>
        </p:nvSpPr>
        <p:spPr>
          <a:xfrm>
            <a:off x="1619672" y="251782"/>
            <a:ext cx="455605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วัตถุประสงค์ของคู่มือ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11812" y="1916832"/>
            <a:ext cx="9103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เพื่อเป็นแนวทางสอนให้นักเรียนอ่านออกเขียนได้</a:t>
            </a:r>
            <a:endParaRPr lang="th-TH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98658" y="3140968"/>
            <a:ext cx="6675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เพื่อเป็</a:t>
            </a:r>
            <a:r>
              <a:rPr lang="th-TH" sz="5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นแนวทางสอนซ่อมเสริม</a:t>
            </a:r>
            <a:endParaRPr lang="th-TH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55" y="4725144"/>
            <a:ext cx="874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เพื่อนำไปประยุกต์ใช้ในการสอนภาษาไทย</a:t>
            </a:r>
            <a:endParaRPr lang="th-TH" sz="5400" b="1" cap="all" spc="0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3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mplete ppt\tamplate ใหม่\p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amplete ppt\tamplate ใหม่\โลโก้ สพฐ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465"/>
            <a:ext cx="95720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สี่เหลี่ยมผืนผ้า 1"/>
          <p:cNvSpPr/>
          <p:nvPr/>
        </p:nvSpPr>
        <p:spPr>
          <a:xfrm>
            <a:off x="1409048" y="308553"/>
            <a:ext cx="7039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มี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หน่วย เรียงตาม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ลำดับเนื้อหา</a:t>
            </a:r>
            <a:endParaRPr 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01947" y="1109789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แต่ละหน่วยมี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ส่วน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2643877"/>
            <a:ext cx="7119257" cy="25853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ความรู้สำหรับครู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แนวทางการจัดการเรียนรู้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</a:rPr>
              <a:t>3. 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</a:rPr>
              <a:t>แนวทางการวัดและ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</a:rPr>
              <a:t>ประเมินผล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amplete ppt\tamplate ใหม่\p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amplete ppt\tamplate ใหม่\โลโก้ สพฐ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897"/>
            <a:ext cx="957209" cy="1368152"/>
          </a:xfrm>
          <a:prstGeom prst="roundRect">
            <a:avLst>
              <a:gd name="adj" fmla="val 8594"/>
            </a:avLst>
          </a:prstGeom>
          <a:solidFill>
            <a:srgbClr val="FFCCC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สี่เหลี่ยมผืนผ้า 1"/>
          <p:cNvSpPr/>
          <p:nvPr/>
        </p:nvSpPr>
        <p:spPr>
          <a:xfrm>
            <a:off x="1331640" y="116632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1.</a:t>
            </a: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 ความรู้สำหรับครู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1119384"/>
            <a:ext cx="8446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ให้สาระทางวิชาการแก่ครูได้รู้และเข้าใจ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7339" y="2276872"/>
            <a:ext cx="6098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แนวทางการจัดการเรียนรู้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42014" y="3318083"/>
            <a:ext cx="66880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ให้</a:t>
            </a:r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ขั้นตอนการจัดกิจกรรมการเรียน</a:t>
            </a:r>
            <a:endParaRPr lang="th-TH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93102" y="4336013"/>
            <a:ext cx="7119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แนวทางการวัดและประเมินผล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7207" y="6177498"/>
            <a:ext cx="865172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ให้</a:t>
            </a:r>
            <a:r>
              <a:rPr lang="th-TH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แนวการวัดผล และตัดสินความสามารถของนักเรียน</a:t>
            </a:r>
            <a:endParaRPr lang="th-TH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0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mplete ppt\tamplate ใหม่\p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amplete ppt\tamplate ใหม่\โลโก้ สพฐ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897"/>
            <a:ext cx="95720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1259632" y="476672"/>
            <a:ext cx="7704856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ysClr val="windowText" lastClr="000000"/>
                </a:solidFill>
                <a:latin typeface="TH NiramitIT๙" pitchFamily="2" charset="-34"/>
                <a:cs typeface="+mj-cs"/>
              </a:rPr>
              <a:t>หน้าที่ของครูผู้สอนในการจัดกิจกรรมการเรียนรู้ตามคู่มือฯ</a:t>
            </a:r>
            <a:endParaRPr lang="th-TH" sz="4400" b="1" dirty="0">
              <a:solidFill>
                <a:sysClr val="windowText" lastClr="000000"/>
              </a:solidFill>
              <a:latin typeface="TH NiramitIT๙" pitchFamily="2" charset="-34"/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203019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TH NiramitIT๙" pitchFamily="2" charset="-34"/>
                <a:cs typeface="+mj-cs"/>
              </a:rPr>
              <a:t>เพื่อเร่งแก้ไขนักเรียนอ่านไม่ออก เขียนไม่ได้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23161" y="2967335"/>
            <a:ext cx="919033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ใช้วิธีการ/ สื่อ / ขั้นตอนการสอน</a:t>
            </a:r>
          </a:p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ตามคู่มือนี้ ซึ่งอาจแตกต่างจากที่เราเคยสอน</a:t>
            </a:r>
          </a:p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เพื่อให้โอกาสเด็กได้เรียนรู้ด้วยวิธีอื่น</a:t>
            </a:r>
          </a:p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จะทำให้เด็กเรียนรู้ได้ดีกว่าเดิมได้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97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amplete ppt\tamplate ใหม่\p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amplete ppt\tamplate ใหม่\โลโก้ สพฐ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897"/>
            <a:ext cx="95720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สี่เหลี่ยมผืนผ้า 3"/>
          <p:cNvSpPr/>
          <p:nvPr/>
        </p:nvSpPr>
        <p:spPr>
          <a:xfrm>
            <a:off x="1691680" y="896973"/>
            <a:ext cx="178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ขั้นตอน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634895735"/>
              </p:ext>
            </p:extLst>
          </p:nvPr>
        </p:nvGraphicFramePr>
        <p:xfrm>
          <a:off x="1176797" y="1581615"/>
          <a:ext cx="68407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67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amplete ppt\tamplate ใหม่\p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amplete ppt\tamplate ใหม่\โลโก้ สพฐ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95" y="235465"/>
            <a:ext cx="95720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7"/>
            <a:ext cx="7153708" cy="5150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2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Tamplete ppt\tamplate ใหม่\p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157584" y="1412776"/>
            <a:ext cx="410080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สื่อสอนอ่าน</a:t>
            </a:r>
          </a:p>
          <a:p>
            <a:pPr algn="ctr"/>
            <a:r>
              <a:rPr lang="th-TH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แจกลูกสะกดคำ</a:t>
            </a:r>
          </a:p>
          <a:p>
            <a:pPr algn="ctr"/>
            <a:r>
              <a:rPr lang="th-TH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ด้วยกระดาษ </a:t>
            </a:r>
            <a:endParaRPr lang="en-US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A4</a:t>
            </a:r>
            <a:endParaRPr lang="th-TH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30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amplete ppt\tamplate ใหม่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" y="0"/>
            <a:ext cx="9130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83568" y="1581049"/>
            <a:ext cx="6984776" cy="213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0000"/>
                </a:solidFill>
                <a:cs typeface="+mj-cs"/>
              </a:rPr>
              <a:t>เป็นสื่อการสอนเพื่อให้เด็ก “เข้าใจ” และ</a:t>
            </a:r>
          </a:p>
          <a:p>
            <a:pPr algn="ctr"/>
            <a:r>
              <a:rPr lang="th-TH" sz="4800" b="1" dirty="0" smtClean="0">
                <a:solidFill>
                  <a:srgbClr val="FF0000"/>
                </a:solidFill>
                <a:cs typeface="+mj-cs"/>
              </a:rPr>
              <a:t>จำได้อย่างถาวรในเรื่อง</a:t>
            </a:r>
          </a:p>
          <a:p>
            <a:pPr algn="ctr"/>
            <a:r>
              <a:rPr lang="th-TH" sz="4800" b="1" dirty="0" smtClean="0">
                <a:solidFill>
                  <a:srgbClr val="FF0000"/>
                </a:solidFill>
                <a:cs typeface="+mj-cs"/>
              </a:rPr>
              <a:t>การเปลี่ยนรูป / ลดรูป ของสระ</a:t>
            </a:r>
            <a:endParaRPr lang="th-TH" sz="4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69306" y="4221088"/>
            <a:ext cx="44486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นำมาใช้ได้กับเนื้อหา</a:t>
            </a:r>
          </a:p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หน่วยที่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เป็นต้นไป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37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27400"/>
              </p:ext>
            </p:extLst>
          </p:nvPr>
        </p:nvGraphicFramePr>
        <p:xfrm>
          <a:off x="611560" y="476672"/>
          <a:ext cx="7776864" cy="6103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b="1" u="none" strike="noStrike" dirty="0">
                          <a:solidFill>
                            <a:srgbClr val="FF0000"/>
                          </a:solidFill>
                          <a:effectLst/>
                          <a:cs typeface="+mj-cs"/>
                        </a:rPr>
                        <a:t>สาเหตุด้าน</a:t>
                      </a:r>
                      <a:r>
                        <a:rPr lang="th-TH" sz="4400" b="1" u="none" strike="noStrike" dirty="0" smtClean="0">
                          <a:solidFill>
                            <a:srgbClr val="FF0000"/>
                          </a:solidFill>
                          <a:effectLst/>
                          <a:cs typeface="+mj-cs"/>
                        </a:rPr>
                        <a:t>วิชาการ (เด็ก </a:t>
                      </a:r>
                      <a:r>
                        <a:rPr lang="en-US" sz="4400" b="1" u="none" strike="noStrike" dirty="0" smtClean="0">
                          <a:solidFill>
                            <a:srgbClr val="FF0000"/>
                          </a:solidFill>
                          <a:effectLst/>
                          <a:cs typeface="+mj-cs"/>
                        </a:rPr>
                        <a:t>1 </a:t>
                      </a:r>
                      <a:r>
                        <a:rPr lang="th-TH" sz="4400" b="1" u="none" strike="noStrike" dirty="0" smtClean="0">
                          <a:solidFill>
                            <a:srgbClr val="FF0000"/>
                          </a:solidFill>
                          <a:effectLst/>
                          <a:cs typeface="+mj-cs"/>
                        </a:rPr>
                        <a:t>คน)</a:t>
                      </a:r>
                      <a:endParaRPr lang="th-TH" sz="4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th-TH" sz="4400" b="1" u="none" strike="noStrike" dirty="0">
                          <a:effectLst/>
                          <a:cs typeface="+mj-cs"/>
                        </a:rPr>
                        <a:t>    - จำรูป /เขียนรูปพยัญชนะไม่ได้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7620" marR="7620" marT="762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th-TH" sz="4400" b="1" u="none" strike="noStrike">
                          <a:effectLst/>
                          <a:cs typeface="+mj-cs"/>
                        </a:rPr>
                        <a:t>     - จำรูป /เขียนรูปสระไม่ได้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7620" marR="7620" marT="762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4400" b="1" u="none" strike="noStrike">
                          <a:effectLst/>
                          <a:cs typeface="+mj-cs"/>
                        </a:rPr>
                        <a:t>     - ผันวรรณยุกต์ /เขียนรูปวรรณยุกต์ไม่ได้  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7620" marR="7620" marT="762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4400" b="1" u="none" strike="noStrike">
                          <a:effectLst/>
                          <a:cs typeface="+mj-cs"/>
                        </a:rPr>
                        <a:t>     - อ่านคำ /เขียนคำที่มีสระเปลี่ยนรูป ลดรูป ไม่ได้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7620" marR="7620" marT="762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4400" b="1" u="none" strike="noStrike">
                          <a:effectLst/>
                          <a:cs typeface="+mj-cs"/>
                        </a:rPr>
                        <a:t>      - อ่านคำ /เขียนคำที่มีตัวสะกดไม่ตรงมาตราไม่ได้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7620" marR="7620" marT="762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4400" b="1" u="none" strike="noStrike">
                          <a:effectLst/>
                          <a:cs typeface="+mj-cs"/>
                        </a:rPr>
                        <a:t>      - อ่านคำ /เขียนคำที่มีพยัญชนะควบกล้ำไม่ได้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7620" marR="7620" marT="762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th-TH" sz="4400" b="1" u="none" strike="noStrike">
                          <a:effectLst/>
                          <a:cs typeface="+mj-cs"/>
                        </a:rPr>
                        <a:t>      - อ่านคำ /เขียนคำที่มีอักษรนำไม่ได้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7620" marR="7620" marT="762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th-TH" sz="4400" b="1" u="none" strike="noStrike" dirty="0">
                          <a:effectLst/>
                          <a:cs typeface="+mj-cs"/>
                        </a:rPr>
                        <a:t>      - บอกความหมายของคำไม่ได้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สี่เหลี่ยมผืนผ้ามุมมน 2"/>
          <p:cNvSpPr/>
          <p:nvPr/>
        </p:nvSpPr>
        <p:spPr>
          <a:xfrm>
            <a:off x="827584" y="1124744"/>
            <a:ext cx="5040560" cy="144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9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Tamplete ppt\tamplate ใหม่\p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6" y="0"/>
            <a:ext cx="9178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86969" y="260648"/>
            <a:ext cx="777007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วัตถุประสงค์การจัดประชุมปฏิบัติการ</a:t>
            </a:r>
            <a:endParaRPr lang="th-TH" sz="5400" b="1" cap="all" spc="0" dirty="0">
              <a:ln w="9000" cmpd="sng">
                <a:solidFill>
                  <a:srgbClr val="0066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27142" y="2977986"/>
            <a:ext cx="80554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เพื่อร่วมกันผลิตสื่อสอนอ่านแจกลูกสะกดคำ</a:t>
            </a:r>
          </a:p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อย่างง่ายด้วยกระดาษ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A4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31851" y="4509120"/>
            <a:ext cx="568777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3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. </a:t>
            </a:r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เพื่อทำความเข้าใจการใช้คู่มือ</a:t>
            </a:r>
          </a:p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การสอนอ่านเขียน</a:t>
            </a:r>
          </a:p>
          <a:p>
            <a:pPr algn="ctr"/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โดยการแจกลูกสะกดคำ 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99976" y="1183978"/>
            <a:ext cx="63097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th-TH" sz="5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เพื่อชี้แจงการปรับเกณฑ์</a:t>
            </a:r>
          </a:p>
          <a:p>
            <a:pPr algn="ctr"/>
            <a:r>
              <a:rPr lang="th-TH" sz="5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การประเมินผลอ่านเขียน</a:t>
            </a:r>
            <a:endParaRPr lang="th-TH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6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Tamplete ppt\tamplate ใหม่\p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868144" y="1758344"/>
            <a:ext cx="28680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ความพร้อม</a:t>
            </a:r>
          </a:p>
          <a:p>
            <a:pPr algn="ctr"/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ก่อนใช้สื่อ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A4</a:t>
            </a:r>
            <a:endParaRPr lang="th-TH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r="5156" b="2882"/>
          <a:stretch/>
        </p:blipFill>
        <p:spPr bwMode="auto">
          <a:xfrm>
            <a:off x="0" y="105439"/>
            <a:ext cx="5342983" cy="656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528581" y="3284984"/>
            <a:ext cx="22076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ท่องจำ</a:t>
            </a:r>
          </a:p>
          <a:p>
            <a:pPr algn="ctr"/>
            <a:r>
              <a:rPr lang="th-TH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พยัญชนะ</a:t>
            </a:r>
          </a:p>
          <a:p>
            <a:pPr algn="ctr"/>
            <a:r>
              <a:rPr lang="th-TH" sz="54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ทุกวัน</a:t>
            </a:r>
            <a:endParaRPr lang="th-TH" sz="5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580112" y="116632"/>
            <a:ext cx="301210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สีสันเหล่านี้มีความหมายอะไร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86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96136" y="156696"/>
            <a:ext cx="28083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ท่องจำสระ</a:t>
            </a:r>
          </a:p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ทุกวัน</a:t>
            </a:r>
          </a:p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วันละ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ตัว</a:t>
            </a:r>
          </a:p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(ทีละแถว)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r="3959" b="2992"/>
          <a:stretch/>
        </p:blipFill>
        <p:spPr bwMode="auto">
          <a:xfrm>
            <a:off x="207222" y="79666"/>
            <a:ext cx="5300882" cy="6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234932" y="1742373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2816098" y="1742373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2816098" y="2578759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221077" y="339681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816098" y="90872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2816098" y="3395824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251520" y="90872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251520" y="2578759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6012160" y="4221088"/>
            <a:ext cx="259228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  <a:cs typeface="+mj-cs"/>
              </a:rPr>
              <a:t>สีสันของคอลัมน์มีความหมายอะไร</a:t>
            </a:r>
            <a:endParaRPr lang="th-TH" sz="40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30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amplete ppt\tamplate ใหม่\p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33749" y="188640"/>
            <a:ext cx="707597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สื่อสอนอ่านแจกลูกสะกดคำ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A4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 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ชนิดคำ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และการประสมคำ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5597" y="2708920"/>
            <a:ext cx="521809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อะ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มีตัวสะกด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1935" y="3933056"/>
            <a:ext cx="5274201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อือ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มีตัวสะกด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78527" y="5157192"/>
            <a:ext cx="538961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เอะ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มีตัวสะกด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Tamplete ppt\tamplate ใหม่\p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1" y="0"/>
            <a:ext cx="9193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5536" y="221816"/>
            <a:ext cx="567815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แอะ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70310" y="1221278"/>
            <a:ext cx="560121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เออ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6734" y="2191534"/>
            <a:ext cx="5788765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เอาะ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95778" y="3184185"/>
            <a:ext cx="571823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 </a:t>
            </a:r>
            <a:r>
              <a:rPr lang="th-TH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โอะ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0252" y="4161854"/>
            <a:ext cx="553068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 </a:t>
            </a:r>
            <a:r>
              <a:rPr lang="th-TH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อัว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1866" y="5661248"/>
            <a:ext cx="911820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9.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ประสมคำด้วย 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พยัญชนะเสียงเดียวกัน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กับสระ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ตัว</a:t>
            </a:r>
            <a:endParaRPr lang="th-TH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78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mplete ppt\tamplate ใหม่\p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19829" y="440726"/>
            <a:ext cx="578395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 </a:t>
            </a:r>
            <a:r>
              <a:rPr lang="th-TH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สระ ออ  มีตัวสะกด</a:t>
            </a:r>
            <a:endParaRPr lang="th-TH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3469"/>
              </p:ext>
            </p:extLst>
          </p:nvPr>
        </p:nvGraphicFramePr>
        <p:xfrm>
          <a:off x="222567" y="1844824"/>
          <a:ext cx="331236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123"/>
                <a:gridCol w="1104123"/>
                <a:gridCol w="11041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8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</a:t>
                      </a:r>
                      <a:endParaRPr lang="th-TH" sz="8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8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</a:t>
                      </a:r>
                      <a:endParaRPr lang="th-TH" sz="88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</a:t>
                      </a:r>
                      <a:endParaRPr lang="th-TH" sz="8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71141"/>
              </p:ext>
            </p:extLst>
          </p:nvPr>
        </p:nvGraphicFramePr>
        <p:xfrm>
          <a:off x="48995" y="3645024"/>
          <a:ext cx="468052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8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บ</a:t>
                      </a:r>
                      <a:endParaRPr lang="th-TH" sz="8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8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</a:t>
                      </a:r>
                      <a:endParaRPr lang="th-TH" sz="88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ว</a:t>
                      </a:r>
                      <a:endParaRPr lang="th-TH" sz="8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8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</a:t>
                      </a:r>
                      <a:endParaRPr lang="th-TH" sz="88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</a:t>
                      </a:r>
                      <a:endParaRPr lang="th-TH" sz="8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6971579" y="674400"/>
            <a:ext cx="1992909" cy="55092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ลดรูป</a:t>
            </a:r>
          </a:p>
          <a:p>
            <a:pPr algn="ctr"/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ในกลุ่มคำบาลีที่ใช้ </a:t>
            </a:r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ร</a:t>
            </a:r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สะกด/</a:t>
            </a:r>
            <a:endParaRPr lang="th-TH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ในกลุ่มคำบาลี </a:t>
            </a:r>
          </a:p>
          <a:p>
            <a:pPr algn="ctr"/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ที่เปลี่ยน </a:t>
            </a:r>
          </a:p>
          <a:p>
            <a:pPr algn="ctr"/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ป</a:t>
            </a:r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เป็น </a:t>
            </a:r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บ</a:t>
            </a:r>
            <a:endParaRPr lang="th-TH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43506"/>
              </p:ext>
            </p:extLst>
          </p:nvPr>
        </p:nvGraphicFramePr>
        <p:xfrm>
          <a:off x="4355976" y="2060848"/>
          <a:ext cx="1926368" cy="1097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3184"/>
                <a:gridCol w="963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6600" dirty="0" smtClean="0"/>
                        <a:t>พ</a:t>
                      </a:r>
                      <a:endParaRPr lang="th-TH" sz="66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600" dirty="0" smtClean="0"/>
                        <a:t>ร</a:t>
                      </a:r>
                      <a:endParaRPr lang="th-TH" sz="66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ลูกศรขวา 7"/>
          <p:cNvSpPr/>
          <p:nvPr/>
        </p:nvSpPr>
        <p:spPr>
          <a:xfrm>
            <a:off x="3707904" y="2420888"/>
            <a:ext cx="57606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 rot="5400000">
            <a:off x="2123728" y="5157192"/>
            <a:ext cx="57606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57162"/>
              </p:ext>
            </p:extLst>
          </p:nvPr>
        </p:nvGraphicFramePr>
        <p:xfrm>
          <a:off x="1372490" y="5661248"/>
          <a:ext cx="2191398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0466"/>
                <a:gridCol w="730466"/>
                <a:gridCol w="7304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6000" dirty="0" smtClean="0"/>
                        <a:t>บ</a:t>
                      </a:r>
                      <a:endParaRPr lang="th-TH" sz="60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 smtClean="0"/>
                        <a:t>ว</a:t>
                      </a:r>
                      <a:endParaRPr lang="th-TH" sz="60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 smtClean="0"/>
                        <a:t>ร</a:t>
                      </a:r>
                      <a:endParaRPr lang="th-TH" sz="60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mplete ppt\tamplate ใหม่\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3865"/>
              </p:ext>
            </p:extLst>
          </p:nvPr>
        </p:nvGraphicFramePr>
        <p:xfrm>
          <a:off x="323528" y="2949467"/>
          <a:ext cx="8496944" cy="33673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92211"/>
                <a:gridCol w="3404733"/>
              </a:tblGrid>
              <a:tr h="404343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ครู</a:t>
                      </a:r>
                      <a:endParaRPr lang="th-T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นักเรียน</a:t>
                      </a:r>
                      <a:endParaRPr lang="th-T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0894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โชว์สื่อ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โดยพับ น หนู ซ่อนไว้ และอ่านแจกลูก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ชอ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โชะ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นักเรียนอ่านตาม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ชอ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โชะ</a:t>
                      </a:r>
                      <a:endParaRPr lang="th-T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6297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โชว์สื่อ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A4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 โ  ช ะ น  โดยโชว์ น หนู ด้วย </a:t>
                      </a:r>
                    </a:p>
                    <a:p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และอ่านแจกลูก  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ชอ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 นอ  ชน อธิบายว่า เมื่อคำสระ 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 มีตัวสะกด  โ-ะ  จะลดรูปหายไป ครูพับ โ  และ  ะ  ซ่อนไว้หลังตัว ช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นักเรียนอ่านตาม </a:t>
                      </a:r>
                    </a:p>
                    <a:p>
                      <a:r>
                        <a:rPr lang="th-TH" b="1" dirty="0" err="1" smtClean="0">
                          <a:solidFill>
                            <a:schemeClr val="tx1"/>
                          </a:solidFill>
                        </a:rPr>
                        <a:t>ชอ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นอ  ชน</a:t>
                      </a:r>
                      <a:endParaRPr lang="th-TH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436080" y="116632"/>
            <a:ext cx="805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ขั้นตอน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การสอนคำสระ </a:t>
            </a:r>
            <a:r>
              <a:rPr lang="th-TH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โ</a:t>
            </a:r>
            <a:r>
              <a:rPr lang="th-TH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อะ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มีตัวสะกด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64327"/>
              </p:ext>
            </p:extLst>
          </p:nvPr>
        </p:nvGraphicFramePr>
        <p:xfrm>
          <a:off x="1221822" y="1428373"/>
          <a:ext cx="32403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90"/>
                <a:gridCol w="810090"/>
                <a:gridCol w="810090"/>
                <a:gridCol w="8100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5400" dirty="0" smtClean="0">
                          <a:solidFill>
                            <a:schemeClr val="tx1"/>
                          </a:solidFill>
                          <a:cs typeface="+mj-cs"/>
                        </a:rPr>
                        <a:t>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400" dirty="0" smtClean="0">
                          <a:solidFill>
                            <a:schemeClr val="tx1"/>
                          </a:solidFill>
                          <a:cs typeface="+mj-cs"/>
                        </a:rPr>
                        <a:t>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400" dirty="0" smtClean="0">
                          <a:solidFill>
                            <a:schemeClr val="tx1"/>
                          </a:solidFill>
                          <a:cs typeface="+mj-cs"/>
                        </a:rPr>
                        <a:t>ะ</a:t>
                      </a:r>
                      <a:endParaRPr lang="th-TH" sz="54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400" dirty="0" smtClean="0">
                          <a:solidFill>
                            <a:schemeClr val="tx1"/>
                          </a:solidFill>
                          <a:cs typeface="+mj-cs"/>
                        </a:rPr>
                        <a:t>น</a:t>
                      </a:r>
                      <a:endParaRPr lang="th-TH" sz="54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>
            <a:endCxn id="5" idx="2"/>
          </p:cNvCxnSpPr>
          <p:nvPr/>
        </p:nvCxnSpPr>
        <p:spPr>
          <a:xfrm>
            <a:off x="2842002" y="2340465"/>
            <a:ext cx="0" cy="23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81213"/>
              </p:ext>
            </p:extLst>
          </p:nvPr>
        </p:nvGraphicFramePr>
        <p:xfrm>
          <a:off x="5652120" y="1412776"/>
          <a:ext cx="139181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908"/>
                <a:gridCol w="695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5400" dirty="0" smtClean="0">
                          <a:solidFill>
                            <a:schemeClr val="tx1"/>
                          </a:solidFill>
                          <a:cs typeface="+mj-cs"/>
                        </a:rPr>
                        <a:t>ช</a:t>
                      </a:r>
                      <a:endParaRPr lang="th-TH" sz="54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400" dirty="0" smtClean="0">
                          <a:solidFill>
                            <a:schemeClr val="tx1"/>
                          </a:solidFill>
                          <a:cs typeface="+mj-cs"/>
                        </a:rPr>
                        <a:t>น</a:t>
                      </a:r>
                      <a:endParaRPr lang="th-TH" sz="54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ลูกศรขวาท้ายขีด 11"/>
          <p:cNvSpPr/>
          <p:nvPr/>
        </p:nvSpPr>
        <p:spPr>
          <a:xfrm>
            <a:off x="4541375" y="1700808"/>
            <a:ext cx="987755" cy="504056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07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68436"/>
              </p:ext>
            </p:extLst>
          </p:nvPr>
        </p:nvGraphicFramePr>
        <p:xfrm>
          <a:off x="251520" y="836712"/>
          <a:ext cx="8496944" cy="5592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92211"/>
                <a:gridCol w="3404733"/>
              </a:tblGrid>
              <a:tr h="404343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ครู</a:t>
                      </a:r>
                      <a:endParaRPr lang="th-T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นักเรียน</a:t>
                      </a:r>
                      <a:endParaRPr lang="th-T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0894">
                <a:tc>
                  <a:txBody>
                    <a:bodyPr/>
                    <a:lstStyle/>
                    <a:p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นำสื่อ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A4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คำสระ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มีตัวสะกด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3-4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คำมาให้นักเรียนอ่านแจกลูก  ที่มีตัวสะกดแตกต่าง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นักเรียนอ่านแจกลูกตามที่ครูเสนอคำพร้อมครู</a:t>
                      </a:r>
                      <a:endParaRPr lang="th-T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6297">
                <a:tc>
                  <a:txBody>
                    <a:bodyPr/>
                    <a:lstStyle/>
                    <a:p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สอนให้นักเรียนทุกคนทำสื่อ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A4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คำสระ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มีตัวสะกด คนละ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1-2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คำ ที่ไม่ซ้ำกับเพื่อน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นักเรียนทำสื่อ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โดยเลือกคำสระ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มีตัวสะกด แตกต่างจากคำของเพื่อน</a:t>
                      </a:r>
                      <a:endParaRPr lang="th-TH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6297">
                <a:tc>
                  <a:txBody>
                    <a:bodyPr/>
                    <a:lstStyle/>
                    <a:p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ให้ทุกคนนำสื่อที่ทำเสร็จแล้วมาอ่านแจกลูกให้เพื่อนฟัง พร้อมกับพับกระดาษ และให้เด็กพูดอธิบายด้วย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นักเรียนยืนหน้าห้องอ่านแจกลูกพร้อมกับพับ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และอธิบาย</a:t>
                      </a:r>
                    </a:p>
                    <a:p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เช่น อัน  นักเรียนต้องอ่านแจกลูก คือ  “คอ 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 นอ  คน  มี น หนู สะกด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</a:rPr>
                        <a:t>สระโอะ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</a:rPr>
                        <a:t>  จะลดรูปหายไป”</a:t>
                      </a:r>
                      <a:endParaRPr lang="th-TH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0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.งาน ปีงบประมาณ 2560\1. งานภาษาไทย ปี 60\ที่ ศธ. ๐๔๐๔๓ ส่งเอกสารคู่มือให้ ร.ร\รูป น.ร.ใช้สื่อ A4\p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.งาน ปีงบประมาณ 2560\1. งานภาษาไทย ปี 60\ที่ ศธ. ๐๔๐๔๓ ส่งเอกสารคู่มือให้ ร.ร\รูป น.ร.ใช้สื่อ A4\ปุ๊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7896877" cy="59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.งาน ปีงบประมาณ 2560\1. งานภาษาไทย ปี 60\ที่ ศธ. ๐๔๐๔๓ ส่งเอกสารคู่มือให้ ร.ร\รูป น.ร.ใช้สื่อ A4\p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32436"/>
            <a:ext cx="4563081" cy="66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.งาน ปีงบประมาณ 2560\1. งานภาษาไทย ปี 60\ที่ ศธ. ๐๔๐๔๓ ส่งเอกสารคู่มือให้ ร.ร\รูป น.ร.ใช้สื่อ A4\pu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2436"/>
            <a:ext cx="4248472" cy="66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77735"/>
              </p:ext>
            </p:extLst>
          </p:nvPr>
        </p:nvGraphicFramePr>
        <p:xfrm>
          <a:off x="227856" y="943851"/>
          <a:ext cx="8688287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5912"/>
                <a:gridCol w="3024336"/>
                <a:gridCol w="3408039"/>
              </a:tblGrid>
              <a:tr h="570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เกณฑ์เดิม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เกณฑ์ใหม่ 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(ใช้ ม.ค.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 </a:t>
                      </a: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เป็นต้นไป)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0379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- 100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ดีเยี่ยม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0379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70 - 79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ดีมาก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75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- 100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0379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60 - 69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ดี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50 - 74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0379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50 - 59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พอใช้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 – 49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0379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40 - 49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ปรับปรุง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0 - 24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0379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- 39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ปรับปรุงเร่งด่วน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0379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0 - 29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อ่านออก/เขียนไม่ได้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696580" y="0"/>
            <a:ext cx="7750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ปรับเกณฑ์ประเมินคุณภาพอ่านเขียน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288882" y="4509120"/>
            <a:ext cx="260359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โอกาส</a:t>
            </a:r>
          </a:p>
          <a:p>
            <a:pPr algn="ctr"/>
            <a:r>
              <a:rPr lang="th-TH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การผ่านเกณ</a:t>
            </a:r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ฑ์</a:t>
            </a:r>
          </a:p>
          <a:p>
            <a:pPr algn="ctr"/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สูงขึ้น</a:t>
            </a:r>
            <a:endParaRPr lang="th-TH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2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.งาน ปีงบประมาณ 2560\1. งานภาษาไทย ปี 60\ที่ ศธ. ๐๔๐๔๓ ส่งเอกสารคู่มือให้ ร.ร\รูป น.ร.ใช้สื่อ A4\pu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1000"/>
            <a:ext cx="509431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.งาน ปีงบประมาณ 2560\1. งานภาษาไทย ปี 60\ที่ ศธ. ๐๔๐๔๓ ส่งเอกสารคู่มือให้ ร.ร\รูป น.ร.ใช้สื่อ A4\pu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6971"/>
            <a:ext cx="5022304" cy="66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.งาน ปีงบประมาณ 2560\1. งานภาษาไทย ปี 60\ที่ ศธ. ๐๔๐๔๓ ส่งเอกสารคู่มือให้ ร.ร\รูป น.ร.ใช้สื่อ A4\pu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8"/>
          <a:stretch/>
        </p:blipFill>
        <p:spPr bwMode="auto">
          <a:xfrm>
            <a:off x="144016" y="242646"/>
            <a:ext cx="8820472" cy="46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amplete ppt\tamplate ใหม่\p5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47664" y="1772816"/>
            <a:ext cx="410721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7200" b="1" spc="150" dirty="0" smtClean="0">
                <a:ln w="11430"/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ดู</a:t>
            </a:r>
            <a:r>
              <a:rPr lang="th-TH" sz="7200" b="1" spc="150" dirty="0">
                <a:ln w="11430"/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สื่อ</a:t>
            </a:r>
            <a:r>
              <a:rPr lang="th-TH" sz="7200" b="1" spc="150" dirty="0" smtClean="0">
                <a:ln w="11430"/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ตัวจริง </a:t>
            </a:r>
            <a:r>
              <a:rPr lang="en-US" sz="7200" b="1" spc="150" dirty="0" smtClean="0">
                <a:ln w="11430"/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A4</a:t>
            </a:r>
          </a:p>
          <a:p>
            <a:pPr algn="ctr"/>
            <a:r>
              <a:rPr lang="th-TH" sz="7200" b="1" spc="150" dirty="0" smtClean="0">
                <a:ln w="11430"/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และวิธีใช้</a:t>
            </a:r>
          </a:p>
          <a:p>
            <a:pPr algn="ctr"/>
            <a:r>
              <a:rPr lang="th-TH" sz="7200" b="1" spc="150" dirty="0" smtClean="0">
                <a:ln w="11430"/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จาก</a:t>
            </a:r>
          </a:p>
          <a:p>
            <a:pPr algn="ctr"/>
            <a:r>
              <a:rPr lang="th-TH" sz="7200" b="1" spc="150" dirty="0" smtClean="0">
                <a:ln w="11430"/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วิทยากรกลุ่ม</a:t>
            </a:r>
            <a:endParaRPr lang="th-TH" sz="7200" b="1" spc="150" dirty="0">
              <a:ln w="11430"/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4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amplete ppt\tamplate ใหม่\p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28623"/>
              </p:ext>
            </p:extLst>
          </p:nvPr>
        </p:nvGraphicFramePr>
        <p:xfrm>
          <a:off x="1259632" y="404664"/>
          <a:ext cx="7488832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952"/>
                <a:gridCol w="4038536"/>
                <a:gridCol w="309634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chemeClr val="tx2"/>
                        </a:solidFill>
                        <a:effectLst/>
                        <a:latin typeface="TH SarabunPSK" pitchFamily="34" charset="-34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cs typeface="+mj-cs"/>
                        </a:rPr>
                        <a:t>นางอุทุมพร  </a:t>
                      </a:r>
                      <a:r>
                        <a:rPr lang="th-TH" sz="4400" b="1" dirty="0" err="1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cs typeface="+mj-cs"/>
                        </a:rPr>
                        <a:t>วร</a:t>
                      </a:r>
                      <a:r>
                        <a:rPr lang="th-TH" sz="4400" b="1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cs typeface="+mj-cs"/>
                        </a:rPr>
                        <a:t>นาม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err="1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cs typeface="+mj-cs"/>
                        </a:rPr>
                        <a:t>ร.ร</a:t>
                      </a:r>
                      <a:r>
                        <a:rPr lang="th-TH" sz="4400" b="1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cs typeface="+mj-cs"/>
                        </a:rPr>
                        <a:t>.บ้านปางขอน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ศน.ศุภ</a:t>
                      </a:r>
                      <a:r>
                        <a:rPr lang="th-TH" sz="4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คณา</a:t>
                      </a:r>
                      <a:r>
                        <a:rPr lang="th-TH" sz="4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  อภิ</a:t>
                      </a:r>
                      <a:r>
                        <a:rPr lang="th-TH" sz="4400" b="1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วงค์ษา</a:t>
                      </a:r>
                      <a:endParaRPr lang="en-US" sz="4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ordia New"/>
                          <a:cs typeface="+mn-cs"/>
                        </a:rPr>
                        <a:t>เมืองเหนือ</a:t>
                      </a:r>
                      <a:endParaRPr lang="en-US" sz="4400" b="1" kern="120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/เมืองใต้</a:t>
                      </a:r>
                      <a:endParaRPr lang="en-US" sz="4400" b="1" dirty="0" smtClean="0">
                        <a:solidFill>
                          <a:schemeClr val="tx2"/>
                        </a:solidFill>
                        <a:effectLst/>
                        <a:latin typeface="TH SarabunPSK" pitchFamily="34" charset="-34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chemeClr val="tx2"/>
                        </a:solidFill>
                        <a:effectLst/>
                        <a:latin typeface="TH SarabunPSK" pitchFamily="34" charset="-34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น.ส.</a:t>
                      </a:r>
                      <a:r>
                        <a:rPr lang="th-TH" sz="4400" b="1" dirty="0" err="1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วรรณศิ</a:t>
                      </a:r>
                      <a:r>
                        <a:rPr lang="th-TH" sz="4400" b="1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ริ</a:t>
                      </a:r>
                      <a:r>
                        <a:rPr lang="th-TH" sz="4400" b="1" baseline="0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  ขันคำ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baseline="0" dirty="0" err="1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ร.ร</a:t>
                      </a:r>
                      <a:r>
                        <a:rPr lang="th-TH" sz="4400" b="1" baseline="0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.ปางขอน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ศน</a:t>
                      </a:r>
                      <a:r>
                        <a:rPr lang="th-TH" sz="4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.กัลยา  ยงยศ</a:t>
                      </a:r>
                      <a:endParaRPr lang="en-US" sz="4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err="1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บ้านดู่</a:t>
                      </a:r>
                      <a:r>
                        <a:rPr lang="th-TH" sz="4400" b="1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 /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ea typeface="Cordia New"/>
                          <a:cs typeface="+mj-cs"/>
                        </a:rPr>
                        <a:t>นางแล</a:t>
                      </a:r>
                      <a:endParaRPr lang="en-US" sz="4400" b="1" dirty="0" smtClean="0">
                        <a:solidFill>
                          <a:schemeClr val="tx2"/>
                        </a:solidFill>
                        <a:effectLst/>
                        <a:latin typeface="TH SarabunPSK" pitchFamily="34" charset="-34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32480"/>
              </p:ext>
            </p:extLst>
          </p:nvPr>
        </p:nvGraphicFramePr>
        <p:xfrm>
          <a:off x="611560" y="4581128"/>
          <a:ext cx="7632850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226"/>
                <a:gridCol w="4246519"/>
                <a:gridCol w="2888105"/>
              </a:tblGrid>
              <a:tr h="1872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นางสายสมร  คำบุญ</a:t>
                      </a: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เรือง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ร.ร</a:t>
                      </a: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.บ้านแม่</a:t>
                      </a: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กรณ์</a:t>
                      </a:r>
                      <a:endParaRPr lang="th-TH" sz="4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ศน</a:t>
                      </a:r>
                      <a:r>
                        <a:rPr lang="th-TH" sz="4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</a:t>
                      </a:r>
                      <a:r>
                        <a:rPr lang="th-TH" sz="44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สายสว</a:t>
                      </a:r>
                      <a:r>
                        <a:rPr lang="th-TH" sz="4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ลี </a:t>
                      </a:r>
                      <a:endParaRPr lang="en-US" sz="4400" b="1" kern="1200" dirty="0" smtClean="0">
                        <a:solidFill>
                          <a:srgbClr val="C00000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แม่ข้าวต้ม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/ท่าสุด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9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amplete ppt\tamplate ใหม่\p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84941"/>
              </p:ext>
            </p:extLst>
          </p:nvPr>
        </p:nvGraphicFramePr>
        <p:xfrm>
          <a:off x="1187623" y="530736"/>
          <a:ext cx="7632850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226"/>
                <a:gridCol w="4246519"/>
                <a:gridCol w="288810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นาง</a:t>
                      </a:r>
                      <a:r>
                        <a:rPr lang="th-TH" sz="4400" b="1" dirty="0" err="1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สุชญา</a:t>
                      </a: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 บุญ</a:t>
                      </a: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ยืน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ร.ร</a:t>
                      </a: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.บ้านแม่</a:t>
                      </a: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กรณ์</a:t>
                      </a:r>
                      <a:endParaRPr lang="en-US" sz="4400" b="1" kern="1200" dirty="0" smtClean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แม่ยาวดอย</a:t>
                      </a:r>
                      <a:r>
                        <a:rPr lang="th-TH" sz="4400" b="1" dirty="0" err="1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ฮาง</a:t>
                      </a:r>
                      <a:endParaRPr lang="en-US" sz="4400" b="1" dirty="0" smtClean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นางพราวพิมล  ศรีไช</a:t>
                      </a:r>
                      <a:r>
                        <a:rPr lang="th-TH" sz="4400" b="1" dirty="0" err="1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ยวงค์</a:t>
                      </a:r>
                      <a:endParaRPr lang="th-TH" sz="4400" b="1" dirty="0" smtClean="0">
                        <a:solidFill>
                          <a:schemeClr val="tx1"/>
                        </a:solidFill>
                        <a:effectLst/>
                        <a:cs typeface="+mj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ร.ร</a:t>
                      </a: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.แม่มอญวิทยา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ศน</a:t>
                      </a:r>
                      <a:r>
                        <a:rPr lang="th-TH" sz="4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.เพ็ญศรี</a:t>
                      </a:r>
                      <a:r>
                        <a:rPr lang="th-TH" sz="4400" b="1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 </a:t>
                      </a:r>
                      <a:r>
                        <a:rPr lang="th-TH" sz="4400" b="1" kern="1200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เตชนันท์</a:t>
                      </a:r>
                      <a:endParaRPr lang="en-US" sz="4400" b="1" kern="1200" dirty="0" smtClean="0">
                        <a:solidFill>
                          <a:srgbClr val="7030A0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ห้วยสัก / ขุน</a:t>
                      </a:r>
                      <a:r>
                        <a:rPr lang="th-TH" sz="4400" b="1" dirty="0" err="1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กรณ์</a:t>
                      </a: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ดอนชัย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น.ส.สุ</a:t>
                      </a:r>
                      <a:r>
                        <a:rPr lang="th-TH" sz="4400" b="1" dirty="0" err="1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พรรณี</a:t>
                      </a:r>
                      <a:r>
                        <a:rPr lang="th-TH" sz="4400" b="1" baseline="0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 ป้อม</a:t>
                      </a:r>
                      <a:r>
                        <a:rPr lang="th-TH" sz="4400" b="1" baseline="0" dirty="0" err="1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ฝั้น</a:t>
                      </a:r>
                      <a:endParaRPr lang="th-TH" sz="4400" b="1" dirty="0" smtClean="0">
                        <a:solidFill>
                          <a:schemeClr val="tx1"/>
                        </a:solidFill>
                        <a:effectLst/>
                        <a:cs typeface="+mj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ร.ร</a:t>
                      </a: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.กก</a:t>
                      </a:r>
                      <a:r>
                        <a:rPr lang="th-TH" sz="44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น้อยวิทยา</a:t>
                      </a:r>
                      <a:endParaRPr lang="th-TH" sz="4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          </a:t>
                      </a:r>
                      <a:r>
                        <a:rPr lang="th-TH" sz="4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ศน</a:t>
                      </a:r>
                      <a:r>
                        <a:rPr lang="th-TH" sz="4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.พิมพา</a:t>
                      </a:r>
                      <a:r>
                        <a:rPr lang="th-TH" sz="4400" b="1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 ตามี่</a:t>
                      </a:r>
                      <a:endParaRPr lang="en-US" sz="4400" b="1" kern="1200" dirty="0" smtClean="0">
                        <a:solidFill>
                          <a:srgbClr val="7030A0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ดอยลาน 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ห้วย</a:t>
                      </a:r>
                      <a:r>
                        <a:rPr lang="th-TH" sz="4400" b="1" dirty="0" err="1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ชมภู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4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Tamplete ppt\tamplate ใหม่\p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35371"/>
              </p:ext>
            </p:extLst>
          </p:nvPr>
        </p:nvGraphicFramePr>
        <p:xfrm>
          <a:off x="755576" y="332656"/>
          <a:ext cx="7920880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371"/>
                <a:gridCol w="4105432"/>
                <a:gridCol w="296107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๑๐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นางผจงศรี  </a:t>
                      </a:r>
                      <a:r>
                        <a:rPr lang="th-TH" sz="4400" b="1" dirty="0" err="1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โจ่ย</a:t>
                      </a: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สา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ร.ร</a:t>
                      </a: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.รวมมิตร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ศน</a:t>
                      </a:r>
                      <a:r>
                        <a:rPr lang="th-TH" sz="4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.พวงพร</a:t>
                      </a:r>
                      <a:endParaRPr lang="en-US" sz="4400" b="1" kern="1200" dirty="0" smtClean="0">
                        <a:solidFill>
                          <a:srgbClr val="C00000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เวียงชัยเวียงเหนือ/</a:t>
                      </a:r>
                      <a:endParaRPr lang="en-US" sz="4400" b="1" kern="1200" dirty="0" smtClean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ดอนศิลา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4400" b="1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นางราพร  นุ</a:t>
                      </a: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กาศ</a:t>
                      </a:r>
                      <a:endParaRPr lang="th-TH" sz="4400" b="1" kern="1200" dirty="0" smtClean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ร.ร</a:t>
                      </a: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.รวมมิตร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err="1" smtClean="0">
                          <a:solidFill>
                            <a:srgbClr val="006600"/>
                          </a:solidFill>
                          <a:cs typeface="+mj-cs"/>
                        </a:rPr>
                        <a:t>ศน.ณัฐภรณ์</a:t>
                      </a:r>
                      <a:endParaRPr lang="en-US" sz="4400" b="1" dirty="0" smtClean="0">
                        <a:solidFill>
                          <a:srgbClr val="006600"/>
                        </a:solidFill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ผางาม / ป่าซาง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๑๓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นาง</a:t>
                      </a:r>
                      <a:r>
                        <a:rPr lang="th-TH" sz="4400" b="1" dirty="0" err="1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สุภาวัล</a:t>
                      </a: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เชื้อเมือง</a:t>
                      </a: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พาน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ร.ร</a:t>
                      </a:r>
                      <a:r>
                        <a:rPr lang="th-TH" sz="4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.แม่ยาววิทยา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ศน</a:t>
                      </a:r>
                      <a:r>
                        <a:rPr lang="th-TH" sz="4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.</a:t>
                      </a:r>
                      <a:r>
                        <a:rPr lang="th-TH" sz="44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จีราวร</a:t>
                      </a:r>
                      <a:r>
                        <a:rPr lang="th-TH" sz="4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รณ</a:t>
                      </a:r>
                      <a:endParaRPr lang="en-US" sz="4400" b="1" kern="1200" dirty="0" smtClean="0">
                        <a:solidFill>
                          <a:srgbClr val="C00000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4400" b="1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ทุ่งก่อ</a:t>
                      </a:r>
                      <a:r>
                        <a:rPr lang="th-TH" sz="4400" b="1" baseline="0" dirty="0" smtClean="0">
                          <a:solidFill>
                            <a:schemeClr val="tx1"/>
                          </a:solidFill>
                          <a:effectLst/>
                          <a:latin typeface="Cordia New"/>
                          <a:ea typeface="Cordia New"/>
                          <a:cs typeface="+mj-cs"/>
                        </a:rPr>
                        <a:t> /โต๊ะพิเศษ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Cordia New"/>
                        <a:ea typeface="Cordia New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6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10194" y="548680"/>
            <a:ext cx="4323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การพับกระดาษ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A4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495423" y="1628800"/>
            <a:ext cx="2153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มี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แบบ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96380" y="2967335"/>
            <a:ext cx="45512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พับ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ช่อง 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 </a:t>
            </a: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แผ่น</a:t>
            </a:r>
            <a:endParaRPr lang="th-TH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กับ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ช่อง 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แผ่น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8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Tamplete ppt\tamplate ใหม่\p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1" y="27384"/>
            <a:ext cx="9193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164645" y="1916832"/>
            <a:ext cx="425148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</a:t>
            </a: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แอะ</a:t>
            </a: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55994" y="2636912"/>
            <a:ext cx="4597734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เออ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45304" y="3379639"/>
            <a:ext cx="4751621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เอาะ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24987" y="4171727"/>
            <a:ext cx="469391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 </a:t>
            </a:r>
            <a:r>
              <a:rPr lang="th-TH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โอะ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95580" y="4941168"/>
            <a:ext cx="454002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 </a:t>
            </a:r>
            <a:r>
              <a:rPr lang="th-TH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อัว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มีตัวสะกด</a:t>
            </a:r>
            <a:endParaRPr lang="th-TH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96849" y="5661248"/>
            <a:ext cx="75007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9.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ประสมคำด้วย 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พยัญชนะเสียงเดียวกัน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กับสระ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ตัว</a:t>
            </a:r>
            <a:endParaRPr 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882110" y="6249506"/>
            <a:ext cx="35477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 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สระ ออ  มีตัวสะกด</a:t>
            </a:r>
            <a:endParaRPr 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21445" y="27384"/>
            <a:ext cx="39116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</a:t>
            </a: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อะ</a:t>
            </a: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มีตัวสะกด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419375" y="707008"/>
            <a:ext cx="357982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อือ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มีตัวสะกด</a:t>
            </a:r>
            <a:endParaRPr 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995580" y="1259811"/>
            <a:ext cx="365677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คำสระ </a:t>
            </a:r>
            <a:r>
              <a:rPr lang="th-TH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เอะ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มีตัวสะกด</a:t>
            </a:r>
            <a:endParaRPr 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890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printer\Desktop\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234780" cy="56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296938" y="1340768"/>
            <a:ext cx="38470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cs typeface="+mj-cs"/>
              </a:rPr>
              <a:t> 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น.ส.</a:t>
            </a:r>
            <a:r>
              <a:rPr lang="th-TH" sz="4400" b="1" dirty="0" err="1">
                <a:solidFill>
                  <a:srgbClr val="002060"/>
                </a:solidFill>
                <a:cs typeface="+mj-cs"/>
              </a:rPr>
              <a:t>ธนิ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กานต์  ทาอ้าย </a:t>
            </a:r>
            <a:endParaRPr lang="en-US" sz="4400" b="1" dirty="0">
              <a:solidFill>
                <a:srgbClr val="002060"/>
              </a:solidFill>
              <a:cs typeface="+mj-cs"/>
            </a:endParaRPr>
          </a:p>
          <a:p>
            <a:r>
              <a:rPr lang="th-TH" sz="4400" b="1" dirty="0">
                <a:solidFill>
                  <a:srgbClr val="002060"/>
                </a:solidFill>
                <a:cs typeface="+mj-cs"/>
              </a:rPr>
              <a:t>ครู ชำนาญการพิเศษ </a:t>
            </a:r>
            <a:endParaRPr lang="th-TH" sz="4400" b="1" dirty="0" smtClean="0">
              <a:solidFill>
                <a:srgbClr val="002060"/>
              </a:solidFill>
              <a:cs typeface="+mj-cs"/>
            </a:endParaRPr>
          </a:p>
          <a:p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โรงเรียน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วัดงิ้วเฒ่า </a:t>
            </a:r>
            <a:endParaRPr lang="th-TH" sz="4400" b="1" dirty="0" smtClean="0">
              <a:solidFill>
                <a:srgbClr val="002060"/>
              </a:solidFill>
              <a:cs typeface="+mj-cs"/>
            </a:endParaRPr>
          </a:p>
          <a:p>
            <a:r>
              <a:rPr lang="th-TH" sz="4400" b="1" dirty="0" err="1" smtClean="0">
                <a:solidFill>
                  <a:srgbClr val="002060"/>
                </a:solidFill>
                <a:cs typeface="+mj-cs"/>
              </a:rPr>
              <a:t>สพป</a:t>
            </a: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.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เชียงใหม่ เขต ๒</a:t>
            </a:r>
            <a:endParaRPr lang="en-US" sz="44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05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630334" y="0"/>
            <a:ext cx="5883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ผลสอบ ป.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ณ ก.ย.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2559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3330"/>
            <a:ext cx="8712967" cy="5746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วงรี 1"/>
          <p:cNvSpPr/>
          <p:nvPr/>
        </p:nvSpPr>
        <p:spPr>
          <a:xfrm>
            <a:off x="8100392" y="3573016"/>
            <a:ext cx="720080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8100392" y="5229200"/>
            <a:ext cx="720080" cy="576064"/>
          </a:xfrm>
          <a:prstGeom prst="round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3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1"/>
          <a:stretch/>
        </p:blipFill>
        <p:spPr bwMode="auto">
          <a:xfrm>
            <a:off x="107504" y="2924944"/>
            <a:ext cx="8820472" cy="3076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731716" y="476672"/>
            <a:ext cx="57294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ผลสอบ ป.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ณ ก.ย.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2559</a:t>
            </a:r>
          </a:p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รายสมรรถนะ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1115616" y="2636912"/>
            <a:ext cx="1800200" cy="122413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23528" y="5085184"/>
            <a:ext cx="2880320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ามเหลี่ยมหน้าจั่ว 4"/>
          <p:cNvSpPr/>
          <p:nvPr/>
        </p:nvSpPr>
        <p:spPr>
          <a:xfrm>
            <a:off x="5751838" y="3952478"/>
            <a:ext cx="1440160" cy="1924794"/>
          </a:xfrm>
          <a:prstGeom prst="triangl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59632" y="1700808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50</a:t>
            </a:r>
            <a:endParaRPr lang="th-TH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43947" y="260648"/>
            <a:ext cx="819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ผลสอบ การอ่าน ป.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1-6 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ณ พ.ย.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2559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5612"/>
            <a:ext cx="8136904" cy="555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37349" y="260648"/>
            <a:ext cx="8408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ผลสอบ การเขียน ป.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1-6 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ณ พ.ย.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2559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9" y="1412777"/>
            <a:ext cx="840807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mplete ppt\tamplate ใหม่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" y="0"/>
            <a:ext cx="9130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814105" y="1988840"/>
            <a:ext cx="53351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จุดที่ต้องพัฒนาคือ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การอ่านออกเสียง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การเขียน ตามคำบอก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798513" y="548680"/>
            <a:ext cx="1763624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สรุปแล้ว</a:t>
            </a:r>
            <a:endParaRPr lang="th-TH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57841" y="5733256"/>
            <a:ext cx="4817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ให้เป็นบัวพ้นน้ำมากที่สุด</a:t>
            </a:r>
            <a:endParaRPr lang="th-TH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2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mplete ppt\tamplate ใหม่\p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3131840" y="188640"/>
            <a:ext cx="5832648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  <a:cs typeface="+mj-cs"/>
              </a:rPr>
              <a:t>ใช้สื่อการสอนอ่าน/เขียนแจกลูกสะกดคำโดยใช้กระดาษ </a:t>
            </a:r>
            <a:r>
              <a:rPr lang="en-US" sz="4000" b="1" dirty="0" smtClean="0">
                <a:solidFill>
                  <a:srgbClr val="7030A0"/>
                </a:solidFill>
                <a:cs typeface="+mj-cs"/>
              </a:rPr>
              <a:t>A4</a:t>
            </a:r>
            <a:r>
              <a:rPr lang="th-TH" sz="4000" b="1" dirty="0" smtClean="0">
                <a:solidFill>
                  <a:srgbClr val="7030A0"/>
                </a:solidFill>
                <a:cs typeface="+mj-cs"/>
              </a:rPr>
              <a:t> </a:t>
            </a:r>
            <a:endParaRPr lang="th-TH" sz="4000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419872" y="2276872"/>
            <a:ext cx="554461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สอน และฝึกตามกิจกรรมในหนังสือคู่มือสอนอ่านเขียน</a:t>
            </a:r>
          </a:p>
          <a:p>
            <a:pPr algn="ctr"/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โดยการแจกลูกสะกดคำ</a:t>
            </a:r>
            <a:endParaRPr lang="th-TH" sz="40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3" name="กระจาย 2 2"/>
          <p:cNvSpPr/>
          <p:nvPr/>
        </p:nvSpPr>
        <p:spPr>
          <a:xfrm>
            <a:off x="0" y="0"/>
            <a:ext cx="3635896" cy="3573016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dirty="0" smtClean="0">
                <a:solidFill>
                  <a:srgbClr val="C00000"/>
                </a:solidFill>
                <a:cs typeface="+mj-cs"/>
              </a:rPr>
              <a:t>ดังนั้น </a:t>
            </a:r>
            <a:endParaRPr lang="th-TH" sz="66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31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1259</Words>
  <Application>Microsoft Office PowerPoint</Application>
  <PresentationFormat>นำเสนอทางหน้าจอ (4:3)</PresentationFormat>
  <Paragraphs>228</Paragraphs>
  <Slides>39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4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NGprinter</dc:creator>
  <cp:lastModifiedBy>NGprinter</cp:lastModifiedBy>
  <cp:revision>96</cp:revision>
  <dcterms:created xsi:type="dcterms:W3CDTF">2016-12-20T02:45:11Z</dcterms:created>
  <dcterms:modified xsi:type="dcterms:W3CDTF">2016-12-25T07:39:17Z</dcterms:modified>
</cp:coreProperties>
</file>