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4" r:id="rId4"/>
    <p:sldId id="257" r:id="rId5"/>
    <p:sldId id="265" r:id="rId6"/>
    <p:sldId id="258" r:id="rId7"/>
    <p:sldId id="266" r:id="rId8"/>
    <p:sldId id="267" r:id="rId9"/>
    <p:sldId id="259" r:id="rId10"/>
    <p:sldId id="268" r:id="rId11"/>
    <p:sldId id="261" r:id="rId12"/>
    <p:sldId id="262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CC00"/>
    <a:srgbClr val="66FF33"/>
    <a:srgbClr val="CC99FF"/>
    <a:srgbClr val="FF99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49B4E5-22AD-4CC4-A202-B5ECAA149535}" type="datetimeFigureOut">
              <a:rPr lang="th-TH" smtClean="0"/>
              <a:t>21/07/60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F5FC72-E061-44BC-85B1-74767787864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207571" y="684352"/>
            <a:ext cx="8611653" cy="378565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การประชุม</a:t>
            </a: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ปฏิบัติการ</a:t>
            </a:r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วางแผนนิเทศ กำกับ </a:t>
            </a:r>
          </a:p>
          <a:p>
            <a:pPr algn="ctr"/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และติดตามการจัดการเรียนรู้ภาษาไทย</a:t>
            </a:r>
          </a:p>
          <a:p>
            <a:pPr algn="ctr"/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 และการปรับปรุงหลักสูตรสถานศึกษาขั้นพื้นฐาน พ.ศ.๒๕๖๐</a:t>
            </a:r>
            <a:endParaRPr lang="en-US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ของผู้บริหารโรงเรียน สังกัด </a:t>
            </a:r>
            <a:r>
              <a:rPr lang="th-TH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สพป</a:t>
            </a:r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.เชียงราย เขต ๑</a:t>
            </a:r>
            <a:endParaRPr lang="en-US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th-TH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พ.ศ. ๒๕๖๐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๒๑  กรกฎาคม </a:t>
            </a:r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๒๕๖๐ </a:t>
            </a: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ณ โรงแรม</a:t>
            </a:r>
            <a:r>
              <a:rPr lang="th-TH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โพธิ์ว</a:t>
            </a: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ดล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11560" y="5157192"/>
            <a:ext cx="8039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H SarabunPSK" pitchFamily="34" charset="-34"/>
                <a:cs typeface="TH SarabunPSK" pitchFamily="34" charset="-34"/>
              </a:rPr>
              <a:t>โดย ... กลุ่มนิเทศฯ </a:t>
            </a:r>
            <a:r>
              <a:rPr lang="th-TH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H SarabunPSK" pitchFamily="34" charset="-34"/>
                <a:cs typeface="TH SarabunPSK" pitchFamily="34" charset="-34"/>
              </a:rPr>
              <a:t>สพป</a:t>
            </a:r>
            <a:r>
              <a:rPr lang="th-TH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H SarabunPSK" pitchFamily="34" charset="-34"/>
                <a:cs typeface="TH SarabunPSK" pitchFamily="34" charset="-34"/>
              </a:rPr>
              <a:t>.เชียงราย เขต ๑ </a:t>
            </a:r>
            <a:endParaRPr lang="th-TH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35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24377" y="149282"/>
            <a:ext cx="70041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เป้าหมาย ค่าเฉลี่ย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O-NET </a:t>
            </a:r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ม.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ปี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2560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90700"/>
            <a:ext cx="8712968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82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03216"/>
              </p:ext>
            </p:extLst>
          </p:nvPr>
        </p:nvGraphicFramePr>
        <p:xfrm>
          <a:off x="107505" y="807923"/>
          <a:ext cx="9036495" cy="5933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688"/>
                <a:gridCol w="576064"/>
                <a:gridCol w="1289165"/>
                <a:gridCol w="858878"/>
                <a:gridCol w="955552"/>
                <a:gridCol w="1461182"/>
                <a:gridCol w="858878"/>
                <a:gridCol w="1273088"/>
              </a:tblGrid>
              <a:tr h="74729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กลุ่มสาระ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การเรียนรู้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นักเรียนที่มีคะแนนผลการทดสอบทางการศึกษา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ระดับชาติขั้นพื้นฐาน </a:t>
                      </a: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(O-NET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ม.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ตั้งแต่ร้อยละ 50 ขึ้นไป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4729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ปีการศึกษา2559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ที่เพิ่มขึ้น/ลดลงจาก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 2558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14945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เข้าสอบ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ผลการทดสอบตั้งแต่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50 </a:t>
                      </a:r>
                      <a:endParaRPr lang="en-US" sz="24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ขึ้น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ไป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คิดเป็นร้อย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เข้าสอบ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ผลการทดสอบตั้งแต่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50 </a:t>
                      </a:r>
                      <a:endParaRPr lang="en-US" sz="24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ขึ้น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ไป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คิดเป็นร้อย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6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ภาษาไทย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28.57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361</a:t>
                      </a:r>
                      <a:endParaRPr lang="th-TH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33.57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+5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56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วิทยาศาสตร์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1.32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361</a:t>
                      </a:r>
                      <a:endParaRPr lang="th-TH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0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6.32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+5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56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คณิตศาสตร์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1.85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361</a:t>
                      </a:r>
                      <a:endParaRPr lang="th-TH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0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6.85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+5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56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สังคมศึกษาฯ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134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35.45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361</a:t>
                      </a:r>
                      <a:endParaRPr lang="th-TH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0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40.45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+5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560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ภาษาอังกฤษ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361</a:t>
                      </a:r>
                      <a:endParaRPr lang="th-TH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0" i="0" u="none" strike="noStrike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+5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-32108" y="67271"/>
            <a:ext cx="89245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เป้าหมาย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&gt;=50%)</a:t>
            </a:r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th-TH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ม.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ปี 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2560 </a:t>
            </a:r>
            <a:endParaRPr lang="th-TH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3861048"/>
            <a:ext cx="1152128" cy="2862322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+13.45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  <a:p>
            <a:pPr fontAlgn="t"/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-4.77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  <a:p>
            <a:pPr fontAlgn="t"/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-1.32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  <a:p>
            <a:pPr fontAlgn="t"/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+16.43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  <a:p>
            <a:pPr fontAlgn="t"/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0.00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57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88811" y="476672"/>
            <a:ext cx="7342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การกำหนดเป้าหมายของสถานศึกษา</a:t>
            </a:r>
            <a:endParaRPr lang="th-TH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707144" y="1484784"/>
            <a:ext cx="5705408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ให้กำหนดไว้ในโครงการ </a:t>
            </a:r>
          </a:p>
          <a:p>
            <a:pPr algn="ctr"/>
            <a:r>
              <a:rPr lang="th-TH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ยกระดับผลสัมฤทธิ์ทางการเรียน</a:t>
            </a:r>
          </a:p>
          <a:p>
            <a:pPr algn="ctr"/>
            <a:r>
              <a:rPr lang="th-TH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ปีการศึกษา </a:t>
            </a:r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2560</a:t>
            </a:r>
            <a:endParaRPr lang="th-TH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77211" y="4005064"/>
            <a:ext cx="7513595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หรือโครงการที่ใช้ชื่ออื่นซึ่งเกี่ยวข้องกับการ</a:t>
            </a:r>
          </a:p>
          <a:p>
            <a:pPr algn="ctr"/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ยกระดับคุณภาพนักเรียน</a:t>
            </a:r>
            <a:endParaRPr lang="th-TH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49505" y="5805264"/>
            <a:ext cx="7872669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โดยใช้ค่าเฉลี่ย ปี </a:t>
            </a:r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2559 </a:t>
            </a:r>
            <a:r>
              <a:rPr lang="th-TH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ของ </a:t>
            </a:r>
            <a:r>
              <a:rPr lang="th-TH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รร</a:t>
            </a:r>
            <a:r>
              <a:rPr lang="th-TH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th-TH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h-TH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เป็นฐาน</a:t>
            </a:r>
            <a:endParaRPr lang="th-TH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868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1"/>
          <a:stretch/>
        </p:blipFill>
        <p:spPr bwMode="auto">
          <a:xfrm>
            <a:off x="205521" y="1646889"/>
            <a:ext cx="8712968" cy="39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1391471" y="188640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ค่าเป้าหมายการพัฒนาคุณภาพ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นักเรียน ป.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6 ,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ม.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ภาพรวม  </a:t>
            </a: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ปีการศึกษา </a:t>
            </a:r>
            <a:r>
              <a:rPr lang="en-US" sz="4400" b="1" dirty="0">
                <a:latin typeface="TH SarabunPSK" pitchFamily="34" charset="-34"/>
                <a:cs typeface="TH SarabunPSK" pitchFamily="34" charset="-34"/>
              </a:rPr>
              <a:t>2560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49807" y="5643464"/>
            <a:ext cx="818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ตารางนี้ อยู่ในเอกสารที่แจกให้เป็นแผ่นๆ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418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404664"/>
            <a:ext cx="8676456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สี่เหลี่ยมผืนผ้า 4"/>
          <p:cNvSpPr/>
          <p:nvPr/>
        </p:nvSpPr>
        <p:spPr>
          <a:xfrm>
            <a:off x="-75974" y="5745450"/>
            <a:ext cx="92352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ตารางนี้ อยู่ในเอกสารที่แจกให้เป็นแผ่นๆ และในเล่ม หน้า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15</a:t>
            </a:r>
            <a:endParaRPr lang="th-TH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8502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-75974" y="5643464"/>
            <a:ext cx="92352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ตารางนี้ อยู่ในเอกสารที่แจกให้เป็นแผ่นๆ และในเล่ม หน้า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15</a:t>
            </a:r>
            <a:endParaRPr lang="th-TH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รูปภาพ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07" y="620688"/>
            <a:ext cx="8370665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243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19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3743400" y="2990"/>
            <a:ext cx="540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j-cs"/>
              </a:rPr>
              <a:t>ผลสัมฤทธิ์ทางการเรียน</a:t>
            </a:r>
          </a:p>
          <a:p>
            <a:pPr algn="ctr"/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j-cs"/>
              </a:rPr>
              <a:t>ปีการศึกษา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j-cs"/>
              </a:rPr>
              <a:t>2559</a:t>
            </a:r>
            <a:endParaRPr lang="th-TH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325902" y="2204864"/>
            <a:ext cx="4320413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เป้าหมายและ</a:t>
            </a:r>
          </a:p>
          <a:p>
            <a:pPr algn="ctr"/>
            <a:r>
              <a:rPr lang="th-TH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sana New" pitchFamily="18" charset="-34"/>
                <a:cs typeface="Angsana New" pitchFamily="18" charset="-34"/>
              </a:rPr>
              <a:t>แนว</a:t>
            </a:r>
            <a:r>
              <a:rPr lang="th-TH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gsana New" pitchFamily="18" charset="-34"/>
                <a:cs typeface="Angsana New" pitchFamily="18" charset="-34"/>
              </a:rPr>
              <a:t>ดำเนินงาน</a:t>
            </a:r>
          </a:p>
          <a:p>
            <a:pPr algn="ctr"/>
            <a:r>
              <a:rPr lang="th-TH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ปีการศึกษา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2560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53891" y="5934670"/>
            <a:ext cx="45624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สพป</a:t>
            </a:r>
            <a:r>
              <a:rPr lang="th-TH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.เชียงราย เขต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th-TH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55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39107"/>
            <a:ext cx="9144000" cy="431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879952" y="777478"/>
            <a:ext cx="7148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ผลสอบ 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O-NET </a:t>
            </a:r>
            <a:r>
              <a:rPr lang="th-TH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ป.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 </a:t>
            </a:r>
            <a:r>
              <a:rPr lang="th-TH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ปี 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2559</a:t>
            </a:r>
            <a:endParaRPr lang="th-TH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54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56785"/>
              </p:ext>
            </p:extLst>
          </p:nvPr>
        </p:nvGraphicFramePr>
        <p:xfrm>
          <a:off x="1" y="548680"/>
          <a:ext cx="9144000" cy="5996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7074"/>
                <a:gridCol w="666403"/>
                <a:gridCol w="1258760"/>
                <a:gridCol w="962581"/>
                <a:gridCol w="814492"/>
                <a:gridCol w="1459023"/>
                <a:gridCol w="879771"/>
                <a:gridCol w="1325896"/>
              </a:tblGrid>
              <a:tr h="76432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กลุ่มสาระ</a:t>
                      </a:r>
                      <a:endParaRPr lang="en-US" sz="32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การเรียนรู้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นักเรียนที่มีคะแนนผลการทดสอบทางการศึกษา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ระดับชาติขั้นพื้นฐาน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(O-NET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ป.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 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ตั้งแต่ร้อยละ 50 ขึ้นไป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6432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2000" b="1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ปีการศึกษา2558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ปีการศึกษา2559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ที่เพิ่มขึ้น/ลดลงจาก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 2558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4032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เข้าสอบ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ผลการทดสอบตั้งแต่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50 ขึ้นไป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เข้าสอบ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ผลการทดสอบตั้งแต่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50 ขึ้นไป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02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ภาษาไทย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2007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978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48.73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1193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68.56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+19.83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602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วิทยาศาสตร์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2007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639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31.84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415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23.85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-7.99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4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คณิตศาสตร์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2007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36.87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470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27.01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-9.86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สังคมศึกษาฯ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2007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1069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53.26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681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39.14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-14.13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6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ภาษาอังกฤษ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2007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596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29.70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218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12.53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-17.17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-32108" y="-86618"/>
            <a:ext cx="65483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ผลสัมฤทธิ์ทางการเรียน 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2559 </a:t>
            </a:r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ป.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th-TH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728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76746" y="620688"/>
            <a:ext cx="7154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ผลสอบ 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O-NET </a:t>
            </a:r>
            <a:r>
              <a:rPr lang="th-TH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ม.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 </a:t>
            </a:r>
            <a:r>
              <a:rPr lang="th-TH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ปี 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2559</a:t>
            </a:r>
            <a:endParaRPr lang="th-TH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" y="2225465"/>
            <a:ext cx="9141429" cy="43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43218"/>
              </p:ext>
            </p:extLst>
          </p:nvPr>
        </p:nvGraphicFramePr>
        <p:xfrm>
          <a:off x="-1" y="764703"/>
          <a:ext cx="9144000" cy="6436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3313"/>
                <a:gridCol w="622424"/>
                <a:gridCol w="1476352"/>
                <a:gridCol w="869096"/>
                <a:gridCol w="966920"/>
                <a:gridCol w="1478566"/>
                <a:gridCol w="869096"/>
                <a:gridCol w="1288233"/>
              </a:tblGrid>
              <a:tr h="69757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กลุ่มสาระ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การเรียนรู้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นักเรียนที่มีคะแนนผลการทดสอบทางการศึกษา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ระดับชาติขั้นพื้นฐาน </a:t>
                      </a: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(O-NET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ม.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ตั้งแต่ร้อยละ 50 ขึ้นไป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9757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2400" b="1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ปีการศึกษา2558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ปีการศึกษา2559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400" b="1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ที่เพิ่มขึ้น/ลดลงจาก</a:t>
                      </a:r>
                      <a:endParaRPr lang="en-US" sz="2400" b="1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 2558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9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เข้าสอบ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ผลการทดสอบตั้งแต่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50 ขึ้นไป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คิดเป็นร้อย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เข้าสอบ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ผลการทดสอบตั้งแต่</a:t>
                      </a:r>
                      <a:endParaRPr lang="en-US" sz="2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50 ขึ้นไป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คิดเป็นร้อย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22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ภาษาไทย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62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15.12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28.57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+13.45</a:t>
                      </a:r>
                      <a:endParaRPr lang="en-US" sz="3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636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วิทยาศาสตร์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410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6.10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1.32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-4.77</a:t>
                      </a:r>
                      <a:endParaRPr lang="en-US" sz="3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คณิตศาสตร์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410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1.85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-1.32</a:t>
                      </a:r>
                      <a:endParaRPr lang="en-US" sz="3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สังคมศึกษาฯ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410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78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19.02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134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35.45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+16.43</a:t>
                      </a:r>
                      <a:endParaRPr lang="en-US" sz="3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636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ภาษาอังกฤษ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410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0.00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en-US" sz="2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0.00</a:t>
                      </a:r>
                      <a:endParaRPr lang="en-US" sz="36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-32108" y="67271"/>
            <a:ext cx="65483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ผลสัมฤทธิ์ทางการเรียน 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2559 </a:t>
            </a:r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ม.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th-TH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813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Tamplete ppt\powerpoint template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0"/>
            <a:ext cx="9144000" cy="685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4543380" y="1674463"/>
            <a:ext cx="431881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เป้าหมายความสำเร็จ</a:t>
            </a:r>
          </a:p>
          <a:p>
            <a:pPr algn="ctr"/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ปี 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2560</a:t>
            </a:r>
          </a:p>
        </p:txBody>
      </p:sp>
    </p:spTree>
    <p:extLst>
      <p:ext uri="{BB962C8B-B14F-4D97-AF65-F5344CB8AC3E}">
        <p14:creationId xmlns:p14="http://schemas.microsoft.com/office/powerpoint/2010/main" val="222134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885950"/>
            <a:ext cx="8820472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827584" y="149282"/>
            <a:ext cx="69977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เป้าหมาย ค่าเฉลี่ย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O-NET </a:t>
            </a:r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ป.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ปี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2560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58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15853"/>
              </p:ext>
            </p:extLst>
          </p:nvPr>
        </p:nvGraphicFramePr>
        <p:xfrm>
          <a:off x="1" y="888485"/>
          <a:ext cx="9144000" cy="6023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1"/>
                <a:gridCol w="936104"/>
                <a:gridCol w="1146462"/>
                <a:gridCol w="962581"/>
                <a:gridCol w="814492"/>
                <a:gridCol w="1459023"/>
                <a:gridCol w="879771"/>
                <a:gridCol w="1325896"/>
              </a:tblGrid>
              <a:tr h="76432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กลุ่มสาระ</a:t>
                      </a:r>
                      <a:endParaRPr lang="en-US" sz="32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การเรียนรู้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นักเรียนที่มีคะแนนผลการทดสอบทางการศึกษา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ระดับชาติขั้นพื้นฐาน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(O-NET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ป.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 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ตั้งแต่ร้อยละ 50 ขึ้นไป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6432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59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เป้าหมายร้อย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ที่เพิ่มขึ้น/ลดลงจาก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ปีการศึกษา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154032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เข้าสอบ</a:t>
                      </a:r>
                      <a:endParaRPr lang="en-US" sz="20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ผลการทดสอบตั้งแต่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50 ขึ้นไป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เข้าสอบ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ผลการทดสอบตั้งแต่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50 ขึ้นไป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02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ภาษาไทย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1193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68.56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2,008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1478</a:t>
                      </a:r>
                      <a:endParaRPr lang="th-TH" sz="32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73.56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+5</a:t>
                      </a:r>
                      <a:endParaRPr lang="th-TH" sz="3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602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วิทยาศาสตร์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415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23.85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2,008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580</a:t>
                      </a:r>
                      <a:endParaRPr lang="th-TH" sz="32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28.85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+5</a:t>
                      </a:r>
                      <a:endParaRPr lang="th-TH" sz="3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84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คณิตศาสตร์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470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27.01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2,008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643</a:t>
                      </a:r>
                      <a:endParaRPr lang="th-TH" sz="32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32.01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+5</a:t>
                      </a:r>
                      <a:endParaRPr lang="th-TH" sz="3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สังคมศึกษาฯ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681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39.14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2,008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887</a:t>
                      </a:r>
                      <a:endParaRPr lang="th-TH" sz="32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44.14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+5</a:t>
                      </a:r>
                      <a:endParaRPr lang="th-TH" sz="3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616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ภาษาอังกฤษ</a:t>
                      </a:r>
                      <a:endParaRPr lang="en-US" sz="32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1740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218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12.53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2,008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352</a:t>
                      </a:r>
                      <a:endParaRPr lang="th-TH" sz="32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+5</a:t>
                      </a:r>
                      <a:endParaRPr lang="th-TH" sz="3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19672" y="4077072"/>
            <a:ext cx="108012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fontAlgn="t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+19.83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  <a:p>
            <a:pPr fontAlgn="t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-7.99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  <a:p>
            <a:pPr fontAlgn="t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-9.86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  <a:p>
            <a:pPr fontAlgn="t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-14.13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  <a:p>
            <a:pPr fontAlgn="t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17.17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77250" y="35097"/>
            <a:ext cx="89245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เป้าหมาย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&gt;=50%)</a:t>
            </a:r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th-TH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ป.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th-TH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ปี 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2560 </a:t>
            </a:r>
            <a:endParaRPr lang="th-TH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6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460</TotalTime>
  <Words>733</Words>
  <Application>Microsoft Office PowerPoint</Application>
  <PresentationFormat>นำเสนอทางหน้าจอ (4:3)</PresentationFormat>
  <Paragraphs>284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สลิปสตรีม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NGprinter</dc:creator>
  <cp:lastModifiedBy>NGprinter</cp:lastModifiedBy>
  <cp:revision>42</cp:revision>
  <dcterms:created xsi:type="dcterms:W3CDTF">2017-07-17T04:55:27Z</dcterms:created>
  <dcterms:modified xsi:type="dcterms:W3CDTF">2017-07-21T03:51:25Z</dcterms:modified>
</cp:coreProperties>
</file>