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63" r:id="rId13"/>
    <p:sldId id="264" r:id="rId14"/>
    <p:sldId id="266" r:id="rId15"/>
    <p:sldId id="273" r:id="rId16"/>
    <p:sldId id="272" r:id="rId17"/>
    <p:sldId id="274" r:id="rId18"/>
    <p:sldId id="275" r:id="rId19"/>
    <p:sldId id="276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04" y="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EFA2905-6CA3-4061-9760-9388AE3A8D59}" type="datetimeFigureOut">
              <a:rPr lang="en-US" smtClean="0"/>
              <a:t>05/17/2017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8E58929-D771-4D82-BE98-ED45164C81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6507" y="2133600"/>
            <a:ext cx="3496235" cy="1168760"/>
          </a:xfrm>
        </p:spPr>
        <p:txBody>
          <a:bodyPr>
            <a:normAutofit/>
          </a:bodyPr>
          <a:lstStyle/>
          <a:p>
            <a:r>
              <a:rPr lang="th-TH" sz="4800" b="1" dirty="0"/>
              <a:t>การอ่านทำนองเสนาะ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2651414" cy="265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9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/>
              <a:t>หลักการอ่านทำนอง</a:t>
            </a:r>
            <a:r>
              <a:rPr lang="th-TH" sz="4400" b="1" dirty="0" smtClean="0"/>
              <a:t>เสนาะ (ต่อ)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h-TH" sz="3200" b="1" dirty="0" smtClean="0"/>
              <a:t>	๕. ระวัง </a:t>
            </a:r>
            <a:r>
              <a:rPr lang="th-TH" sz="3200" b="1" dirty="0"/>
              <a:t>๓ ต อย่าให้ตกหล่น อย่าต่อเติม และอย่าตู่ตัว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 smtClean="0"/>
              <a:t>	๖. </a:t>
            </a:r>
            <a:r>
              <a:rPr lang="th-TH" sz="3200" b="1" dirty="0"/>
              <a:t>อ่านให้ถูกจังหวะ คำประพันธ์แต่ละประเภทมีจังหวะแตกต่างกัน ต้องอ่านให้ถูกวรรคตอนตามแบบแผนของคำประพันธ์นั้นๆ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 smtClean="0"/>
              <a:t>	๗. </a:t>
            </a:r>
            <a:r>
              <a:rPr lang="th-TH" sz="3200" b="1" dirty="0"/>
              <a:t>อ่านให้ถูกทำทองของคำประพันธ์นั้นๆ  (รสทำนอง)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 smtClean="0"/>
              <a:t>	๘. </a:t>
            </a:r>
            <a:r>
              <a:rPr lang="th-TH" sz="3200" b="1" dirty="0"/>
              <a:t>ผู้อ่านต้องใส่อารมณ์ตามรสความของบทประพันธ์นั้นๆ รสรัก โศก ตื่นเต้น ขบขัน โกรธ แล้วใส่น้ำเสียงให้สอดคล้องกับรสหรืออารมณ์ต่างๆ เหล่านั้น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 smtClean="0"/>
              <a:t>	๙. </a:t>
            </a:r>
            <a:r>
              <a:rPr lang="th-TH" sz="3200" b="1" dirty="0"/>
              <a:t>อ่านให้เสียงดัง (พอที่จะได้ยินกันทั่วถึง) ไม่ใช่ตะโกน</a:t>
            </a:r>
            <a:endParaRPr lang="en-US" sz="3200" b="1" dirty="0"/>
          </a:p>
          <a:p>
            <a:pPr marL="68580" indent="0">
              <a:buNone/>
            </a:pPr>
            <a:endParaRPr lang="en-US" sz="32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2" b="19181"/>
          <a:stretch/>
        </p:blipFill>
        <p:spPr bwMode="auto">
          <a:xfrm>
            <a:off x="2590800" y="5721927"/>
            <a:ext cx="3505200" cy="62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6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/>
              <a:t>หลักการอ่านทำนอง</a:t>
            </a:r>
            <a:r>
              <a:rPr lang="th-TH" sz="4400" b="1" dirty="0" smtClean="0"/>
              <a:t>เสนาะ (ต่อ)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h-TH" sz="3200" b="1" dirty="0" smtClean="0"/>
              <a:t>	</a:t>
            </a:r>
            <a:r>
              <a:rPr lang="th-TH" sz="3200" b="1" dirty="0"/>
              <a:t>๑๐. ถ้าเป็นฉันท์ ต้องอ่านให้ถูกต้องตามบังคับของครุ-ลหุ ของฉันท์นั้นๆ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 smtClean="0"/>
              <a:t>	ลหุ</a:t>
            </a:r>
            <a:r>
              <a:rPr lang="th-TH" sz="3200" dirty="0" smtClean="0"/>
              <a:t> </a:t>
            </a:r>
            <a:r>
              <a:rPr lang="th-TH" sz="3200" dirty="0"/>
              <a:t>คือ คำที่ผสมด้วยสระเสียงสั้น และไม่มีตัวสะกด เช่น เตะ บุ และ เถอะ ผัวะ ยกเว้น ก็ บ่อ นอกจากนี้ถือเป็นคำครุ (คะ-รุ) ทั้งหมด </a:t>
            </a:r>
            <a:endParaRPr lang="en-US" sz="3200" dirty="0"/>
          </a:p>
          <a:p>
            <a:pPr marL="68580" indent="0">
              <a:buNone/>
            </a:pPr>
            <a:r>
              <a:rPr lang="th-TH" sz="3200" dirty="0" smtClean="0"/>
              <a:t>	ลหุ   ใช้</a:t>
            </a:r>
            <a:r>
              <a:rPr lang="th-TH" sz="3200" dirty="0"/>
              <a:t>เครื่องหมาย </a:t>
            </a:r>
            <a:r>
              <a:rPr lang="th-TH" sz="3200" b="1" dirty="0"/>
              <a:t>(   ุ )</a:t>
            </a:r>
            <a:r>
              <a:rPr lang="th-TH" sz="3200" dirty="0"/>
              <a:t> </a:t>
            </a:r>
            <a:r>
              <a:rPr lang="th-TH" sz="3200" dirty="0" smtClean="0"/>
              <a:t> </a:t>
            </a:r>
            <a:r>
              <a:rPr lang="th-TH" sz="3200" dirty="0"/>
              <a:t>แทนในการเขียน</a:t>
            </a:r>
            <a:endParaRPr lang="en-US" sz="3200" dirty="0"/>
          </a:p>
          <a:p>
            <a:pPr marL="68580" indent="0">
              <a:buNone/>
            </a:pPr>
            <a:r>
              <a:rPr lang="th-TH" sz="3200" dirty="0" smtClean="0"/>
              <a:t>	ครุ  ใช้</a:t>
            </a:r>
            <a:r>
              <a:rPr lang="th-TH" sz="3200" dirty="0"/>
              <a:t>เครื่องหมาย </a:t>
            </a:r>
            <a:r>
              <a:rPr lang="th-TH" sz="3200" b="1" dirty="0"/>
              <a:t>(   ั )</a:t>
            </a:r>
            <a:r>
              <a:rPr lang="th-TH" sz="3200" dirty="0"/>
              <a:t> </a:t>
            </a:r>
            <a:r>
              <a:rPr lang="th-TH" sz="3200" dirty="0" smtClean="0"/>
              <a:t>  </a:t>
            </a:r>
            <a:r>
              <a:rPr lang="th-TH" sz="3200" dirty="0"/>
              <a:t>แทนในการ</a:t>
            </a:r>
            <a:r>
              <a:rPr lang="th-TH" sz="3200" dirty="0" smtClean="0"/>
              <a:t>เขียน</a:t>
            </a:r>
            <a:endParaRPr lang="en-US" sz="3200" dirty="0"/>
          </a:p>
          <a:p>
            <a:pPr marL="68580" indent="0">
              <a:buNone/>
            </a:pPr>
            <a:r>
              <a:rPr lang="th-TH" sz="3200" dirty="0" smtClean="0"/>
              <a:t>	ควร</a:t>
            </a:r>
            <a:r>
              <a:rPr lang="th-TH" sz="3200" dirty="0"/>
              <a:t>แต่ผดุงสิริสะอาง </a:t>
            </a:r>
            <a:r>
              <a:rPr lang="th-TH" sz="3200" dirty="0" err="1"/>
              <a:t>ศุภ</a:t>
            </a:r>
            <a:r>
              <a:rPr lang="th-TH" sz="3200" dirty="0"/>
              <a:t>ลักษณ์ประโลมใจ </a:t>
            </a:r>
            <a:endParaRPr lang="th-TH" sz="3200" dirty="0" smtClean="0"/>
          </a:p>
          <a:p>
            <a:pPr marL="68580" indent="0">
              <a:buNone/>
            </a:pPr>
            <a:r>
              <a:rPr lang="th-TH" sz="3200" dirty="0" smtClean="0"/>
              <a:t>อ่าน</a:t>
            </a:r>
            <a:r>
              <a:rPr lang="th-TH" sz="3200" dirty="0"/>
              <a:t>ว่า ควร-แต่ ผะ-</a:t>
            </a:r>
            <a:r>
              <a:rPr lang="th-TH" sz="3200" dirty="0" err="1"/>
              <a:t>ดุง</a:t>
            </a:r>
            <a:r>
              <a:rPr lang="th-TH" sz="3200" dirty="0"/>
              <a:t>-สิ-หริ-สะ-</a:t>
            </a:r>
            <a:r>
              <a:rPr lang="th-TH" sz="3200" dirty="0" err="1"/>
              <a:t>อาง</a:t>
            </a:r>
            <a:r>
              <a:rPr lang="th-TH" sz="3200" dirty="0"/>
              <a:t> สุ-พะ-ลัก-ประ-โลม-ใจ</a:t>
            </a:r>
            <a:endParaRPr lang="en-US" sz="3200" dirty="0"/>
          </a:p>
          <a:p>
            <a:pPr marL="68580" indent="0">
              <a:buNone/>
            </a:pPr>
            <a:endParaRPr lang="en-US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2019300" cy="179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5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บังอร\ป.โท เทอม 2\ฝึกงาน\004e0b981e0b89ce0b899e0b89ce0b8b1e0b887e0b89ae0b8b1e0b887e0b884e0b8b1e0b89ae0b981e0b8a5e0b8b0e0b895e0b8b1e0b8a7e0b8ade0b8a2e0b9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37031"/>
            <a:ext cx="4970679" cy="49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6115946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/>
              <a:t>ที่มา </a:t>
            </a:r>
            <a:r>
              <a:rPr lang="en-US" sz="2000" dirty="0" smtClean="0"/>
              <a:t>: https://krupiyarerk.wordpress.com/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7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/>
              <a:t>หลักการอ่านทำนองเสนาะ (ต่อ)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b="1" dirty="0" smtClean="0"/>
              <a:t>	๑๑. </a:t>
            </a:r>
            <a:r>
              <a:rPr lang="th-TH" sz="3200" b="1" dirty="0"/>
              <a:t>เวลาอ่านอย่าให้เสียงขาดเป็นช่วงๆ ต้องให้เสียงติดต่อกันตลอด</a:t>
            </a:r>
            <a:endParaRPr lang="en-US" sz="3200" b="1" dirty="0"/>
          </a:p>
          <a:p>
            <a:pPr marL="68580" indent="0">
              <a:buNone/>
            </a:pPr>
            <a:r>
              <a:rPr lang="th-TH" sz="3200" dirty="0" smtClean="0"/>
              <a:t>เช่น </a:t>
            </a:r>
            <a:r>
              <a:rPr lang="th-TH" sz="3200" dirty="0"/>
              <a:t>วันนั้น</a:t>
            </a:r>
            <a:r>
              <a:rPr lang="th-TH" sz="3200" dirty="0" err="1"/>
              <a:t>จันทร</a:t>
            </a:r>
            <a:r>
              <a:rPr lang="th-TH" sz="3200" dirty="0"/>
              <a:t> มีดารากรเป็นบริวาร เห็นสิ้นดินฟ้า ในป่าท่าธาร มาลีคลี่บาน ใบก้านอรชร</a:t>
            </a:r>
            <a:endParaRPr lang="en-US" sz="3200" dirty="0"/>
          </a:p>
          <a:p>
            <a:pPr marL="68580" indent="0">
              <a:buNone/>
            </a:pPr>
            <a:endParaRPr lang="en-US" sz="32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45" y="4073236"/>
            <a:ext cx="2514600" cy="209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 smtClean="0"/>
              <a:t>รสที่ใช้ในการอ่านทำนองเสนาะ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b="1" dirty="0" smtClean="0"/>
              <a:t>	</a:t>
            </a:r>
            <a:r>
              <a:rPr lang="th-TH" sz="3200" b="1" dirty="0" smtClean="0">
                <a:solidFill>
                  <a:srgbClr val="00B050"/>
                </a:solidFill>
              </a:rPr>
              <a:t>๑. </a:t>
            </a:r>
            <a:r>
              <a:rPr lang="th-TH" sz="3200" b="1" dirty="0">
                <a:solidFill>
                  <a:srgbClr val="00B050"/>
                </a:solidFill>
              </a:rPr>
              <a:t>รสถ้อย </a:t>
            </a:r>
            <a:r>
              <a:rPr lang="th-TH" sz="3200" b="1" dirty="0"/>
              <a:t>(หมายถึง  คำพูด) แต่ละคำมีรสในคำของตัวเอง ผู้อ่านจะต้องอ่านให้เกิดรสถ้อย</a:t>
            </a:r>
            <a:r>
              <a:rPr lang="th-TH" sz="3200" dirty="0"/>
              <a:t/>
            </a:r>
            <a:br>
              <a:rPr lang="th-TH" sz="3200" dirty="0"/>
            </a:br>
            <a:r>
              <a:rPr lang="th-TH" sz="3200" u="sng" dirty="0"/>
              <a:t>ตัวอย่าง</a:t>
            </a:r>
            <a:r>
              <a:rPr lang="th-TH" sz="3200" dirty="0"/>
              <a:t/>
            </a:r>
            <a:br>
              <a:rPr lang="th-TH" sz="3200" dirty="0"/>
            </a:br>
            <a:r>
              <a:rPr lang="th-TH" sz="3200" dirty="0" smtClean="0"/>
              <a:t>	สักวา</a:t>
            </a:r>
            <a:r>
              <a:rPr lang="th-TH" sz="3200" dirty="0"/>
              <a:t>หวานอื่นมีหมื่นแสน </a:t>
            </a:r>
            <a:r>
              <a:rPr lang="th-TH" sz="3200" dirty="0" smtClean="0"/>
              <a:t>	      ไม่</a:t>
            </a:r>
            <a:r>
              <a:rPr lang="th-TH" sz="3200" dirty="0"/>
              <a:t>เหมือนแม้นพจมานที่หวานหอม</a:t>
            </a:r>
            <a:br>
              <a:rPr lang="th-TH" sz="3200" dirty="0"/>
            </a:br>
            <a:r>
              <a:rPr lang="th-TH" sz="3200" dirty="0"/>
              <a:t>กลิ่นประเทียบเปรียบดวงพวง</a:t>
            </a:r>
            <a:r>
              <a:rPr lang="th-TH" sz="3200" dirty="0" smtClean="0"/>
              <a:t>พะยอม</a:t>
            </a:r>
            <a:r>
              <a:rPr lang="th-TH" sz="3200" dirty="0"/>
              <a:t> </a:t>
            </a:r>
            <a:r>
              <a:rPr lang="th-TH" sz="3200" dirty="0" smtClean="0"/>
              <a:t>     อาจจะ</a:t>
            </a:r>
            <a:r>
              <a:rPr lang="th-TH" sz="3200" dirty="0"/>
              <a:t>น้อมจิตโน้มด้วยโลมลม</a:t>
            </a:r>
            <a:br>
              <a:rPr lang="th-TH" sz="3200" dirty="0"/>
            </a:br>
            <a:r>
              <a:rPr lang="th-TH" sz="3200" dirty="0"/>
              <a:t>แม้นล้อลามหยามหยาบไม่ปลาบปลื้ม   </a:t>
            </a:r>
            <a:r>
              <a:rPr lang="th-TH" sz="3200" dirty="0" smtClean="0"/>
              <a:t>    ดัง</a:t>
            </a:r>
            <a:r>
              <a:rPr lang="th-TH" sz="3200" dirty="0"/>
              <a:t>ดูดดื่มบอระเพ็ดต้องเข็ดขม</a:t>
            </a:r>
            <a:br>
              <a:rPr lang="th-TH" sz="3200" dirty="0"/>
            </a:br>
            <a:r>
              <a:rPr lang="th-TH" sz="3200" dirty="0"/>
              <a:t>ผู้ดีไพร่ไม่ประกอบชอบอารมณ์             </a:t>
            </a:r>
            <a:r>
              <a:rPr lang="th-TH" sz="3200" dirty="0" smtClean="0"/>
              <a:t>ใคร</a:t>
            </a:r>
            <a:r>
              <a:rPr lang="th-TH" sz="3200" dirty="0"/>
              <a:t>ฟังลมเมินหน้าระอา</a:t>
            </a:r>
            <a:r>
              <a:rPr lang="th-TH" sz="3200" dirty="0" smtClean="0"/>
              <a:t>เอย</a:t>
            </a:r>
          </a:p>
          <a:p>
            <a:pPr marL="68580" indent="0" algn="r">
              <a:buNone/>
            </a:pPr>
            <a:r>
              <a:rPr lang="th-TH" sz="3200" i="1" dirty="0" smtClean="0"/>
              <a:t>(</a:t>
            </a:r>
            <a:r>
              <a:rPr lang="th-TH" sz="3200" i="1" dirty="0"/>
              <a:t>พระ</a:t>
            </a:r>
            <a:r>
              <a:rPr lang="th-TH" sz="3200" i="1" dirty="0" err="1"/>
              <a:t>เจ้าวรวงศ์</a:t>
            </a:r>
            <a:r>
              <a:rPr lang="th-TH" sz="3200" i="1" dirty="0"/>
              <a:t>เธอกรมหลวงบดินทร์ไพศาลโสภณ)</a:t>
            </a:r>
            <a:endParaRPr lang="en-US" sz="3200" b="1" i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10200"/>
            <a:ext cx="990600" cy="95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 smtClean="0"/>
              <a:t>รสที่ใช้ในการอ่านทำนองเสนาะ (ต่อ)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480060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th-TH" sz="3200" b="1" dirty="0" smtClean="0"/>
              <a:t>        </a:t>
            </a:r>
            <a:r>
              <a:rPr lang="th-TH" sz="3200" b="1" dirty="0" smtClean="0">
                <a:solidFill>
                  <a:srgbClr val="00B050"/>
                </a:solidFill>
              </a:rPr>
              <a:t>๒.</a:t>
            </a:r>
            <a:r>
              <a:rPr lang="th-TH" sz="3200" b="1" dirty="0">
                <a:solidFill>
                  <a:srgbClr val="00B050"/>
                </a:solidFill>
              </a:rPr>
              <a:t>  รสความ </a:t>
            </a:r>
            <a:r>
              <a:rPr lang="th-TH" sz="3200" b="1" dirty="0"/>
              <a:t>(หมายถึง  เรื่องราวที่ได้รับจากการอ่าน) ข้อความที่อ่านมีเรื่องราวเกี่ยวกับอะไร เช่น </a:t>
            </a:r>
            <a:r>
              <a:rPr lang="th-TH" sz="3200" b="1" dirty="0" smtClean="0"/>
              <a:t>โศกเศร้าสนุกสนาน</a:t>
            </a:r>
            <a:r>
              <a:rPr lang="th-TH" sz="3200" b="1" dirty="0"/>
              <a:t> ตื่นเต้น โกรธ รัก เวลาอ่านต้องอ่านให้มีลีลาไปตามลักษณะของเนื้อเรื่องนั้น ๆ</a:t>
            </a:r>
            <a:r>
              <a:rPr lang="th-TH" sz="3200" dirty="0"/>
              <a:t/>
            </a:r>
            <a:br>
              <a:rPr lang="th-TH" sz="3200" dirty="0"/>
            </a:br>
            <a:r>
              <a:rPr lang="th-TH" sz="3200" u="sng" dirty="0"/>
              <a:t>ตัวอย่าง</a:t>
            </a:r>
            <a:r>
              <a:rPr lang="th-TH" sz="3200" dirty="0"/>
              <a:t> : บทโศกตอนที่นางวันทองไปส่งพลายงามให้ไปหาย่าทองประศรีที่สุพรรณบุรี</a:t>
            </a:r>
            <a:br>
              <a:rPr lang="th-TH" sz="3200" dirty="0"/>
            </a:br>
            <a:r>
              <a:rPr lang="th-TH" sz="3200" dirty="0" smtClean="0"/>
              <a:t>	ลูก</a:t>
            </a:r>
            <a:r>
              <a:rPr lang="th-TH" sz="3200" dirty="0"/>
              <a:t>ก็แลดูแม่แม่ดูลูก        </a:t>
            </a:r>
            <a:r>
              <a:rPr lang="th-TH" sz="3200" dirty="0" smtClean="0"/>
              <a:t>		ต่าง</a:t>
            </a:r>
            <a:r>
              <a:rPr lang="th-TH" sz="3200" dirty="0"/>
              <a:t>พันผูกเพียงว่าเลือดตาไหล</a:t>
            </a:r>
            <a:br>
              <a:rPr lang="th-TH" sz="3200" dirty="0"/>
            </a:br>
            <a:r>
              <a:rPr lang="th-TH" sz="3200" dirty="0"/>
              <a:t>สะอื้นร่ำอำลาด้วยอาลัย                </a:t>
            </a:r>
            <a:r>
              <a:rPr lang="th-TH" sz="3200" dirty="0" smtClean="0"/>
              <a:t>		แล้ว</a:t>
            </a:r>
            <a:r>
              <a:rPr lang="th-TH" sz="3200" dirty="0"/>
              <a:t>แข็งใจจากนางตามทางมา</a:t>
            </a:r>
            <a:br>
              <a:rPr lang="th-TH" sz="3200" dirty="0"/>
            </a:br>
            <a:r>
              <a:rPr lang="th-TH" sz="3200" dirty="0"/>
              <a:t>เหลียวหลังยังเห็นแม่แลเขม้น          </a:t>
            </a:r>
            <a:r>
              <a:rPr lang="th-TH" sz="3200" dirty="0" smtClean="0"/>
              <a:t>		แม่</a:t>
            </a:r>
            <a:r>
              <a:rPr lang="th-TH" sz="3200" dirty="0"/>
              <a:t>ก็เห็นลูกน้อยละห้อยหา</a:t>
            </a:r>
            <a:br>
              <a:rPr lang="th-TH" sz="3200" dirty="0"/>
            </a:br>
            <a:r>
              <a:rPr lang="th-TH" sz="3200" dirty="0"/>
              <a:t>แต่เหลียวเหลียวเลี้ยวลับวับ</a:t>
            </a:r>
            <a:r>
              <a:rPr lang="th-TH" sz="3200" dirty="0" err="1"/>
              <a:t>วิญญาณ์</a:t>
            </a:r>
            <a:r>
              <a:rPr lang="th-TH" sz="3200" dirty="0"/>
              <a:t>  </a:t>
            </a:r>
            <a:r>
              <a:rPr lang="th-TH" sz="3200" dirty="0" smtClean="0"/>
              <a:t>		โอ้</a:t>
            </a:r>
            <a:r>
              <a:rPr lang="th-TH" sz="3200" dirty="0"/>
              <a:t>เปล่าตาต่างสะอื้นยืน</a:t>
            </a:r>
            <a:r>
              <a:rPr lang="th-TH" sz="3200" dirty="0" smtClean="0"/>
              <a:t>ตะลึง</a:t>
            </a:r>
          </a:p>
          <a:p>
            <a:pPr marL="68580" indent="0" algn="r">
              <a:buNone/>
            </a:pPr>
            <a:r>
              <a:rPr lang="th-TH" sz="3200" i="1" dirty="0" smtClean="0"/>
              <a:t>(</a:t>
            </a:r>
            <a:r>
              <a:rPr lang="th-TH" sz="3200" i="1" dirty="0"/>
              <a:t>เสภาขุนช้างขุนแผน ตอนกำเนิดพลายงาม : สุนทรภู่)</a:t>
            </a:r>
            <a:endParaRPr lang="en-US" sz="32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068"/>
            <a:ext cx="1295400" cy="134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"/>
            <a:ext cx="6262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 smtClean="0"/>
              <a:t>รสที่ใช้ในการอ่านทำนองเสนาะ (ต่อ)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48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b="1" dirty="0" smtClean="0"/>
              <a:t>	</a:t>
            </a:r>
            <a:r>
              <a:rPr lang="th-TH" sz="3200" b="1" dirty="0" smtClean="0">
                <a:solidFill>
                  <a:srgbClr val="00B050"/>
                </a:solidFill>
              </a:rPr>
              <a:t>๒.</a:t>
            </a:r>
            <a:r>
              <a:rPr lang="th-TH" sz="3200" b="1" dirty="0">
                <a:solidFill>
                  <a:srgbClr val="00B050"/>
                </a:solidFill>
              </a:rPr>
              <a:t>  รสความ </a:t>
            </a:r>
            <a:r>
              <a:rPr lang="th-TH" sz="3200" b="1" dirty="0"/>
              <a:t>(หมายถึง  เรื่องราวที่ได้รับจากการอ่าน) ข้อความที่อ่านมีเรื่องราวเกี่ยวกับอะไร เช่น </a:t>
            </a:r>
            <a:r>
              <a:rPr lang="th-TH" sz="3200" b="1" dirty="0" smtClean="0"/>
              <a:t>โศกเศร้าสนุกสนาน</a:t>
            </a:r>
            <a:r>
              <a:rPr lang="th-TH" sz="3200" b="1" dirty="0"/>
              <a:t> ตื่นเต้น โกรธ รัก เวลาอ่านต้องอ่านให้มีลีลาไปตามลักษณะของเนื้อเรื่องนั้น ๆ</a:t>
            </a:r>
            <a:r>
              <a:rPr lang="th-TH" sz="3200" dirty="0"/>
              <a:t/>
            </a:r>
            <a:br>
              <a:rPr lang="th-TH" sz="3200" dirty="0"/>
            </a:br>
            <a:r>
              <a:rPr lang="th-TH" sz="3200" dirty="0" smtClean="0"/>
              <a:t>	</a:t>
            </a:r>
            <a:r>
              <a:rPr lang="th-TH" sz="3200" u="sng" dirty="0" smtClean="0"/>
              <a:t>ตัวอย่าง</a:t>
            </a:r>
            <a:r>
              <a:rPr lang="th-TH" sz="3200" dirty="0" smtClean="0"/>
              <a:t> </a:t>
            </a:r>
            <a:r>
              <a:rPr lang="th-TH" sz="3200" dirty="0"/>
              <a:t>: บทสนุกสนาน ในนิราศพระบาทขณะมีมวยปล้ำ </a:t>
            </a:r>
            <a:br>
              <a:rPr lang="th-TH" sz="3200" dirty="0"/>
            </a:br>
            <a:r>
              <a:rPr lang="th-TH" sz="3200" dirty="0" smtClean="0"/>
              <a:t>	ละคร</a:t>
            </a:r>
            <a:r>
              <a:rPr lang="th-TH" sz="3200" dirty="0"/>
              <a:t>หยุดอุตลุดด้วยมวลปล้ำ </a:t>
            </a:r>
            <a:r>
              <a:rPr lang="th-TH" sz="3200" dirty="0" smtClean="0"/>
              <a:t>	ยืน</a:t>
            </a:r>
            <a:r>
              <a:rPr lang="th-TH" sz="3200" dirty="0"/>
              <a:t>ประจำหมายสู้เป็นคู่ขัน </a:t>
            </a:r>
            <a:br>
              <a:rPr lang="th-TH" sz="3200" dirty="0"/>
            </a:br>
            <a:r>
              <a:rPr lang="th-TH" sz="3200" dirty="0"/>
              <a:t>มงคลใส่สวมหัวไม่กลัวกัน </a:t>
            </a:r>
            <a:r>
              <a:rPr lang="th-TH" sz="3200" dirty="0" smtClean="0"/>
              <a:t>			ตั้ง</a:t>
            </a:r>
            <a:r>
              <a:rPr lang="th-TH" sz="3200" dirty="0"/>
              <a:t>ประจันจดจับขยับมือ </a:t>
            </a:r>
            <a:br>
              <a:rPr lang="th-TH" sz="3200" dirty="0"/>
            </a:br>
            <a:r>
              <a:rPr lang="th-TH" sz="3200" dirty="0"/>
              <a:t>ตีเข้าปับรับโปกสองมือปิด </a:t>
            </a:r>
            <a:r>
              <a:rPr lang="th-TH" sz="3200" dirty="0" smtClean="0"/>
              <a:t>			ประจบ</a:t>
            </a:r>
            <a:r>
              <a:rPr lang="th-TH" sz="3200" dirty="0"/>
              <a:t>ติดเตะผางหมัดขว้างหวือ </a:t>
            </a:r>
            <a:br>
              <a:rPr lang="th-TH" sz="3200" dirty="0"/>
            </a:br>
            <a:r>
              <a:rPr lang="th-TH" sz="3200" dirty="0"/>
              <a:t>กระหวัดหวิดหวิวผวาเสียงฮาฮือ </a:t>
            </a:r>
            <a:r>
              <a:rPr lang="th-TH" sz="3200" dirty="0" smtClean="0"/>
              <a:t>		คนดู</a:t>
            </a:r>
            <a:r>
              <a:rPr lang="th-TH" sz="3200" dirty="0"/>
              <a:t>อ้อเออกันสนั่น</a:t>
            </a:r>
            <a:r>
              <a:rPr lang="th-TH" sz="3200" dirty="0" smtClean="0"/>
              <a:t>อึง</a:t>
            </a:r>
          </a:p>
          <a:p>
            <a:pPr marL="68580" indent="0" algn="r">
              <a:buNone/>
            </a:pPr>
            <a:r>
              <a:rPr lang="th-TH" sz="3200" i="1" dirty="0"/>
              <a:t>(นิราศพระบาท : สุนทรภู่ ) </a:t>
            </a:r>
            <a:endParaRPr lang="en-US" sz="32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36280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 smtClean="0"/>
              <a:t>รสที่ใช้ในการอ่านทำนองเสนาะ (ต่อ)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48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dirty="0" smtClean="0"/>
              <a:t>	</a:t>
            </a:r>
            <a:r>
              <a:rPr lang="th-TH" sz="3200" b="1" dirty="0" smtClean="0">
                <a:solidFill>
                  <a:srgbClr val="00B050"/>
                </a:solidFill>
              </a:rPr>
              <a:t>1.3 </a:t>
            </a:r>
            <a:r>
              <a:rPr lang="th-TH" sz="3200" b="1" dirty="0">
                <a:solidFill>
                  <a:srgbClr val="00B050"/>
                </a:solidFill>
              </a:rPr>
              <a:t>รสทำนอง </a:t>
            </a:r>
            <a:r>
              <a:rPr lang="th-TH" sz="3200" b="1" dirty="0"/>
              <a:t>( ระบบเสียงสูงต่ำซึ่งมีจังหวะสั้นยาว ) ในบทร้อยกรองไทยจะประกอบด้วยทำนองต่าง ๆ เช่น ทำนองโคลง ทำนองฉันท์ ทำนองกาพย์ ทำนองกลอน และทำนองร่าย เป็นต้น ผู้อ่านจะต้องอ่านให้ถูกต้องตามทำนองของร้อยกรองนั้น เช่น โคลงสี่สุภาพ </a:t>
            </a:r>
            <a:br>
              <a:rPr lang="th-TH" sz="3200" b="1" dirty="0"/>
            </a:br>
            <a:r>
              <a:rPr lang="th-TH" sz="3200" b="1" dirty="0" smtClean="0"/>
              <a:t>		</a:t>
            </a:r>
            <a:r>
              <a:rPr lang="th-TH" sz="3200" dirty="0" smtClean="0"/>
              <a:t>สัตว์ </a:t>
            </a:r>
            <a:r>
              <a:rPr lang="th-TH" sz="3200" dirty="0"/>
              <a:t>พวกหนึ่งนี้ชื่อ </a:t>
            </a:r>
            <a:r>
              <a:rPr lang="th-TH" sz="3200" dirty="0" smtClean="0"/>
              <a:t>	พหุ</a:t>
            </a:r>
            <a:r>
              <a:rPr lang="th-TH" sz="3200" dirty="0"/>
              <a:t>บา ทาแฮ </a:t>
            </a:r>
            <a:br>
              <a:rPr lang="th-TH" sz="3200" dirty="0"/>
            </a:br>
            <a:r>
              <a:rPr lang="th-TH" sz="3200" dirty="0" smtClean="0"/>
              <a:t>	มี อ</a:t>
            </a:r>
            <a:r>
              <a:rPr lang="th-TH" sz="3200" dirty="0"/>
              <a:t>เ</a:t>
            </a:r>
            <a:r>
              <a:rPr lang="th-TH" sz="3200" dirty="0" smtClean="0"/>
              <a:t>นก</a:t>
            </a:r>
            <a:r>
              <a:rPr lang="th-TH" sz="3200" dirty="0"/>
              <a:t>สมญา </a:t>
            </a:r>
            <a:r>
              <a:rPr lang="th-TH" sz="3200" dirty="0" smtClean="0"/>
              <a:t>			ยอกย้อน </a:t>
            </a:r>
            <a:r>
              <a:rPr lang="th-TH" sz="3200" dirty="0"/>
              <a:t/>
            </a:r>
            <a:br>
              <a:rPr lang="th-TH" sz="3200" dirty="0"/>
            </a:br>
            <a:r>
              <a:rPr lang="th-TH" sz="3200" dirty="0" smtClean="0"/>
              <a:t>	เท้า </a:t>
            </a:r>
            <a:r>
              <a:rPr lang="th-TH" sz="3200" dirty="0"/>
              <a:t>เกิดยิ่งจัตวา </a:t>
            </a:r>
            <a:r>
              <a:rPr lang="th-TH" sz="3200" dirty="0" smtClean="0"/>
              <a:t>			ควร</a:t>
            </a:r>
            <a:r>
              <a:rPr lang="th-TH" sz="3200" dirty="0"/>
              <a:t>นับ เขานอ </a:t>
            </a:r>
            <a:br>
              <a:rPr lang="th-TH" sz="3200" dirty="0"/>
            </a:br>
            <a:r>
              <a:rPr lang="th-TH" sz="3200" dirty="0" smtClean="0"/>
              <a:t>	มาก </a:t>
            </a:r>
            <a:r>
              <a:rPr lang="th-TH" sz="3200" dirty="0"/>
              <a:t>จวบหมิ่นแสนซ้อน </a:t>
            </a:r>
            <a:r>
              <a:rPr lang="th-TH" sz="3200" dirty="0" smtClean="0"/>
              <a:t>		สุด</a:t>
            </a:r>
            <a:r>
              <a:rPr lang="th-TH" sz="3200" dirty="0"/>
              <a:t>พ้นประมาณฯ </a:t>
            </a:r>
            <a:br>
              <a:rPr lang="th-TH" sz="3200" dirty="0"/>
            </a:br>
            <a:r>
              <a:rPr lang="th-TH" sz="3200" dirty="0" smtClean="0"/>
              <a:t>		</a:t>
            </a:r>
            <a:r>
              <a:rPr lang="th-TH" sz="3200" i="1" dirty="0" smtClean="0"/>
              <a:t>     (สัตวา</a:t>
            </a:r>
            <a:r>
              <a:rPr lang="th-TH" sz="3200" i="1" dirty="0"/>
              <a:t>ภิธาน : พระยาศรีสุนทรโวหาร (น้อย อาจารยากูร ) </a:t>
            </a:r>
            <a:endParaRPr lang="en-US" sz="3200" b="1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1326772" cy="125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 smtClean="0"/>
              <a:t>รสที่ใช้ในการอ่านทำนองเสนาะ (ต่อ)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10600" cy="48006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th-TH" sz="3200" dirty="0"/>
              <a:t>	</a:t>
            </a:r>
            <a:r>
              <a:rPr lang="th-TH" sz="3200" b="1" dirty="0">
                <a:solidFill>
                  <a:srgbClr val="00B050"/>
                </a:solidFill>
              </a:rPr>
              <a:t>1.4 รสคล้องจอง </a:t>
            </a:r>
            <a:r>
              <a:rPr lang="th-TH" sz="3200" b="1" dirty="0"/>
              <a:t>ในบทร้อยกรองต้องมีคำคล้องจอง ในคำคล้องจองนั้นต้องให้ออกเสียงต่อเนื่องกันโดย</a:t>
            </a:r>
            <a:r>
              <a:rPr lang="th-TH" sz="3200" b="1" err="1"/>
              <a:t>เน้น</a:t>
            </a:r>
            <a:r>
              <a:rPr lang="th-TH" sz="3200" b="1" smtClean="0"/>
              <a:t>สัมผัสนอก</a:t>
            </a:r>
            <a:r>
              <a:rPr lang="th-TH" sz="3200" b="1" dirty="0"/>
              <a:t>เป็นสำคัญ เช่น </a:t>
            </a:r>
            <a:endParaRPr lang="th-TH" sz="3200" b="1" dirty="0" smtClean="0"/>
          </a:p>
          <a:p>
            <a:pPr marL="68580" indent="0">
              <a:buNone/>
            </a:pPr>
            <a:r>
              <a:rPr lang="th-TH" sz="3200" b="1" dirty="0"/>
              <a:t/>
            </a:r>
            <a:br>
              <a:rPr lang="th-TH" sz="3200" b="1" dirty="0"/>
            </a:br>
            <a:r>
              <a:rPr lang="th-TH" sz="3200" dirty="0"/>
              <a:t>	</a:t>
            </a:r>
            <a:r>
              <a:rPr lang="th-TH" sz="3200" dirty="0" smtClean="0"/>
              <a:t>ถึง</a:t>
            </a:r>
            <a:r>
              <a:rPr lang="th-TH" sz="3200" dirty="0"/>
              <a:t>โรงเหล้าเตากลั่นควันโขมง </a:t>
            </a:r>
            <a:r>
              <a:rPr lang="th-TH" sz="3200" dirty="0" smtClean="0"/>
              <a:t>	มี</a:t>
            </a:r>
            <a:r>
              <a:rPr lang="th-TH" sz="3200" dirty="0"/>
              <a:t>คันโพงผูกสายไว้ปลายเสา </a:t>
            </a:r>
            <a:br>
              <a:rPr lang="th-TH" sz="3200" dirty="0"/>
            </a:br>
            <a:r>
              <a:rPr lang="th-TH" sz="3200" dirty="0"/>
              <a:t>โอ้บาปกรรมน้ำนรกเจียวอกเรา </a:t>
            </a:r>
            <a:r>
              <a:rPr lang="th-TH" sz="3200" dirty="0" smtClean="0"/>
              <a:t>		ให้</a:t>
            </a:r>
            <a:r>
              <a:rPr lang="th-TH" sz="3200" dirty="0"/>
              <a:t>มัวเมาเหมือนหนึ่งบ้าเป็นน่าอาย </a:t>
            </a:r>
            <a:br>
              <a:rPr lang="th-TH" sz="3200" dirty="0"/>
            </a:br>
            <a:r>
              <a:rPr lang="th-TH" sz="3200" dirty="0"/>
              <a:t>ทำบุญบวชกรวดน้ำขอสำเร็จ </a:t>
            </a:r>
            <a:r>
              <a:rPr lang="th-TH" sz="3200" dirty="0" smtClean="0"/>
              <a:t>		พระ</a:t>
            </a:r>
            <a:r>
              <a:rPr lang="th-TH" sz="3200" dirty="0"/>
              <a:t>สรรเพชรโพริญาณประมาณหมาย </a:t>
            </a:r>
            <a:br>
              <a:rPr lang="th-TH" sz="3200" dirty="0"/>
            </a:br>
            <a:r>
              <a:rPr lang="th-TH" sz="3200" dirty="0"/>
              <a:t>ถึงสุราพารอดไม่วอดวาย </a:t>
            </a:r>
            <a:r>
              <a:rPr lang="th-TH" sz="3200" dirty="0" smtClean="0"/>
              <a:t>			ไม่</a:t>
            </a:r>
            <a:r>
              <a:rPr lang="th-TH" sz="3200" dirty="0"/>
              <a:t>ใกล้กรายแกล้งเมินก็เกินไป </a:t>
            </a:r>
            <a:br>
              <a:rPr lang="th-TH" sz="3200" dirty="0"/>
            </a:br>
            <a:r>
              <a:rPr lang="th-TH" sz="3200" dirty="0"/>
              <a:t>ไม่เมาเหล้าแล้วแต่เรายังเมารัก </a:t>
            </a:r>
            <a:r>
              <a:rPr lang="th-TH" sz="3200" dirty="0" smtClean="0"/>
              <a:t>		สุด</a:t>
            </a:r>
            <a:r>
              <a:rPr lang="th-TH" sz="3200" dirty="0"/>
              <a:t>จะหักห้ามจิตคิดไฉน </a:t>
            </a:r>
            <a:br>
              <a:rPr lang="th-TH" sz="3200" dirty="0"/>
            </a:br>
            <a:r>
              <a:rPr lang="th-TH" sz="3200" dirty="0"/>
              <a:t>ถึงเมาเหล้าเช้าสายก็หายไป </a:t>
            </a:r>
            <a:r>
              <a:rPr lang="th-TH" sz="3200" dirty="0" smtClean="0"/>
              <a:t>		แต่</a:t>
            </a:r>
            <a:r>
              <a:rPr lang="th-TH" sz="3200" dirty="0"/>
              <a:t>เมาใจนี้ประจำทุกค่ำคืน </a:t>
            </a:r>
            <a:br>
              <a:rPr lang="th-TH" sz="3200" dirty="0"/>
            </a:br>
            <a:r>
              <a:rPr lang="th-TH" sz="3200" dirty="0" smtClean="0"/>
              <a:t>						</a:t>
            </a:r>
            <a:r>
              <a:rPr lang="th-TH" sz="3200" i="1" dirty="0" smtClean="0"/>
              <a:t>(</a:t>
            </a:r>
            <a:r>
              <a:rPr lang="th-TH" sz="3200" i="1" dirty="0"/>
              <a:t>นิราศภูเขาทอง : สุนทรภู่</a:t>
            </a:r>
            <a:r>
              <a:rPr lang="th-TH" sz="3200" dirty="0"/>
              <a:t>)</a:t>
            </a:r>
            <a:endParaRPr lang="en-US" sz="32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400"/>
            <a:ext cx="136280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1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 smtClean="0"/>
              <a:t>รสที่ใช้ในการอ่านทำนองเสนาะ (ต่อ)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10600" cy="48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dirty="0"/>
              <a:t/>
            </a:r>
            <a:br>
              <a:rPr lang="th-TH" sz="3200" dirty="0"/>
            </a:br>
            <a:r>
              <a:rPr lang="th-TH" sz="3200" dirty="0" smtClean="0"/>
              <a:t>	</a:t>
            </a:r>
            <a:r>
              <a:rPr lang="th-TH" sz="3200" b="1" dirty="0" smtClean="0"/>
              <a:t>1.5 </a:t>
            </a:r>
            <a:r>
              <a:rPr lang="th-TH" sz="3200" b="1" dirty="0"/>
              <a:t>รสภาพ เสียงทำให้เกิดภาพ ในแต่ละคำจะแฝงไปด้วยภาพ ในการอ่านให้เห็นภาพต้องใช้เสียง สูง – ต่ำ ดัง - ค่อย แล้วแต่จะให้เกิดภาพอย่างไร เช่</a:t>
            </a:r>
            <a:r>
              <a:rPr lang="th-TH" sz="3200" dirty="0"/>
              <a:t>น </a:t>
            </a:r>
            <a:br>
              <a:rPr lang="th-TH" sz="3200" dirty="0"/>
            </a:br>
            <a:r>
              <a:rPr lang="th-TH" sz="3200" dirty="0"/>
              <a:t/>
            </a:r>
            <a:br>
              <a:rPr lang="th-TH" sz="3200" dirty="0"/>
            </a:br>
            <a:r>
              <a:rPr lang="th-TH" sz="3200" dirty="0" smtClean="0"/>
              <a:t>	“</a:t>
            </a:r>
            <a:r>
              <a:rPr lang="th-TH" sz="3200" dirty="0"/>
              <a:t>มดเอ๋ยมดแดง เล็กเล็กเรี่ยวแรงแข็งขยัน </a:t>
            </a:r>
            <a:br>
              <a:rPr lang="th-TH" sz="3200" dirty="0"/>
            </a:br>
            <a:r>
              <a:rPr lang="th-TH" sz="3200" dirty="0" smtClean="0"/>
              <a:t>	“</a:t>
            </a:r>
            <a:r>
              <a:rPr lang="th-TH" sz="3200" dirty="0"/>
              <a:t>สุพรรณหงส์ทรงพูดห้อย งามชดช้อยลอยหลัง</a:t>
            </a:r>
            <a:r>
              <a:rPr lang="th-TH" sz="3200" dirty="0" err="1"/>
              <a:t>สินธุ์</a:t>
            </a:r>
            <a:r>
              <a:rPr lang="th-TH" sz="3200" dirty="0"/>
              <a:t>” </a:t>
            </a:r>
            <a:br>
              <a:rPr lang="th-TH" sz="3200" dirty="0"/>
            </a:br>
            <a:r>
              <a:rPr lang="th-TH" sz="3200" dirty="0" smtClean="0"/>
              <a:t>	“</a:t>
            </a:r>
            <a:r>
              <a:rPr lang="th-TH" sz="3200" dirty="0"/>
              <a:t>อยุธยายศล่มแล้ว ลอยสวรรค์ ลงฤา” </a:t>
            </a:r>
            <a:endParaRPr lang="en-US" sz="3200" b="1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2351314" cy="132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9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560" y="999607"/>
            <a:ext cx="608703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/>
              <a:t>การอ่านทำนองเสนาะ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b="1" dirty="0" smtClean="0"/>
              <a:t>	</a:t>
            </a:r>
            <a:r>
              <a:rPr lang="th-TH" sz="3200" b="1" dirty="0" smtClean="0"/>
              <a:t>การ</a:t>
            </a:r>
            <a:r>
              <a:rPr lang="th-TH" sz="3200" b="1" dirty="0"/>
              <a:t>อ่านทำนองเสนาะ เป็นศิลปะศาสตร์แขนงเดียวกับคีตศิลป์ไทยหรือการขับร้องเพลงไทย จำเป็นต้องใช้ทักษะการฝึกฝนอย่าง</a:t>
            </a:r>
            <a:r>
              <a:rPr lang="th-TH" sz="3200" b="1" dirty="0" smtClean="0"/>
              <a:t>ต่อเนื่อง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th-TH" sz="3200" b="1" dirty="0" smtClean="0"/>
              <a:t>ให้</a:t>
            </a:r>
            <a:r>
              <a:rPr lang="th-TH" sz="3200" b="1" dirty="0"/>
              <a:t>เกิดความชำนาญ ใช้ความรู้ทางด้านภาษาไทยทั้งหลักภาษา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th-TH" sz="3200" b="1" dirty="0" smtClean="0"/>
              <a:t>และ</a:t>
            </a:r>
            <a:r>
              <a:rPr lang="th-TH" sz="3200" b="1" dirty="0"/>
              <a:t>วรรณคดีไทย ตลอดจนพรสวรรค์เฉพาะตัวของผู้อ่านแต่ละคน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th-TH" sz="3200" b="1" dirty="0" smtClean="0"/>
              <a:t>ดังนั้น </a:t>
            </a:r>
            <a:r>
              <a:rPr lang="th-TH" sz="3200" b="1" dirty="0"/>
              <a:t>การที่พัฒนาตนเองให้เป็นนักอ่านทำนองเสนาะที่ดีมี</a:t>
            </a:r>
            <a:r>
              <a:rPr lang="th-TH" sz="3200" b="1" dirty="0" smtClean="0"/>
              <a:t>คุณภาพ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th-TH" sz="3200" b="1" dirty="0" smtClean="0"/>
              <a:t>จึง</a:t>
            </a:r>
            <a:r>
              <a:rPr lang="th-TH" sz="3200" b="1" dirty="0"/>
              <a:t>จำเป็นต้องมีความรู้ความเข้าใจเรื่องความรู้พื้นฐานการอ่านทำนองเสนาะด้านต่างๆ ดังต่อไปนี้</a:t>
            </a:r>
            <a:endParaRPr lang="en-US" sz="3200" b="1" dirty="0"/>
          </a:p>
          <a:p>
            <a:pPr marL="68580" indent="0">
              <a:buNone/>
            </a:pPr>
            <a:endParaRPr lang="en-US" sz="3200" b="1" dirty="0"/>
          </a:p>
        </p:txBody>
      </p:sp>
      <p:pic>
        <p:nvPicPr>
          <p:cNvPr id="2050" name="Picture 2" descr="ผลการค้นหารูปภาพสำหรับ การ์ตูน เด็กไท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3" y="609600"/>
            <a:ext cx="111732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 smtClean="0"/>
              <a:t>ประโยชน์ที่ได้รับจากการอ่านทำนองเสนาะ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th-TH" sz="4400" b="1" dirty="0"/>
              <a:t>ประโยชน์ที่ได้รับจากการอ่านทำนองเสนาะ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508977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th-TH" sz="3200" b="1" dirty="0"/>
              <a:t>๑. ช่วยให้ผู้ฟังเข้าถึงรสและเห็นความงามของบทร้อยกรองที่อ่าน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/>
              <a:t>๒.ช่วยให้ผู้ฟังได้รับความไพเราะและเกิดความซาบซึ้ง (อาการรู้สึกจับใจอย่าง</a:t>
            </a:r>
            <a:r>
              <a:rPr lang="th-TH" sz="3200" b="1" dirty="0" smtClean="0"/>
              <a:t>ลึกซึ้ง</a:t>
            </a:r>
            <a:r>
              <a:rPr lang="th-TH" sz="3200" b="1" dirty="0"/>
              <a:t>)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/>
              <a:t>๓.ช่วยให้เกิดความสนุกสนาน เพลิดเพลิน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/>
              <a:t>๔. ช่วยให้จดจำบทร้อยกรองได้อย่างรวดเร็วและแม่นยำ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/>
              <a:t>๕. ช่วยกล่อมเกลาจิตใจให้เป็นคนอ่อนโยนและเยือกเย็น(ประโยชน์โดยอ้อม)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/>
              <a:t>๖. ช่วยสืบทอดวัฒนธรรม ในการอ่านทำนองเสนาะไว้เป็นมรดกต่อไป</a:t>
            </a:r>
            <a:endParaRPr lang="en-US" sz="3200" b="1" dirty="0"/>
          </a:p>
          <a:p>
            <a:pPr marL="6858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7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 smtClean="0"/>
              <a:t>๑. ความหมายของ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th-TH" sz="4400" b="1" dirty="0"/>
              <a:t>๑. ความหมายของบทร้อยกรอง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738" y="1752600"/>
            <a:ext cx="7772400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th-TH" sz="3200" b="1" dirty="0" smtClean="0"/>
              <a:t>	</a:t>
            </a:r>
            <a:r>
              <a:rPr lang="th-TH" sz="3200" b="1" dirty="0" smtClean="0">
                <a:solidFill>
                  <a:srgbClr val="00B050"/>
                </a:solidFill>
              </a:rPr>
              <a:t>บท</a:t>
            </a:r>
            <a:r>
              <a:rPr lang="th-TH" sz="3200" b="1" dirty="0">
                <a:solidFill>
                  <a:srgbClr val="00B050"/>
                </a:solidFill>
              </a:rPr>
              <a:t>ร้อยกรอง </a:t>
            </a:r>
            <a:r>
              <a:rPr lang="th-TH" sz="3200" b="1" dirty="0"/>
              <a:t>หมายถึง คำประพันธ์ที่เรียบเรียงขึ้นโดยข้อบังคับ จำกัดคำและวรรคตอนให้สัมผัสกันไพเราะตามเกณฑ์ที่ได้วาง</a:t>
            </a:r>
            <a:r>
              <a:rPr lang="th-TH" sz="3200" b="1" dirty="0" smtClean="0"/>
              <a:t>ไว้</a:t>
            </a:r>
            <a:br>
              <a:rPr lang="th-TH" sz="3200" b="1" dirty="0" smtClean="0"/>
            </a:br>
            <a:r>
              <a:rPr lang="th-TH" sz="3200" b="1" dirty="0" smtClean="0"/>
              <a:t>ใน</a:t>
            </a:r>
            <a:r>
              <a:rPr lang="th-TH" sz="3200" b="1" dirty="0" err="1"/>
              <a:t>ฉันท</a:t>
            </a:r>
            <a:r>
              <a:rPr lang="th-TH" sz="3200" b="1" dirty="0"/>
              <a:t>ลักษณ์ คำว่า “บทร้อยกรอง” มีคำที่ใช้เรียกแตกต่างกันหลายๆอย่าง เช่น คำประพันธ์ คำประพันธ์ร้อยกรอง กาพย์กลอน กวีนิพนธ์ หรือบทกวี เป็นต้น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/>
              <a:t>	</a:t>
            </a:r>
            <a:r>
              <a:rPr lang="th-TH" sz="3200" b="1" dirty="0">
                <a:solidFill>
                  <a:srgbClr val="00B050"/>
                </a:solidFill>
              </a:rPr>
              <a:t>รูปแบบของบทร้อยกรอง </a:t>
            </a:r>
            <a:r>
              <a:rPr lang="th-TH" sz="3200" b="1" dirty="0"/>
              <a:t>แบ่งเป็นดังนี้ คือ โคลง ฉันท์ กาพย์ กลอน ร่าย และลิลิต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92782"/>
            <a:ext cx="1742755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5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/>
              <a:t>๒.วิธีการอ่านร้อยกรอง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h-TH" sz="3200" b="1" dirty="0" smtClean="0"/>
              <a:t>	การ</a:t>
            </a:r>
            <a:r>
              <a:rPr lang="th-TH" sz="3200" b="1" dirty="0"/>
              <a:t>อ่านร้อยกรอง เป็นการอ่านที่มุ่งให้เกิดความเพลิดเพลิน และซาบซึ้งในคำประพันธ์แต่ละชนิด การอ่านร้อยกรองอ่านได้สองชนิด ดังนี้ 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/>
              <a:t>	</a:t>
            </a:r>
            <a:r>
              <a:rPr lang="th-TH" sz="3200" b="1" dirty="0">
                <a:solidFill>
                  <a:srgbClr val="00B050"/>
                </a:solidFill>
              </a:rPr>
              <a:t>  ๒.๑ อ่านออกเสียงธรรมดา  </a:t>
            </a:r>
            <a:r>
              <a:rPr lang="th-TH" sz="3200" b="1" dirty="0"/>
              <a:t>เป็นการอ่านออกเสียงตามปกติเหมือนการอ่านร้อยแก้ว แต่มีจังหวะ และการเน้นสัมผัสตามลักษณะบังคับของคำประพันธ์แต่ละชนิด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/>
              <a:t>	</a:t>
            </a:r>
            <a:r>
              <a:rPr lang="th-TH" sz="3200" b="1" dirty="0">
                <a:solidFill>
                  <a:srgbClr val="00B050"/>
                </a:solidFill>
              </a:rPr>
              <a:t>  ๒.๒ อ่านเป็นทำนองเสนาะ </a:t>
            </a:r>
            <a:r>
              <a:rPr lang="th-TH" sz="3200" b="1" dirty="0"/>
              <a:t>เป็นการอ่านที่มีเสียงสูง ต่ำ หนัก เบา สั้น ยาว เป็นทำนองเหมือนเสียงดนตรี มีการเอื้อนเสียง เน้นสัมผัสตามจังหวะ ลีลา และท่วงทำนองที่แตกต่างไปตาม</a:t>
            </a:r>
            <a:r>
              <a:rPr lang="th-TH" sz="3200" b="1" dirty="0" err="1"/>
              <a:t>ฉันท</a:t>
            </a:r>
            <a:r>
              <a:rPr lang="th-TH" sz="3200" b="1" dirty="0"/>
              <a:t>ลักษณ์หรือลักษณะบังคับของคำประพันธ์ชนิดต่างๆให้ชัดเจน ไพเราะ เหมาะสม ทำให้ผู้ฟังเกิดอารมณ์คล้อยตามทำนองเสียงนั้น</a:t>
            </a:r>
            <a:endParaRPr lang="en-US" sz="3200" b="1" dirty="0"/>
          </a:p>
          <a:p>
            <a:pPr marL="6858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7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/>
              <a:t>ความหมายของการอ่านทำนองเสนาะ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b="1" dirty="0" smtClean="0"/>
              <a:t>	</a:t>
            </a:r>
            <a:r>
              <a:rPr lang="th-TH" sz="3200" b="1" dirty="0" smtClean="0">
                <a:solidFill>
                  <a:srgbClr val="00B050"/>
                </a:solidFill>
              </a:rPr>
              <a:t>การ</a:t>
            </a:r>
            <a:r>
              <a:rPr lang="th-TH" sz="3200" b="1" dirty="0">
                <a:solidFill>
                  <a:srgbClr val="00B050"/>
                </a:solidFill>
              </a:rPr>
              <a:t>อ่านทำนองเสนาะ </a:t>
            </a:r>
            <a:r>
              <a:rPr lang="th-TH" sz="3200" b="1" dirty="0"/>
              <a:t>คือ การอ่านออกเสียงบทร้อยกรองชนิดต่างๆให้เป็นไปตามท่วงทำนองหรือลีลา ซึ่งเป็นที่นิยมกันว่าถูกต้องในทำนองนั้นๆ ให้เกิดความไพเราะ มีเสียงเสนาะ ก่อให้เกิดความซาบซึ้ง มองเห็นภาพและเกิดความรู้สึกคล้อยตามไปด้วย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233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/>
              <a:t>วัตถุประสงค์ในการอ่านทำนองเสนาะ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38" y="1905000"/>
            <a:ext cx="7772400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b="1" dirty="0" smtClean="0"/>
              <a:t>	การ</a:t>
            </a:r>
            <a:r>
              <a:rPr lang="th-TH" sz="3200" b="1" dirty="0"/>
              <a:t>อ่านทำนองเสนาะเป็นการอ่านให้คนอื่นฟัง ฉะนั้นทำนองเสนาะต้องอ่านออกเสียง เสียงทำให้เกิดความรู้สึก ทำให้เห็นความงาม เห็นความไพเราะ เห็นภาพพจน์ ผู้ฟังสัมผัสด้วยเสียงจึงจะเข้าถึงรสและความงามของบทร้อยกรองที่ที่เรียกว่าอ่านแล้วฟังพริ้งเราะเสนาะ</a:t>
            </a:r>
            <a:r>
              <a:rPr lang="th-TH" sz="3200" b="1" dirty="0" smtClean="0"/>
              <a:t>โสต  การ</a:t>
            </a:r>
            <a:r>
              <a:rPr lang="th-TH" sz="3200" b="1" dirty="0"/>
              <a:t>อ่านทำนองเสนาะจึงมุ่งเน้นให้ผู้ฟังเข้าถึงรสและเห็นความงามของบทร้อยกรอง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19" b="65185" l="58542" r="74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19" t="39964" r="27248" b="37057"/>
          <a:stretch/>
        </p:blipFill>
        <p:spPr bwMode="auto">
          <a:xfrm>
            <a:off x="7086599" y="4318000"/>
            <a:ext cx="1651943" cy="21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/>
              <a:t>หลักการอ่านทำนองเสนาะ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 smtClean="0"/>
              <a:t>	</a:t>
            </a:r>
            <a:r>
              <a:rPr lang="th-TH" sz="2800" b="1" dirty="0" smtClean="0"/>
              <a:t>๑.</a:t>
            </a:r>
            <a:r>
              <a:rPr lang="th-TH" sz="2800" b="1" dirty="0"/>
              <a:t>ก่อนอ่านทำนองเสนาะให้แบ่งคำแบ่งวรรคให้ถูกต้องตามหลักคำประพันธ์เสียก่อนโดยต้องระวังในเรื่องความหมายของคำด้วย เพราะคำบางคำอ่านแยก</a:t>
            </a:r>
            <a:r>
              <a:rPr lang="th-TH" sz="2800" b="1" dirty="0" smtClean="0"/>
              <a:t>คำไม่ได้ </a:t>
            </a:r>
            <a:r>
              <a:rPr lang="th-TH" sz="2800" b="1" dirty="0"/>
              <a:t>เช่น </a:t>
            </a:r>
            <a:endParaRPr lang="en-US" sz="2800" b="1" dirty="0"/>
          </a:p>
          <a:p>
            <a:pPr marL="68580" indent="0">
              <a:buNone/>
            </a:pPr>
            <a:r>
              <a:rPr lang="th-TH" sz="2800" dirty="0"/>
              <a:t>๑) สร้อยคอขนมยุระ ยูงงาม อ่านว่า ขน-มยุระ </a:t>
            </a:r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	</a:t>
            </a:r>
            <a:r>
              <a:rPr lang="th-TH" sz="2800" i="1" dirty="0" smtClean="0"/>
              <a:t>แต่</a:t>
            </a:r>
            <a:r>
              <a:rPr lang="th-TH" sz="2800" i="1" u="sng" dirty="0"/>
              <a:t>ถ้าแบ่งวรรคผิด </a:t>
            </a:r>
            <a:r>
              <a:rPr lang="th-TH" sz="2800" i="1" dirty="0"/>
              <a:t>อ่านว่า ขนม-ยุระ</a:t>
            </a:r>
            <a:endParaRPr lang="en-US" sz="2800" i="1" dirty="0"/>
          </a:p>
          <a:p>
            <a:pPr marL="68580" indent="0">
              <a:buNone/>
            </a:pPr>
            <a:r>
              <a:rPr lang="th-TH" sz="2800" dirty="0"/>
              <a:t>๒) หวนห่วงม่วงหมอนทอง อีกอกร่องรสโอชา อ่านว่า อีก-อก-ร่อง  </a:t>
            </a:r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	</a:t>
            </a:r>
            <a:r>
              <a:rPr lang="th-TH" sz="2800" i="1" dirty="0" smtClean="0"/>
              <a:t>แต่</a:t>
            </a:r>
            <a:r>
              <a:rPr lang="th-TH" sz="2800" i="1" u="sng" dirty="0"/>
              <a:t>ถ้าวรรคผิด </a:t>
            </a:r>
            <a:r>
              <a:rPr lang="th-TH" sz="2800" i="1" dirty="0"/>
              <a:t>อ่านว่า อี-กอ-</a:t>
            </a:r>
            <a:r>
              <a:rPr lang="th-TH" sz="2800" i="1" dirty="0" err="1"/>
              <a:t>กร่</a:t>
            </a:r>
            <a:r>
              <a:rPr lang="th-TH" sz="2800" i="1" dirty="0"/>
              <a:t>อง หรือ อี-กอก-ร่อง </a:t>
            </a:r>
            <a:endParaRPr lang="en-US" sz="2800" i="1" dirty="0"/>
          </a:p>
          <a:p>
            <a:pPr marL="68580" indent="0">
              <a:buNone/>
            </a:pPr>
            <a:r>
              <a:rPr lang="th-TH" sz="2800" dirty="0"/>
              <a:t>๓) ดุเหว่าจับเต่าร้างร้อง เหมือนจากห้องมา</a:t>
            </a:r>
            <a:r>
              <a:rPr lang="th-TH" sz="2800" dirty="0" err="1"/>
              <a:t>หยา</a:t>
            </a:r>
            <a:r>
              <a:rPr lang="th-TH" sz="2800" dirty="0"/>
              <a:t>รัศมี อ่านว่า จับ-เต่า-ร้าง</a:t>
            </a:r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	</a:t>
            </a:r>
            <a:r>
              <a:rPr lang="th-TH" sz="2800" i="1" dirty="0" smtClean="0"/>
              <a:t>แต่</a:t>
            </a:r>
            <a:r>
              <a:rPr lang="th-TH" sz="2800" i="1" u="sng" dirty="0"/>
              <a:t>ถ้าวรรคผิด </a:t>
            </a:r>
            <a:r>
              <a:rPr lang="th-TH" sz="2800" i="1" dirty="0"/>
              <a:t>อ่านว่า จับ-เต่า </a:t>
            </a:r>
            <a:endParaRPr lang="en-US" sz="2800" i="1" dirty="0"/>
          </a:p>
          <a:p>
            <a:pPr marL="68580" indent="0">
              <a:buNone/>
            </a:pPr>
            <a:r>
              <a:rPr lang="th-TH" sz="2800" dirty="0"/>
              <a:t>๔) แรงเหมือนมดอดเหมือนกา กล้าเหมือนหญิง อ่านว่า เหมือน-มด </a:t>
            </a:r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	</a:t>
            </a:r>
            <a:r>
              <a:rPr lang="th-TH" sz="2800" i="1" dirty="0" smtClean="0"/>
              <a:t>แต่</a:t>
            </a:r>
            <a:r>
              <a:rPr lang="th-TH" sz="2800" i="1" u="sng" dirty="0"/>
              <a:t>ถ้าวรรคผิด </a:t>
            </a:r>
            <a:r>
              <a:rPr lang="th-TH" sz="2800" i="1" dirty="0"/>
              <a:t>อ่านว่า เหมือน-มด-อด</a:t>
            </a:r>
            <a:endParaRPr lang="en-US" sz="2800" i="1" dirty="0"/>
          </a:p>
          <a:p>
            <a:pPr marL="68580" indent="0">
              <a:buNone/>
            </a:pP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4097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/>
              <a:t>หลักการอ่านทำนอง</a:t>
            </a:r>
            <a:r>
              <a:rPr lang="th-TH" sz="4400" b="1" dirty="0" smtClean="0"/>
              <a:t>เสนาะ (ต่อ)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h-TH" sz="3200" dirty="0" smtClean="0"/>
              <a:t>	</a:t>
            </a:r>
            <a:r>
              <a:rPr lang="th-TH" sz="3200" b="1" dirty="0" smtClean="0"/>
              <a:t>๒.</a:t>
            </a:r>
            <a:r>
              <a:rPr lang="th-TH" sz="3200" b="1" dirty="0"/>
              <a:t>อ่านออกเสียงตามธรรมดาให้คล่องก่อน</a:t>
            </a:r>
            <a:endParaRPr lang="en-US" sz="3200" b="1" dirty="0"/>
          </a:p>
          <a:p>
            <a:pPr marL="68580" indent="0">
              <a:buNone/>
            </a:pPr>
            <a:r>
              <a:rPr lang="th-TH" sz="3200" b="1" dirty="0" smtClean="0"/>
              <a:t>	๓.</a:t>
            </a:r>
            <a:r>
              <a:rPr lang="th-TH" sz="3200" b="1" dirty="0"/>
              <a:t>อ่านให้ชัดเจน โดยเฉพาะออกเสียง ร ล และคำควบกล้ำให้ถูกต้อง เช่น </a:t>
            </a:r>
            <a:endParaRPr lang="en-US" sz="3200" b="1" dirty="0"/>
          </a:p>
          <a:p>
            <a:pPr marL="68580" indent="0">
              <a:buNone/>
            </a:pPr>
            <a:r>
              <a:rPr lang="th-TH" sz="3200" dirty="0" smtClean="0"/>
              <a:t>	“</a:t>
            </a:r>
            <a:r>
              <a:rPr lang="th-TH" sz="3200" dirty="0"/>
              <a:t>เกิดเป็นชายชาตรีอย่าขี้ขลาด </a:t>
            </a:r>
            <a:r>
              <a:rPr lang="th-TH" sz="3200" dirty="0" smtClean="0"/>
              <a:t>	บรรยากาศ</a:t>
            </a:r>
            <a:r>
              <a:rPr lang="th-TH" sz="3200" dirty="0"/>
              <a:t>ปลอดโปร่งโล่งสมอง</a:t>
            </a:r>
            <a:endParaRPr lang="en-US" sz="3200" dirty="0"/>
          </a:p>
          <a:p>
            <a:pPr marL="68580" indent="0">
              <a:buNone/>
            </a:pPr>
            <a:r>
              <a:rPr lang="th-TH" sz="3200" dirty="0"/>
              <a:t>หยิบน้ำปลาตราสับปะรดให้ทดลอง </a:t>
            </a:r>
            <a:r>
              <a:rPr lang="th-TH" sz="3200" dirty="0" smtClean="0"/>
              <a:t>		ไหน</a:t>
            </a:r>
            <a:r>
              <a:rPr lang="th-TH" sz="3200" dirty="0"/>
              <a:t>เล่าน้องครีมนวดหน้าทาให้ที</a:t>
            </a:r>
            <a:endParaRPr lang="en-US" sz="3200" dirty="0"/>
          </a:p>
          <a:p>
            <a:pPr marL="68580" indent="0">
              <a:buNone/>
            </a:pPr>
            <a:r>
              <a:rPr lang="th-TH" sz="3200" dirty="0"/>
              <a:t>เนื้อนั้นมีโปรตีนกินเข้าไว้ </a:t>
            </a:r>
            <a:r>
              <a:rPr lang="th-TH" sz="3200" dirty="0" smtClean="0"/>
              <a:t>			คน</a:t>
            </a:r>
            <a:r>
              <a:rPr lang="th-TH" sz="3200" dirty="0"/>
              <a:t>เคราะห์ร้ายคลุ้มคลั่งเรื่องหนังผี</a:t>
            </a:r>
            <a:endParaRPr lang="en-US" sz="3200" dirty="0"/>
          </a:p>
          <a:p>
            <a:pPr marL="68580" indent="0">
              <a:buNone/>
            </a:pPr>
            <a:r>
              <a:rPr lang="th-TH" sz="3200" dirty="0"/>
              <a:t>ใช้น้ำคลองกรองเสียก่อนจึงจะดี </a:t>
            </a:r>
            <a:r>
              <a:rPr lang="th-TH" sz="3200" dirty="0" smtClean="0"/>
              <a:t>		เห็น</a:t>
            </a:r>
            <a:r>
              <a:rPr lang="th-TH" sz="3200" dirty="0"/>
              <a:t>มาลีคลี่บานหน้าบ้านเอย”</a:t>
            </a:r>
            <a:endParaRPr lang="en-US" sz="3200" dirty="0"/>
          </a:p>
          <a:p>
            <a:pPr marL="6858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784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/>
              <a:t>หลักการอ่านทำนอง</a:t>
            </a:r>
            <a:r>
              <a:rPr lang="th-TH" sz="4400" b="1" dirty="0" smtClean="0"/>
              <a:t>เสนาะ (ต่อ)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h-TH" sz="3200" b="1" dirty="0" smtClean="0"/>
              <a:t>	๔.</a:t>
            </a:r>
            <a:r>
              <a:rPr lang="th-TH" sz="3200" b="1" dirty="0"/>
              <a:t>อ่านให้เอื้อสัมผัส เรียกว่า คำแปรเสียง เพื่อให้เกิดเสียงสัมผัสที่ไพเราะ</a:t>
            </a:r>
            <a:r>
              <a:rPr lang="th-TH" sz="3200" dirty="0"/>
              <a:t> </a:t>
            </a:r>
            <a:r>
              <a:rPr lang="th-TH" sz="3200" dirty="0" smtClean="0"/>
              <a:t>  เช่น</a:t>
            </a:r>
            <a:endParaRPr lang="en-US" sz="3200" dirty="0"/>
          </a:p>
          <a:p>
            <a:pPr marL="68580" indent="0">
              <a:buNone/>
            </a:pPr>
            <a:r>
              <a:rPr lang="th-TH" sz="3200" b="1" dirty="0"/>
              <a:t>พระสมุทรสุดลึกล้น คณนา</a:t>
            </a:r>
            <a:endParaRPr lang="en-US" sz="3200" dirty="0"/>
          </a:p>
          <a:p>
            <a:pPr marL="68580" indent="0">
              <a:buNone/>
            </a:pPr>
            <a:r>
              <a:rPr lang="th-TH" sz="3200" dirty="0"/>
              <a:t>อ่านว่า พระ-สะ-หมุด-สุด-ลึก-ล้น-คน-นะ-นา</a:t>
            </a:r>
            <a:endParaRPr lang="en-US" sz="3200" dirty="0"/>
          </a:p>
          <a:p>
            <a:pPr marL="68580" indent="0">
              <a:buNone/>
            </a:pPr>
            <a:r>
              <a:rPr lang="th-TH" sz="3200" b="1" dirty="0"/>
              <a:t>ข้าขอเคารพอภิวาท ในพระบาทบพิตรอดิสร</a:t>
            </a:r>
            <a:endParaRPr lang="en-US" sz="3200" dirty="0"/>
          </a:p>
          <a:p>
            <a:pPr marL="68580" indent="0">
              <a:buNone/>
            </a:pPr>
            <a:r>
              <a:rPr lang="th-TH" sz="3200" dirty="0"/>
              <a:t>อ่านว่า ข้า-ขอ-เคา-รบ-อบ-</a:t>
            </a:r>
            <a:r>
              <a:rPr lang="th-TH" sz="3200" dirty="0" err="1"/>
              <a:t>พิ</a:t>
            </a:r>
            <a:r>
              <a:rPr lang="th-TH" sz="3200" dirty="0"/>
              <a:t>-วาด-ใน-พระ-บาด-บอ-</a:t>
            </a:r>
            <a:r>
              <a:rPr lang="th-TH" sz="3200" dirty="0" err="1"/>
              <a:t>พิด</a:t>
            </a:r>
            <a:r>
              <a:rPr lang="th-TH" sz="3200" dirty="0"/>
              <a:t>-</a:t>
            </a:r>
            <a:r>
              <a:rPr lang="th-TH" sz="3200" dirty="0" err="1"/>
              <a:t>อะ</a:t>
            </a:r>
            <a:r>
              <a:rPr lang="th-TH" sz="3200" dirty="0"/>
              <a:t>-</a:t>
            </a:r>
            <a:r>
              <a:rPr lang="th-TH" sz="3200" dirty="0" err="1"/>
              <a:t>ดิด</a:t>
            </a:r>
            <a:r>
              <a:rPr lang="th-TH" sz="3200" dirty="0"/>
              <a:t>-สอน</a:t>
            </a:r>
            <a:endParaRPr lang="en-US" sz="3200" dirty="0"/>
          </a:p>
          <a:p>
            <a:pPr marL="68580" indent="0">
              <a:buNone/>
            </a:pPr>
            <a:r>
              <a:rPr lang="th-TH" sz="3200" b="1" dirty="0"/>
              <a:t>ขอสมหวังตั้งประโยชน์โพธิญาณ</a:t>
            </a:r>
            <a:endParaRPr lang="en-US" sz="3200" dirty="0"/>
          </a:p>
          <a:p>
            <a:pPr marL="68580" indent="0">
              <a:buNone/>
            </a:pPr>
            <a:r>
              <a:rPr lang="th-TH" sz="3200" dirty="0"/>
              <a:t>อ่านว่า ขอ-สม-หวัง-ตั้ง-ประ-</a:t>
            </a:r>
            <a:r>
              <a:rPr lang="th-TH" sz="3200" dirty="0" err="1"/>
              <a:t>โหยด</a:t>
            </a:r>
            <a:r>
              <a:rPr lang="th-TH" sz="3200" dirty="0"/>
              <a:t>-โพด-</a:t>
            </a:r>
            <a:r>
              <a:rPr lang="th-TH" sz="3200" dirty="0" err="1"/>
              <a:t>ทิ</a:t>
            </a:r>
            <a:r>
              <a:rPr lang="th-TH" sz="3200" dirty="0"/>
              <a:t>-ยาน</a:t>
            </a:r>
            <a:endParaRPr lang="en-US" sz="3200" dirty="0"/>
          </a:p>
          <a:p>
            <a:pPr marL="68580" indent="0">
              <a:buNone/>
            </a:pPr>
            <a:endParaRPr lang="en-US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1577721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3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342</TotalTime>
  <Words>231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การอ่านทำนองเสนาะ</vt:lpstr>
      <vt:lpstr>การอ่านทำนองเสนาะ</vt:lpstr>
      <vt:lpstr>๑. ความหมายของ ๑. ความหมายของบทร้อยกรอง</vt:lpstr>
      <vt:lpstr>๒.วิธีการอ่านร้อยกรอง</vt:lpstr>
      <vt:lpstr>ความหมายของการอ่านทำนองเสนาะ</vt:lpstr>
      <vt:lpstr>วัตถุประสงค์ในการอ่านทำนองเสนาะ</vt:lpstr>
      <vt:lpstr>หลักการอ่านทำนองเสนาะ</vt:lpstr>
      <vt:lpstr>หลักการอ่านทำนองเสนาะ (ต่อ)</vt:lpstr>
      <vt:lpstr>หลักการอ่านทำนองเสนาะ (ต่อ)</vt:lpstr>
      <vt:lpstr>หลักการอ่านทำนองเสนาะ (ต่อ)</vt:lpstr>
      <vt:lpstr>หลักการอ่านทำนองเสนาะ (ต่อ)</vt:lpstr>
      <vt:lpstr>PowerPoint Presentation</vt:lpstr>
      <vt:lpstr>หลักการอ่านทำนองเสนาะ (ต่อ)</vt:lpstr>
      <vt:lpstr>รสที่ใช้ในการอ่านทำนองเสนาะ</vt:lpstr>
      <vt:lpstr>รสที่ใช้ในการอ่านทำนองเสนาะ (ต่อ)</vt:lpstr>
      <vt:lpstr>รสที่ใช้ในการอ่านทำนองเสนาะ (ต่อ)</vt:lpstr>
      <vt:lpstr>รสที่ใช้ในการอ่านทำนองเสนาะ (ต่อ)</vt:lpstr>
      <vt:lpstr>รสที่ใช้ในการอ่านทำนองเสนาะ (ต่อ)</vt:lpstr>
      <vt:lpstr>รสที่ใช้ในการอ่านทำนองเสนาะ (ต่อ)</vt:lpstr>
      <vt:lpstr>ประโยชน์ที่ได้รับจากการอ่านทำนองเสนาะ ประโยชน์ที่ได้รับจากการอ่านทำนองเสนาะ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การอ่านทำนองเสนาะ</dc:title>
  <dc:creator>user</dc:creator>
  <cp:lastModifiedBy>user</cp:lastModifiedBy>
  <cp:revision>16</cp:revision>
  <dcterms:created xsi:type="dcterms:W3CDTF">2017-05-09T06:58:08Z</dcterms:created>
  <dcterms:modified xsi:type="dcterms:W3CDTF">2017-05-17T05:34:47Z</dcterms:modified>
</cp:coreProperties>
</file>