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2"/>
  </p:notesMasterIdLst>
  <p:handoutMasterIdLst>
    <p:handoutMasterId r:id="rId103"/>
  </p:handoutMasterIdLst>
  <p:sldIdLst>
    <p:sldId id="412" r:id="rId2"/>
    <p:sldId id="343" r:id="rId3"/>
    <p:sldId id="433" r:id="rId4"/>
    <p:sldId id="434" r:id="rId5"/>
    <p:sldId id="435" r:id="rId6"/>
    <p:sldId id="436" r:id="rId7"/>
    <p:sldId id="437" r:id="rId8"/>
    <p:sldId id="438" r:id="rId9"/>
    <p:sldId id="440" r:id="rId10"/>
    <p:sldId id="441" r:id="rId11"/>
    <p:sldId id="443" r:id="rId12"/>
    <p:sldId id="444" r:id="rId13"/>
    <p:sldId id="311" r:id="rId14"/>
    <p:sldId id="442" r:id="rId15"/>
    <p:sldId id="275" r:id="rId16"/>
    <p:sldId id="314" r:id="rId17"/>
    <p:sldId id="439" r:id="rId18"/>
    <p:sldId id="502" r:id="rId19"/>
    <p:sldId id="447" r:id="rId20"/>
    <p:sldId id="448" r:id="rId21"/>
    <p:sldId id="449" r:id="rId22"/>
    <p:sldId id="450" r:id="rId23"/>
    <p:sldId id="451" r:id="rId24"/>
    <p:sldId id="453" r:id="rId25"/>
    <p:sldId id="454" r:id="rId26"/>
    <p:sldId id="455" r:id="rId27"/>
    <p:sldId id="456" r:id="rId28"/>
    <p:sldId id="458" r:id="rId29"/>
    <p:sldId id="460" r:id="rId30"/>
    <p:sldId id="461" r:id="rId31"/>
    <p:sldId id="503" r:id="rId32"/>
    <p:sldId id="512" r:id="rId33"/>
    <p:sldId id="536" r:id="rId34"/>
    <p:sldId id="537" r:id="rId35"/>
    <p:sldId id="538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4" r:id="rId48"/>
    <p:sldId id="525" r:id="rId49"/>
    <p:sldId id="526" r:id="rId50"/>
    <p:sldId id="527" r:id="rId51"/>
    <p:sldId id="528" r:id="rId52"/>
    <p:sldId id="529" r:id="rId53"/>
    <p:sldId id="530" r:id="rId54"/>
    <p:sldId id="531" r:id="rId55"/>
    <p:sldId id="532" r:id="rId56"/>
    <p:sldId id="533" r:id="rId57"/>
    <p:sldId id="534" r:id="rId58"/>
    <p:sldId id="535" r:id="rId59"/>
    <p:sldId id="464" r:id="rId60"/>
    <p:sldId id="465" r:id="rId61"/>
    <p:sldId id="466" r:id="rId62"/>
    <p:sldId id="476" r:id="rId63"/>
    <p:sldId id="467" r:id="rId64"/>
    <p:sldId id="468" r:id="rId65"/>
    <p:sldId id="469" r:id="rId66"/>
    <p:sldId id="470" r:id="rId67"/>
    <p:sldId id="471" r:id="rId68"/>
    <p:sldId id="472" r:id="rId69"/>
    <p:sldId id="473" r:id="rId70"/>
    <p:sldId id="477" r:id="rId71"/>
    <p:sldId id="478" r:id="rId72"/>
    <p:sldId id="474" r:id="rId73"/>
    <p:sldId id="475" r:id="rId74"/>
    <p:sldId id="507" r:id="rId75"/>
    <p:sldId id="505" r:id="rId76"/>
    <p:sldId id="506" r:id="rId77"/>
    <p:sldId id="344" r:id="rId78"/>
    <p:sldId id="281" r:id="rId79"/>
    <p:sldId id="482" r:id="rId80"/>
    <p:sldId id="483" r:id="rId81"/>
    <p:sldId id="484" r:id="rId82"/>
    <p:sldId id="495" r:id="rId83"/>
    <p:sldId id="496" r:id="rId84"/>
    <p:sldId id="485" r:id="rId85"/>
    <p:sldId id="315" r:id="rId86"/>
    <p:sldId id="486" r:id="rId87"/>
    <p:sldId id="487" r:id="rId88"/>
    <p:sldId id="290" r:id="rId89"/>
    <p:sldId id="317" r:id="rId90"/>
    <p:sldId id="360" r:id="rId91"/>
    <p:sldId id="489" r:id="rId92"/>
    <p:sldId id="490" r:id="rId93"/>
    <p:sldId id="491" r:id="rId94"/>
    <p:sldId id="492" r:id="rId95"/>
    <p:sldId id="493" r:id="rId96"/>
    <p:sldId id="504" r:id="rId97"/>
    <p:sldId id="508" r:id="rId98"/>
    <p:sldId id="509" r:id="rId99"/>
    <p:sldId id="510" r:id="rId100"/>
    <p:sldId id="342" r:id="rId101"/>
  </p:sldIdLst>
  <p:sldSz cx="9144000" cy="6858000" type="screen4x3"/>
  <p:notesSz cx="6884988" cy="100187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CCFFCC"/>
    <a:srgbClr val="D60093"/>
    <a:srgbClr val="993366"/>
    <a:srgbClr val="0033CC"/>
    <a:srgbClr val="339966"/>
    <a:srgbClr val="002392"/>
    <a:srgbClr val="3333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ลักษณะ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87" d="100"/>
          <a:sy n="87" d="100"/>
        </p:scale>
        <p:origin x="14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5475"/>
            <a:ext cx="29829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515475"/>
            <a:ext cx="29829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DA2158-448A-40C7-B596-44A655DB58C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8893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102E27B-8FB2-439E-872D-7E2F2F0CE1B4}" type="datetimeFigureOut">
              <a:rPr lang="th-TH"/>
              <a:pPr>
                <a:defRPr/>
              </a:pPr>
              <a:t>16/05/60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11738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C941FB-428C-4652-8C99-A139EF1818A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377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F609-D370-4DE2-BCFB-C98821111CED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CD9E8-FC46-4D74-AEEC-DF08FCE44EC0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C4F6D-A9A0-4FF8-8B70-099DBCB8487E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306E-4FD0-40C2-BF70-8B285840A5AA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B5FDD-B10A-4D08-8694-1B7199D69F34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0EE35-C9B2-4DC5-82DD-2F0904AFC33C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ABD11-D08E-4CF8-8286-85F6CC9FF887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C3C00-282E-4179-9EB0-7E74BFB53AB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0A23A-D4FF-420B-9613-FD5F7B4BA639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82B9B-7599-410B-9585-800CF4AA7AD5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2290B-917B-4825-A32B-BC3C61F7C9E1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663156-9C5F-4685-9DB0-38997CE2B0BE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611560" y="1700808"/>
            <a:ext cx="7776864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เกณฑ์กิจกรรม</a:t>
            </a:r>
          </a:p>
          <a:p>
            <a:pPr algn="ctr">
              <a:lnSpc>
                <a:spcPct val="90000"/>
              </a:lnSpc>
            </a:pPr>
            <a:r>
              <a:rPr lang="th-TH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การแต่งคำประพันธ์</a:t>
            </a:r>
            <a:endParaRPr lang="th-TH" sz="8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Yaowaraj" pitchFamily="18" charset="-34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583217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รศ.ประพนธ์  เรืองณรงค์</a:t>
            </a:r>
          </a:p>
          <a:p>
            <a:r>
              <a:rPr lang="th-TH" dirty="0" smtClean="0"/>
              <a:t>นายชมพร  เพชรอนันต์กุล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611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34988" y="836712"/>
            <a:ext cx="763284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 dirty="0" smtClean="0">
                <a:solidFill>
                  <a:srgbClr val="FF0000"/>
                </a:solidFill>
              </a:rPr>
              <a:t>ข้อบังคับ</a:t>
            </a:r>
          </a:p>
          <a:p>
            <a:pPr algn="ctr">
              <a:spcBef>
                <a:spcPct val="50000"/>
              </a:spcBef>
            </a:pPr>
            <a:r>
              <a:rPr lang="th-TH" sz="6600" b="1" dirty="0" smtClean="0"/>
              <a:t>คำ</a:t>
            </a:r>
            <a:r>
              <a:rPr lang="th-TH" sz="6600" b="1" dirty="0"/>
              <a:t>สุดท้าย</a:t>
            </a:r>
            <a:r>
              <a:rPr lang="th-TH" sz="6600" b="1" dirty="0" smtClean="0"/>
              <a:t>ของบทต้น (วรรคที่ ๔)             ส่ง</a:t>
            </a:r>
            <a:r>
              <a:rPr lang="th-TH" sz="6600" b="1" dirty="0"/>
              <a:t>สัมผัสไปยังคำสุดท้าย                ของวรรคที่ ๒ </a:t>
            </a:r>
            <a:r>
              <a:rPr lang="th-TH" sz="6600" b="1" dirty="0" smtClean="0"/>
              <a:t>ในบท</a:t>
            </a:r>
            <a:r>
              <a:rPr lang="th-TH" sz="6600" b="1" dirty="0"/>
              <a:t>ถัดไป</a:t>
            </a:r>
          </a:p>
        </p:txBody>
      </p:sp>
    </p:spTree>
    <p:extLst>
      <p:ext uri="{BB962C8B-B14F-4D97-AF65-F5344CB8AC3E}">
        <p14:creationId xmlns:p14="http://schemas.microsoft.com/office/powerpoint/2010/main" val="389073425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843808" y="2313781"/>
            <a:ext cx="2949577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900000" scaled="1"/>
                </a:gradFill>
                <a:latin typeface="Angsana New"/>
                <a:cs typeface="Angsana New"/>
              </a:rPr>
              <a:t>สวัสดี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15616" y="1196752"/>
            <a:ext cx="71284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	ใน</a:t>
            </a:r>
            <a:r>
              <a:rPr lang="th-TH" sz="4800" b="1" dirty="0"/>
              <a:t>วันแม่นี้ </a:t>
            </a:r>
            <a:r>
              <a:rPr lang="th-TH" sz="4800" b="1" dirty="0" smtClean="0"/>
              <a:t>	วัน</a:t>
            </a:r>
            <a:r>
              <a:rPr lang="th-TH" sz="4800" b="1" dirty="0"/>
              <a:t>ดีเหลือหลาย</a:t>
            </a:r>
            <a:br>
              <a:rPr lang="th-TH" sz="4800" b="1" dirty="0"/>
            </a:br>
            <a:r>
              <a:rPr lang="th-TH" sz="4800" b="1" dirty="0"/>
              <a:t>รักแม่อย่าอาย </a:t>
            </a:r>
            <a:r>
              <a:rPr lang="th-TH" sz="4800" b="1" dirty="0" smtClean="0"/>
              <a:t>	ไม่หน่ายแม่</a:t>
            </a:r>
            <a:r>
              <a:rPr lang="th-TH" sz="4800" b="1" dirty="0" smtClean="0">
                <a:solidFill>
                  <a:srgbClr val="FF0000"/>
                </a:solidFill>
              </a:rPr>
              <a:t>เรา</a:t>
            </a:r>
          </a:p>
          <a:p>
            <a:pPr>
              <a:tabLst>
                <a:tab pos="723900" algn="l"/>
                <a:tab pos="3848100" algn="l"/>
              </a:tabLst>
            </a:pPr>
            <a:endParaRPr lang="th-TH" sz="2000" b="1" dirty="0" smtClean="0"/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/>
              <a:t>	</a:t>
            </a:r>
            <a:r>
              <a:rPr lang="th-TH" sz="4800" b="1" dirty="0" smtClean="0"/>
              <a:t>พร้อม</a:t>
            </a:r>
            <a:r>
              <a:rPr lang="th-TH" sz="4800" b="1" dirty="0"/>
              <a:t>ที่ห่วงใย </a:t>
            </a:r>
            <a:r>
              <a:rPr lang="th-TH" sz="4800" b="1" dirty="0" smtClean="0"/>
              <a:t>	รัก</a:t>
            </a:r>
            <a:r>
              <a:rPr lang="th-TH" sz="4800" b="1" dirty="0"/>
              <a:t>ไม่มี</a:t>
            </a:r>
            <a:r>
              <a:rPr lang="th-TH" sz="4800" b="1" dirty="0">
                <a:solidFill>
                  <a:srgbClr val="FF0000"/>
                </a:solidFill>
              </a:rPr>
              <a:t>แต่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ฉันรักคุณ</a:t>
            </a:r>
            <a:r>
              <a:rPr lang="th-TH" sz="4800" b="1" dirty="0"/>
              <a:t>แม่ </a:t>
            </a:r>
            <a:r>
              <a:rPr lang="th-TH" sz="4800" b="1" dirty="0" smtClean="0"/>
              <a:t>	รักแท้มั่นคง</a:t>
            </a:r>
            <a:endParaRPr lang="th-TH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0980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49" y="1556792"/>
            <a:ext cx="774608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</a:t>
            </a:r>
            <a:r>
              <a:rPr lang="th-TH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๓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ใช้สระเสียงสั้น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สัมผัสกับสระเสียงยาว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5137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19145"/>
            <a:ext cx="8351838" cy="5667375"/>
          </a:xfrm>
        </p:spPr>
        <p:txBody>
          <a:bodyPr/>
          <a:lstStyle/>
          <a:p>
            <a:pPr algn="l" eaLnBrk="1" hangingPunct="1">
              <a:defRPr/>
            </a:pP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การใช้สัมผัสสระผิด (สระสั้น-สระยาว) ให้ดูที่</a:t>
            </a:r>
            <a:r>
              <a:rPr lang="th-TH" sz="60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รูปสระ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เป็นสำคัญ เช่น </a:t>
            </a:r>
            <a:br>
              <a:rPr lang="th-TH" sz="6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60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ไอ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 กับ </a:t>
            </a:r>
            <a:r>
              <a:rPr lang="th-TH" sz="60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อาย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,      	</a:t>
            </a:r>
            <a:r>
              <a:rPr lang="th-TH" sz="60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เอา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 กับ </a:t>
            </a:r>
            <a:r>
              <a:rPr lang="th-TH" sz="60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อาว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6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6000" b="1" dirty="0" smtClean="0">
                <a:solidFill>
                  <a:srgbClr val="339933"/>
                </a:solidFill>
                <a:latin typeface="Angsana New" pitchFamily="18" charset="-34"/>
                <a:cs typeface="Angsana New" pitchFamily="18" charset="-34"/>
              </a:rPr>
              <a:t>เอ็น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 กับ </a:t>
            </a:r>
            <a:r>
              <a:rPr lang="th-TH" sz="6000" b="1" dirty="0" smtClean="0">
                <a:solidFill>
                  <a:srgbClr val="339933"/>
                </a:solidFill>
                <a:latin typeface="Angsana New" pitchFamily="18" charset="-34"/>
                <a:cs typeface="Angsana New" pitchFamily="18" charset="-34"/>
              </a:rPr>
              <a:t>เอน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,  	</a:t>
            </a:r>
            <a:r>
              <a:rPr lang="th-TH" sz="60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อัน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 กับ </a:t>
            </a:r>
            <a:r>
              <a:rPr lang="th-TH" sz="60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อาน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, </a:t>
            </a:r>
            <a:br>
              <a:rPr lang="th-TH" sz="6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6000" b="1" dirty="0" err="1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อุน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 กับ </a:t>
            </a:r>
            <a:r>
              <a:rPr lang="th-TH" sz="6000" b="1" dirty="0" err="1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อูน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, 		</a:t>
            </a:r>
            <a:r>
              <a:rPr lang="th-TH" sz="6000" b="1" dirty="0" smtClean="0">
                <a:solidFill>
                  <a:srgbClr val="339933"/>
                </a:solidFill>
                <a:latin typeface="Angsana New" pitchFamily="18" charset="-34"/>
                <a:cs typeface="Angsana New" pitchFamily="18" charset="-34"/>
              </a:rPr>
              <a:t>อิน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 กับ </a:t>
            </a:r>
            <a:r>
              <a:rPr lang="th-TH" sz="6000" b="1" dirty="0" err="1" smtClean="0">
                <a:solidFill>
                  <a:srgbClr val="339933"/>
                </a:solidFill>
                <a:latin typeface="Angsana New" pitchFamily="18" charset="-34"/>
                <a:cs typeface="Angsana New" pitchFamily="18" charset="-34"/>
              </a:rPr>
              <a:t>อีน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  </a:t>
            </a:r>
            <a:br>
              <a:rPr lang="th-TH" sz="6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6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อัม 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th-TH" sz="6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อาม, 		</a:t>
            </a:r>
            <a:r>
              <a:rPr lang="th-TH" sz="6000" b="1" dirty="0" smtClean="0">
                <a:latin typeface="Angsana New" pitchFamily="18" charset="-34"/>
                <a:cs typeface="Angsana New" pitchFamily="18" charset="-34"/>
              </a:rPr>
              <a:t>ฯลฯ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15616" y="1412776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581400" algn="l"/>
              </a:tabLst>
            </a:pPr>
            <a:r>
              <a:rPr lang="th-TH" sz="4800" b="1" dirty="0" smtClean="0"/>
              <a:t>	คุณครู</a:t>
            </a:r>
            <a:r>
              <a:rPr lang="th-TH" sz="4800" b="1" dirty="0"/>
              <a:t>ทุกคน </a:t>
            </a:r>
            <a:r>
              <a:rPr lang="th-TH" sz="4800" b="1" dirty="0" smtClean="0"/>
              <a:t>	มี</a:t>
            </a:r>
            <a:r>
              <a:rPr lang="th-TH" sz="4800" b="1" dirty="0"/>
              <a:t>ปน</a:t>
            </a:r>
            <a:r>
              <a:rPr lang="th-TH" sz="4800" b="1" dirty="0" smtClean="0"/>
              <a:t>หลาก</a:t>
            </a:r>
            <a:r>
              <a:rPr lang="th-TH" sz="4800" b="1" dirty="0" smtClean="0">
                <a:solidFill>
                  <a:srgbClr val="FF0000"/>
                </a:solidFill>
              </a:rPr>
              <a:t>หลาย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ความรู้มากมาย </a:t>
            </a:r>
            <a:r>
              <a:rPr lang="th-TH" sz="4800" b="1" dirty="0" smtClean="0"/>
              <a:t>	มอบ</a:t>
            </a:r>
            <a:r>
              <a:rPr lang="th-TH" sz="4800" b="1" dirty="0" smtClean="0">
                <a:solidFill>
                  <a:srgbClr val="FF0000"/>
                </a:solidFill>
              </a:rPr>
              <a:t>ให้</a:t>
            </a:r>
            <a:r>
              <a:rPr lang="th-TH" sz="4800" b="1" dirty="0" smtClean="0"/>
              <a:t>ศิษย์</a:t>
            </a:r>
            <a:r>
              <a:rPr lang="th-TH" sz="4800" b="1" dirty="0"/>
              <a:t>มา</a:t>
            </a:r>
            <a:br>
              <a:rPr lang="th-TH" sz="4800" b="1" dirty="0"/>
            </a:br>
            <a:r>
              <a:rPr lang="th-TH" sz="4800" b="1" dirty="0"/>
              <a:t>วิชาความรู้ </a:t>
            </a:r>
            <a:r>
              <a:rPr lang="th-TH" sz="4800" b="1" dirty="0" smtClean="0"/>
              <a:t>	ควบคู่</a:t>
            </a:r>
            <a:r>
              <a:rPr lang="th-TH" sz="4800" b="1" dirty="0"/>
              <a:t>ศึกษา</a:t>
            </a:r>
            <a:br>
              <a:rPr lang="th-TH" sz="4800" b="1" dirty="0"/>
            </a:br>
            <a:r>
              <a:rPr lang="th-TH" sz="4800" b="1" dirty="0"/>
              <a:t>อยากบอกครูว่า </a:t>
            </a:r>
            <a:r>
              <a:rPr lang="th-TH" sz="4800" b="1" dirty="0" smtClean="0"/>
              <a:t>	สัญญารักครู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181703063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59632" y="1148458"/>
            <a:ext cx="6912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581400" algn="l"/>
              </a:tabLst>
            </a:pPr>
            <a:r>
              <a:rPr lang="th-TH" sz="4800" b="1" dirty="0" smtClean="0"/>
              <a:t>	ทำดีเข้าไว้	แม้ใครมิ</a:t>
            </a:r>
            <a:r>
              <a:rPr lang="th-TH" sz="4800" b="1" dirty="0" smtClean="0">
                <a:solidFill>
                  <a:srgbClr val="0033CC"/>
                </a:solidFill>
              </a:rPr>
              <a:t>เห็น</a:t>
            </a:r>
          </a:p>
          <a:p>
            <a:pPr>
              <a:tabLst>
                <a:tab pos="723900" algn="l"/>
                <a:tab pos="3581400" algn="l"/>
              </a:tabLst>
            </a:pPr>
            <a:r>
              <a:rPr lang="th-TH" sz="4800" b="1" dirty="0" smtClean="0"/>
              <a:t>อย่าคิดก่อ</a:t>
            </a:r>
            <a:r>
              <a:rPr lang="th-TH" sz="4800" b="1" dirty="0" smtClean="0">
                <a:solidFill>
                  <a:srgbClr val="FF0000"/>
                </a:solidFill>
              </a:rPr>
              <a:t>เวร</a:t>
            </a:r>
            <a:r>
              <a:rPr lang="th-TH" sz="4800" b="1" dirty="0" smtClean="0"/>
              <a:t>	อย่า</a:t>
            </a:r>
            <a:r>
              <a:rPr lang="th-TH" sz="4800" b="1" dirty="0" smtClean="0">
                <a:solidFill>
                  <a:srgbClr val="0033CC"/>
                </a:solidFill>
              </a:rPr>
              <a:t>เป็น</a:t>
            </a:r>
            <a:r>
              <a:rPr lang="th-TH" sz="4800" b="1" dirty="0" smtClean="0"/>
              <a:t>คนเลว</a:t>
            </a:r>
          </a:p>
          <a:p>
            <a:pPr>
              <a:tabLst>
                <a:tab pos="723900" algn="l"/>
                <a:tab pos="3581400" algn="l"/>
              </a:tabLst>
            </a:pPr>
            <a:endParaRPr lang="th-TH" sz="4800" b="1" dirty="0"/>
          </a:p>
          <a:p>
            <a:pPr>
              <a:tabLst>
                <a:tab pos="723900" algn="l"/>
                <a:tab pos="3581400" algn="l"/>
              </a:tabLst>
            </a:pPr>
            <a:endParaRPr lang="th-TH" b="1" dirty="0" smtClean="0"/>
          </a:p>
          <a:p>
            <a:pPr>
              <a:tabLst>
                <a:tab pos="723900" algn="l"/>
                <a:tab pos="3581400" algn="l"/>
              </a:tabLst>
            </a:pPr>
            <a:r>
              <a:rPr lang="th-TH" sz="4800" b="1" dirty="0"/>
              <a:t>	</a:t>
            </a:r>
            <a:r>
              <a:rPr lang="th-TH" sz="4800" b="1" dirty="0" smtClean="0"/>
              <a:t>เกิดมามีกรรม	ต้องจำฝืน</a:t>
            </a:r>
            <a:r>
              <a:rPr lang="th-TH" sz="4800" b="1" dirty="0" smtClean="0">
                <a:solidFill>
                  <a:srgbClr val="0033CC"/>
                </a:solidFill>
              </a:rPr>
              <a:t>ทน</a:t>
            </a:r>
          </a:p>
          <a:p>
            <a:pPr>
              <a:tabLst>
                <a:tab pos="723900" algn="l"/>
                <a:tab pos="3581400" algn="l"/>
              </a:tabLst>
            </a:pPr>
            <a:r>
              <a:rPr lang="th-TH" sz="4800" b="1" dirty="0" smtClean="0"/>
              <a:t>มีทุกข์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ระ</a:t>
            </a:r>
            <a:r>
              <a:rPr lang="th-TH" sz="4800" b="1" dirty="0" smtClean="0">
                <a:solidFill>
                  <a:srgbClr val="FF0000"/>
                </a:solidFill>
              </a:rPr>
              <a:t>ทม</a:t>
            </a:r>
            <a:r>
              <a:rPr lang="th-TH" sz="4800" b="1" dirty="0" smtClean="0"/>
              <a:t>	อย่า</a:t>
            </a:r>
            <a:r>
              <a:rPr lang="th-TH" sz="4800" b="1" dirty="0" smtClean="0">
                <a:solidFill>
                  <a:srgbClr val="0033CC"/>
                </a:solidFill>
              </a:rPr>
              <a:t>บ่น</a:t>
            </a:r>
            <a:r>
              <a:rPr lang="th-TH" sz="4800" b="1" dirty="0" smtClean="0"/>
              <a:t>ไปเลย </a:t>
            </a:r>
            <a:endParaRPr lang="th-TH" sz="4800" b="1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4349" y="1556792"/>
            <a:ext cx="77460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๔</a:t>
            </a:r>
            <a:endParaRPr lang="th-TH" sz="88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เขียนไม่ครบตามที่กำหนด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551" y="620688"/>
            <a:ext cx="813690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กำหนดให้เขียน กลอน</a:t>
            </a: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สี่ 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จำนวน ๔ บท ภายใน ๑ ชั่วโมง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หากเขียนไม่ครบ 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แม้ขาดเพียงวรรคเดียว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กรรมการก็ไม่ตรวจให้คะแนน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10542037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62372" y="332656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FF0000"/>
                </a:solidFill>
              </a:rPr>
              <a:t>คำถาม</a:t>
            </a:r>
            <a:r>
              <a:rPr lang="th-TH" sz="3200" b="1" dirty="0">
                <a:solidFill>
                  <a:srgbClr val="FF0000"/>
                </a:solidFill>
              </a:rPr>
              <a:t> </a:t>
            </a:r>
            <a:r>
              <a:rPr lang="th-TH" sz="3200" b="1" dirty="0"/>
              <a:t> </a:t>
            </a:r>
            <a:endParaRPr lang="en-US" sz="3200" dirty="0"/>
          </a:p>
          <a:p>
            <a:r>
              <a:rPr lang="th-TH" sz="4400" b="1" dirty="0" smtClean="0"/>
              <a:t>๑. ใน</a:t>
            </a:r>
            <a:r>
              <a:rPr lang="th-TH" sz="4400" b="1" dirty="0"/>
              <a:t>กลอนสี่  คำว่า  สยาม  ห้องสมุด  อนุรักษ์  ประชาธิปไตย   ถือเป็นกี่คำ (พยางค์) </a:t>
            </a:r>
            <a:endParaRPr lang="en-US" sz="4400" b="1" dirty="0"/>
          </a:p>
          <a:p>
            <a:r>
              <a:rPr lang="th-TH" sz="4400" b="1" dirty="0" smtClean="0"/>
              <a:t>๒. กลอน</a:t>
            </a:r>
            <a:r>
              <a:rPr lang="th-TH" sz="4400" b="1" dirty="0"/>
              <a:t>สี่  คำสุดท้ายของวรรคที่ ๑ รับสัมผัสกับคำที่หนึ่งของวรรคที่สองได้ </a:t>
            </a:r>
            <a:endParaRPr lang="en-US" sz="4400" b="1" dirty="0"/>
          </a:p>
          <a:p>
            <a:r>
              <a:rPr lang="th-TH" sz="4400" b="1" dirty="0" smtClean="0"/>
              <a:t>๓. กลอน</a:t>
            </a:r>
            <a:r>
              <a:rPr lang="th-TH" sz="4400" b="1" dirty="0"/>
              <a:t>สี่ คำสุดท้ายของวรรคที่ ๓ รับสัมผัสคำที่หนึ่งของวรรคที่ ๔ ได้ไหม</a:t>
            </a:r>
            <a:endParaRPr lang="en-US" sz="4400" b="1" dirty="0"/>
          </a:p>
          <a:p>
            <a:r>
              <a:rPr lang="th-TH" sz="4400" b="1" dirty="0" smtClean="0"/>
              <a:t>๔. กลอน</a:t>
            </a:r>
            <a:r>
              <a:rPr lang="th-TH" sz="4400" b="1" dirty="0"/>
              <a:t>สี่ วรรคสุดท้ายไม่มีสัมผัสรับจากคำสุดท้ายของวรรคที่ ๓ ได้</a:t>
            </a:r>
            <a:r>
              <a:rPr lang="th-TH" sz="4400" b="1" dirty="0" smtClean="0"/>
              <a:t>ไหม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768818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45046" y="404664"/>
            <a:ext cx="82706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/>
              <a:t>กาพย์ยานี ๑๑</a:t>
            </a:r>
            <a:r>
              <a:rPr lang="th-TH" sz="6000" b="1" dirty="0"/>
              <a:t>  </a:t>
            </a:r>
            <a:endParaRPr lang="th-TH" sz="6000" b="1" dirty="0" smtClean="0"/>
          </a:p>
          <a:p>
            <a:r>
              <a:rPr lang="th-TH" sz="4800" b="1" dirty="0" smtClean="0"/>
              <a:t>สัมผัส</a:t>
            </a:r>
            <a:r>
              <a:rPr lang="th-TH" sz="4800" b="1" dirty="0"/>
              <a:t>บังคับ</a:t>
            </a:r>
            <a:r>
              <a:rPr lang="th-TH" sz="4800" b="1" dirty="0" smtClean="0"/>
              <a:t>ของกาพย์ยานี  มี ๓ แห่ง ดังนี้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    ๑. คำท้ายวรรคแรก </a:t>
            </a:r>
            <a:r>
              <a:rPr lang="th-TH" sz="4800" b="1" dirty="0" smtClean="0"/>
              <a:t> สัมผัสกับคำที่ ๓ ของ</a:t>
            </a:r>
            <a:r>
              <a:rPr lang="th-TH" sz="4800" b="1" dirty="0"/>
              <a:t>วรรคที่ ๒</a:t>
            </a:r>
            <a:br>
              <a:rPr lang="th-TH" sz="4800" b="1" dirty="0"/>
            </a:br>
            <a:r>
              <a:rPr lang="th-TH" sz="4800" b="1" dirty="0"/>
              <a:t>    ๒. คำสุดท้ายของวรรคที่ ๒ </a:t>
            </a:r>
            <a:r>
              <a:rPr lang="th-TH" sz="4800" b="1" dirty="0" smtClean="0"/>
              <a:t>สัมผัสกับ</a:t>
            </a:r>
            <a:r>
              <a:rPr lang="th-TH" sz="4800" b="1" dirty="0"/>
              <a:t>คำสุดท้ายของวรรคที่ </a:t>
            </a:r>
            <a:r>
              <a:rPr lang="th-TH" sz="4800" b="1" dirty="0" smtClean="0"/>
              <a:t>๓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    </a:t>
            </a:r>
            <a:r>
              <a:rPr lang="th-TH" sz="4800" b="1" dirty="0" smtClean="0"/>
              <a:t>๓.</a:t>
            </a:r>
            <a:r>
              <a:rPr lang="th-TH" sz="4800" b="1" dirty="0"/>
              <a:t> คำสุดท้ายของวรรคที่ ๔ ของ</a:t>
            </a:r>
            <a:r>
              <a:rPr lang="th-TH" sz="4800" b="1" dirty="0" smtClean="0"/>
              <a:t>บทต้น สัมผัสกับ</a:t>
            </a:r>
            <a:r>
              <a:rPr lang="th-TH" sz="4800" b="1" dirty="0"/>
              <a:t>คำสุดท้ายวรรคที่ ๒ ของบทถัดไป</a:t>
            </a:r>
          </a:p>
        </p:txBody>
      </p:sp>
    </p:spTree>
    <p:extLst>
      <p:ext uri="{BB962C8B-B14F-4D97-AF65-F5344CB8AC3E}">
        <p14:creationId xmlns:p14="http://schemas.microsoft.com/office/powerpoint/2010/main" val="25076538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500063" y="3357562"/>
            <a:ext cx="82153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ไม่ตรวจให้คะแนน </a:t>
            </a:r>
            <a:endParaRPr lang="th-TH" sz="6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6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คะแนนเป็นศูนย์)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785815" y="1358900"/>
            <a:ext cx="7572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9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ฉันท</a:t>
            </a:r>
            <a:r>
              <a:rPr lang="th-TH" sz="9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ลักษณ์บังคับ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5" y="476672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/>
              <a:t>ผังกาพย์ยานี ๑๑</a:t>
            </a:r>
            <a:endParaRPr lang="th-TH" sz="54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2" y="2060848"/>
            <a:ext cx="7468804" cy="35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7418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908720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ตัวอย่าง</a:t>
            </a:r>
          </a:p>
          <a:p>
            <a:pPr>
              <a:tabLst>
                <a:tab pos="723900" algn="l"/>
                <a:tab pos="3848100" algn="l"/>
              </a:tabLst>
            </a:pPr>
            <a:endParaRPr lang="th-TH" sz="2000" b="1" dirty="0">
              <a:solidFill>
                <a:srgbClr val="FF0000"/>
              </a:solidFill>
            </a:endParaRPr>
          </a:p>
          <a:p>
            <a:pPr>
              <a:tabLst>
                <a:tab pos="723900" algn="l"/>
                <a:tab pos="4305300" algn="l"/>
              </a:tabLst>
            </a:pPr>
            <a:r>
              <a:rPr lang="th-TH" sz="4400" b="1" dirty="0" smtClean="0">
                <a:solidFill>
                  <a:srgbClr val="FF0000"/>
                </a:solidFill>
              </a:rPr>
              <a:t>	</a:t>
            </a:r>
            <a:r>
              <a:rPr lang="th-T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ห้วงโขงเคยแห้ง</a:t>
            </a:r>
            <a:r>
              <a:rPr lang="th-TH" sz="4400" b="1" dirty="0" smtClean="0">
                <a:solidFill>
                  <a:srgbClr val="0033CC"/>
                </a:solidFill>
              </a:rPr>
              <a:t>ขอด</a:t>
            </a:r>
            <a:r>
              <a:rPr lang="th-T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แผ่นดิน</a:t>
            </a:r>
            <a:r>
              <a:rPr lang="th-TH" sz="4400" b="1" dirty="0" smtClean="0">
                <a:solidFill>
                  <a:srgbClr val="0033CC"/>
                </a:solidFill>
              </a:rPr>
              <a:t>กอด</a:t>
            </a:r>
            <a:r>
              <a:rPr lang="th-T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แผ่นดิน</a:t>
            </a:r>
            <a:r>
              <a:rPr lang="th-TH" sz="4400" b="1" dirty="0" smtClean="0">
                <a:solidFill>
                  <a:srgbClr val="FF0000"/>
                </a:solidFill>
              </a:rPr>
              <a:t>กัน</a:t>
            </a:r>
          </a:p>
          <a:p>
            <a:pPr>
              <a:tabLst>
                <a:tab pos="723900" algn="l"/>
                <a:tab pos="4305300" algn="l"/>
              </a:tabLst>
            </a:pPr>
            <a:r>
              <a:rPr lang="th-TH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แผ่นฟ้าเคยพา</a:t>
            </a:r>
            <a:r>
              <a:rPr lang="th-TH" sz="4400" b="1" dirty="0" smtClean="0">
                <a:solidFill>
                  <a:srgbClr val="FF0000"/>
                </a:solidFill>
              </a:rPr>
              <a:t>ฝัน</a:t>
            </a:r>
            <a:r>
              <a:rPr lang="th-TH" sz="4400" b="1" dirty="0" smtClean="0"/>
              <a:t>	ยังเชื่อมจิตอยู่ชิด</a:t>
            </a:r>
            <a:r>
              <a:rPr lang="th-TH" sz="4400" b="1" i="1" dirty="0" smtClean="0">
                <a:solidFill>
                  <a:srgbClr val="D60093"/>
                </a:solidFill>
              </a:rPr>
              <a:t>ใจ</a:t>
            </a:r>
          </a:p>
          <a:p>
            <a:pPr>
              <a:tabLst>
                <a:tab pos="723900" algn="l"/>
                <a:tab pos="4305300" algn="l"/>
              </a:tabLst>
            </a:pPr>
            <a:endParaRPr lang="th-TH" sz="2000" b="1" dirty="0" smtClean="0"/>
          </a:p>
          <a:p>
            <a:pPr>
              <a:tabLst>
                <a:tab pos="723900" algn="l"/>
                <a:tab pos="4305300" algn="l"/>
              </a:tabLst>
            </a:pPr>
            <a:r>
              <a:rPr lang="th-TH" sz="4400" b="1" dirty="0" smtClean="0"/>
              <a:t>	น้องลาวถึงหนาวร้อน	ล้วนสะท้อนถึงอ้าย</a:t>
            </a:r>
            <a:r>
              <a:rPr lang="th-TH" sz="4400" b="1" i="1" dirty="0" smtClean="0">
                <a:solidFill>
                  <a:srgbClr val="D60093"/>
                </a:solidFill>
              </a:rPr>
              <a:t>ไทย</a:t>
            </a:r>
          </a:p>
          <a:p>
            <a:pPr>
              <a:tabLst>
                <a:tab pos="723900" algn="l"/>
                <a:tab pos="4305300" algn="l"/>
              </a:tabLst>
            </a:pPr>
            <a:r>
              <a:rPr lang="th-TH" sz="4400" b="1" dirty="0" smtClean="0"/>
              <a:t>อ้ายหนาวสักคราวไหน	คงหนาวล่องถึงน้องลาว</a:t>
            </a:r>
          </a:p>
          <a:p>
            <a:pPr>
              <a:tabLst>
                <a:tab pos="723900" algn="l"/>
                <a:tab pos="4305300" algn="l"/>
              </a:tabLst>
            </a:pPr>
            <a:r>
              <a:rPr lang="th-TH" sz="4000" b="1" i="1" dirty="0" smtClean="0"/>
              <a:t>		        ชมพร  เพชรอนันต์กุล</a:t>
            </a:r>
          </a:p>
        </p:txBody>
      </p:sp>
    </p:spTree>
    <p:extLst>
      <p:ext uri="{BB962C8B-B14F-4D97-AF65-F5344CB8AC3E}">
        <p14:creationId xmlns:p14="http://schemas.microsoft.com/office/powerpoint/2010/main" val="386448373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85813"/>
            <a:ext cx="8286807" cy="47863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h-TH" sz="7200" b="1" dirty="0" smtClean="0">
                <a:solidFill>
                  <a:srgbClr val="CC3300"/>
                </a:solidFill>
                <a:latin typeface="TH Charmonman" pitchFamily="66" charset="-34"/>
                <a:cs typeface="TH Charmonman" pitchFamily="66" charset="-34"/>
              </a:rPr>
              <a:t/>
            </a:r>
            <a:br>
              <a:rPr lang="th-TH" sz="7200" b="1" dirty="0" smtClean="0">
                <a:solidFill>
                  <a:srgbClr val="CC3300"/>
                </a:solidFill>
                <a:latin typeface="TH Charmonman" pitchFamily="66" charset="-34"/>
                <a:cs typeface="TH Charmonman" pitchFamily="66" charset="-34"/>
              </a:rPr>
            </a:br>
            <a:r>
              <a:rPr lang="th-TH" sz="10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>ด่านที่ ๑ </a:t>
            </a: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/>
            </a:r>
            <a:b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</a:br>
            <a:r>
              <a:rPr lang="th-TH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>ไม่มีสัมผัสระหว่างวรรค</a:t>
            </a:r>
            <a:r>
              <a:rPr lang="th-TH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</a:rPr>
              <a:t/>
            </a:r>
            <a:br>
              <a:rPr lang="th-TH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</a:rPr>
            </a:br>
            <a:r>
              <a:rPr lang="th-TH" sz="3600" dirty="0" smtClean="0"/>
              <a:t/>
            </a:r>
            <a:br>
              <a:rPr lang="th-TH" sz="3600" dirty="0" smtClean="0"/>
            </a:br>
            <a:endParaRPr lang="th-TH" sz="3600" dirty="0" smtClean="0"/>
          </a:p>
        </p:txBody>
      </p:sp>
    </p:spTree>
    <p:extLst>
      <p:ext uri="{BB962C8B-B14F-4D97-AF65-F5344CB8AC3E}">
        <p14:creationId xmlns:p14="http://schemas.microsoft.com/office/powerpoint/2010/main" val="282833542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95536" y="764704"/>
            <a:ext cx="84969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ไม่มีสัมผัสระหว่างวรรค </a:t>
            </a:r>
          </a:p>
          <a:p>
            <a:pPr>
              <a:tabLst>
                <a:tab pos="723900" algn="l"/>
                <a:tab pos="3848100" algn="l"/>
              </a:tabLst>
            </a:pPr>
            <a:endParaRPr lang="th-TH" sz="2000" b="1" dirty="0">
              <a:solidFill>
                <a:srgbClr val="FF0000"/>
              </a:solidFill>
            </a:endParaRPr>
          </a:p>
          <a:p>
            <a:r>
              <a:rPr lang="th-TH" sz="4800" b="1" dirty="0" smtClean="0">
                <a:solidFill>
                  <a:srgbClr val="FF0000"/>
                </a:solidFill>
              </a:rPr>
              <a:t>	</a:t>
            </a:r>
            <a:r>
              <a:rPr lang="th-TH" sz="4800" b="1" dirty="0" smtClean="0"/>
              <a:t>มือ</a:t>
            </a:r>
            <a:r>
              <a:rPr lang="th-TH" sz="4800" b="1" dirty="0"/>
              <a:t>พ่อแม้หยาบกร้าน	กายพ่อต้าน</a:t>
            </a:r>
            <a:r>
              <a:rPr lang="th-TH" sz="4800" b="1" dirty="0" smtClean="0"/>
              <a:t>ทั้งลมฝน</a:t>
            </a:r>
            <a:endParaRPr lang="en-US" sz="4800" b="1" dirty="0"/>
          </a:p>
          <a:p>
            <a:r>
              <a:rPr lang="th-TH" sz="4800" b="1" dirty="0" smtClean="0"/>
              <a:t>หวัง</a:t>
            </a:r>
            <a:r>
              <a:rPr lang="th-TH" sz="4800" b="1" dirty="0"/>
              <a:t>ใจได้ชื่นชม	</a:t>
            </a:r>
            <a:r>
              <a:rPr lang="th-TH" sz="4800" b="1" dirty="0" smtClean="0"/>
              <a:t>		อนาคต</a:t>
            </a:r>
            <a:r>
              <a:rPr lang="th-TH" sz="4800" b="1" dirty="0"/>
              <a:t>ลูกงดงาม</a:t>
            </a:r>
            <a:endParaRPr lang="en-US" sz="4800" b="1" dirty="0"/>
          </a:p>
          <a:p>
            <a:pPr>
              <a:tabLst>
                <a:tab pos="723900" algn="l"/>
                <a:tab pos="3848100" algn="l"/>
              </a:tabLst>
            </a:pPr>
            <a:endParaRPr lang="th-TH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487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49" y="1556792"/>
            <a:ext cx="774608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๒</a:t>
            </a:r>
            <a:endParaRPr lang="th-TH" sz="88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สัมผัสระหว่างบท</a:t>
            </a:r>
          </a:p>
          <a:p>
            <a:pPr algn="ctr">
              <a:spcBef>
                <a:spcPts val="0"/>
              </a:spcBef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(สัมผัสเชื่อมบท)</a:t>
            </a:r>
          </a:p>
        </p:txBody>
      </p:sp>
    </p:spTree>
    <p:extLst>
      <p:ext uri="{BB962C8B-B14F-4D97-AF65-F5344CB8AC3E}">
        <p14:creationId xmlns:p14="http://schemas.microsoft.com/office/powerpoint/2010/main" val="390637591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34988" y="836712"/>
            <a:ext cx="763284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 dirty="0" smtClean="0">
                <a:solidFill>
                  <a:srgbClr val="FF0000"/>
                </a:solidFill>
              </a:rPr>
              <a:t>ข้อบังคับ</a:t>
            </a:r>
          </a:p>
          <a:p>
            <a:pPr algn="ctr">
              <a:spcBef>
                <a:spcPct val="50000"/>
              </a:spcBef>
            </a:pPr>
            <a:r>
              <a:rPr lang="th-TH" sz="6600" b="1" dirty="0" smtClean="0"/>
              <a:t>คำ</a:t>
            </a:r>
            <a:r>
              <a:rPr lang="th-TH" sz="6600" b="1" dirty="0"/>
              <a:t>สุดท้าย</a:t>
            </a:r>
            <a:r>
              <a:rPr lang="th-TH" sz="6600" b="1" dirty="0" smtClean="0"/>
              <a:t>ของบทต้น (วรรคที่ ๔)             ส่ง</a:t>
            </a:r>
            <a:r>
              <a:rPr lang="th-TH" sz="6600" b="1" dirty="0"/>
              <a:t>สัมผัสไปยังคำสุดท้าย                ของวรรคที่ ๒ </a:t>
            </a:r>
            <a:r>
              <a:rPr lang="th-TH" sz="6600" b="1" dirty="0" smtClean="0"/>
              <a:t>ในบท</a:t>
            </a:r>
            <a:r>
              <a:rPr lang="th-TH" sz="6600" b="1" dirty="0"/>
              <a:t>ถัดไป</a:t>
            </a:r>
          </a:p>
        </p:txBody>
      </p:sp>
    </p:spTree>
    <p:extLst>
      <p:ext uri="{BB962C8B-B14F-4D97-AF65-F5344CB8AC3E}">
        <p14:creationId xmlns:p14="http://schemas.microsoft.com/office/powerpoint/2010/main" val="357061923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1196752"/>
            <a:ext cx="85354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95350" algn="l"/>
                <a:tab pos="4305300" algn="l"/>
              </a:tabLst>
            </a:pPr>
            <a:r>
              <a:rPr lang="th-TH" sz="4800" b="1" dirty="0" smtClean="0"/>
              <a:t>	ลูก</a:t>
            </a:r>
            <a:r>
              <a:rPr lang="th-TH" sz="4800" b="1" dirty="0"/>
              <a:t>เป็นสมบัติ</a:t>
            </a:r>
            <a:r>
              <a:rPr lang="th-TH" sz="4800" b="1" dirty="0" smtClean="0"/>
              <a:t>พ่อ</a:t>
            </a:r>
            <a:r>
              <a:rPr lang="th-TH" sz="4800" b="1" dirty="0"/>
              <a:t>	</a:t>
            </a:r>
            <a:r>
              <a:rPr lang="th-TH" sz="4800" b="1" dirty="0" smtClean="0"/>
              <a:t>ที่</a:t>
            </a:r>
            <a:r>
              <a:rPr lang="th-TH" sz="4800" b="1" dirty="0"/>
              <a:t>เกิดก่อทั้งรูปนาม</a:t>
            </a:r>
            <a:endParaRPr lang="en-US" sz="4800" b="1" dirty="0"/>
          </a:p>
          <a:p>
            <a:pPr>
              <a:tabLst>
                <a:tab pos="895350" algn="l"/>
                <a:tab pos="4305300" algn="l"/>
              </a:tabLst>
            </a:pPr>
            <a:r>
              <a:rPr lang="th-TH" sz="4800" b="1" dirty="0" smtClean="0"/>
              <a:t>สิ่ง</a:t>
            </a:r>
            <a:r>
              <a:rPr lang="th-TH" sz="4800" b="1" dirty="0"/>
              <a:t>ผิดอย่าหลง</a:t>
            </a:r>
            <a:r>
              <a:rPr lang="th-TH" sz="4800" b="1" dirty="0" smtClean="0"/>
              <a:t>ตาม</a:t>
            </a:r>
            <a:r>
              <a:rPr lang="th-TH" sz="4800" b="1" dirty="0"/>
              <a:t>	</a:t>
            </a:r>
            <a:r>
              <a:rPr lang="th-TH" sz="4800" b="1" dirty="0" smtClean="0"/>
              <a:t>จง</a:t>
            </a:r>
            <a:r>
              <a:rPr lang="th-TH" sz="4800" b="1" dirty="0"/>
              <a:t>หลีกลี้เร่ง</a:t>
            </a:r>
            <a:r>
              <a:rPr lang="th-TH" sz="4800" b="1" dirty="0" smtClean="0"/>
              <a:t>หนี</a:t>
            </a:r>
            <a:r>
              <a:rPr lang="th-TH" sz="4800" b="1" dirty="0" smtClean="0">
                <a:solidFill>
                  <a:srgbClr val="FF0000"/>
                </a:solidFill>
              </a:rPr>
              <a:t>มัน</a:t>
            </a:r>
            <a:r>
              <a:rPr lang="th-TH" sz="4800" b="1" dirty="0" smtClean="0"/>
              <a:t> </a:t>
            </a:r>
            <a:endParaRPr lang="en-US" sz="4800" b="1" dirty="0"/>
          </a:p>
          <a:p>
            <a:pPr>
              <a:tabLst>
                <a:tab pos="895350" algn="l"/>
                <a:tab pos="4305300" algn="l"/>
              </a:tabLst>
            </a:pPr>
            <a:r>
              <a:rPr lang="en-US" b="1" dirty="0"/>
              <a:t> </a:t>
            </a:r>
            <a:endParaRPr lang="en-US" sz="1800" b="1" dirty="0"/>
          </a:p>
          <a:p>
            <a:pPr>
              <a:tabLst>
                <a:tab pos="895350" algn="l"/>
                <a:tab pos="4305300" algn="l"/>
              </a:tabLst>
            </a:pPr>
            <a:r>
              <a:rPr lang="th-TH" sz="4800" b="1" dirty="0"/>
              <a:t>	</a:t>
            </a:r>
            <a:r>
              <a:rPr lang="th-TH" sz="4800" b="1" dirty="0" smtClean="0"/>
              <a:t>เงิน</a:t>
            </a:r>
            <a:r>
              <a:rPr lang="th-TH" sz="4800" b="1" dirty="0"/>
              <a:t>พ่อเจียดส่งมา	เพราะหาปลาได้น้อย</a:t>
            </a:r>
            <a:r>
              <a:rPr lang="th-TH" sz="4800" b="1" dirty="0">
                <a:solidFill>
                  <a:srgbClr val="FF0000"/>
                </a:solidFill>
              </a:rPr>
              <a:t>ไป</a:t>
            </a:r>
            <a:endParaRPr lang="en-US" sz="4800" b="1" dirty="0">
              <a:solidFill>
                <a:srgbClr val="FF0000"/>
              </a:solidFill>
            </a:endParaRPr>
          </a:p>
          <a:p>
            <a:pPr>
              <a:tabLst>
                <a:tab pos="895350" algn="l"/>
                <a:tab pos="4305300" algn="l"/>
              </a:tabLst>
            </a:pPr>
            <a:r>
              <a:rPr lang="th-TH" sz="4800" b="1" dirty="0" smtClean="0"/>
              <a:t>หวัง</a:t>
            </a:r>
            <a:r>
              <a:rPr lang="th-TH" sz="4800" b="1" dirty="0"/>
              <a:t>ลูกคง</a:t>
            </a:r>
            <a:r>
              <a:rPr lang="th-TH" sz="4800" b="1" dirty="0" smtClean="0"/>
              <a:t>เข้าใจ</a:t>
            </a:r>
            <a:r>
              <a:rPr lang="th-TH" sz="4800" b="1" dirty="0"/>
              <a:t>	</a:t>
            </a:r>
            <a:r>
              <a:rPr lang="th-TH" sz="4800" b="1" dirty="0" smtClean="0"/>
              <a:t>จ่าย</a:t>
            </a:r>
            <a:r>
              <a:rPr lang="th-TH" sz="4800" b="1" dirty="0"/>
              <a:t>ในสิ่งที่จำเป็น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3887007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49" y="1556792"/>
            <a:ext cx="774608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</a:t>
            </a:r>
            <a:r>
              <a:rPr lang="th-TH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๓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ใช้สระเสียงสั้น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สัมผัสกับสระเสียงยาว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21002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1412776"/>
            <a:ext cx="79928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771900" algn="l"/>
              </a:tabLst>
            </a:pPr>
            <a:r>
              <a:rPr lang="th-TH" sz="4800" b="1" dirty="0" smtClean="0"/>
              <a:t>	ถ้าทำก็ทำ</a:t>
            </a:r>
            <a:r>
              <a:rPr lang="th-TH" sz="4800" b="1" dirty="0" smtClean="0">
                <a:solidFill>
                  <a:srgbClr val="FF0000"/>
                </a:solidFill>
              </a:rPr>
              <a:t>ได้</a:t>
            </a:r>
            <a:r>
              <a:rPr lang="th-TH" sz="4800" b="1" dirty="0" smtClean="0"/>
              <a:t>	แต่มิ</a:t>
            </a:r>
            <a:r>
              <a:rPr lang="th-TH" sz="4800" b="1" dirty="0" smtClean="0">
                <a:solidFill>
                  <a:srgbClr val="FF0000"/>
                </a:solidFill>
              </a:rPr>
              <a:t>ง่าย</a:t>
            </a:r>
            <a:r>
              <a:rPr lang="th-TH" sz="4800" b="1" dirty="0" smtClean="0"/>
              <a:t>ที่จะทำ </a:t>
            </a:r>
          </a:p>
          <a:p>
            <a:pPr>
              <a:tabLst>
                <a:tab pos="723900" algn="l"/>
                <a:tab pos="3771900" algn="l"/>
              </a:tabLst>
            </a:pPr>
            <a:r>
              <a:rPr lang="th-TH" sz="4800" b="1" dirty="0" smtClean="0"/>
              <a:t>ก็เห็นเป็นเรื่องกรรม	อันเคยก่ออยู่พอ</a:t>
            </a:r>
            <a:r>
              <a:rPr lang="th-TH" sz="4800" b="1" i="1" dirty="0" smtClean="0">
                <a:solidFill>
                  <a:srgbClr val="0000CC"/>
                </a:solidFill>
              </a:rPr>
              <a:t>การ</a:t>
            </a:r>
          </a:p>
          <a:p>
            <a:pPr>
              <a:tabLst>
                <a:tab pos="723900" algn="l"/>
                <a:tab pos="3771900" algn="l"/>
              </a:tabLst>
            </a:pPr>
            <a:endParaRPr lang="th-TH" b="1" dirty="0"/>
          </a:p>
          <a:p>
            <a:pPr>
              <a:tabLst>
                <a:tab pos="723900" algn="l"/>
                <a:tab pos="3771900" algn="l"/>
              </a:tabLst>
            </a:pPr>
            <a:r>
              <a:rPr lang="th-TH" sz="4800" b="1" dirty="0" smtClean="0"/>
              <a:t>	ทำดีวันนี้เถิด	จะประเสริฐและสุข</a:t>
            </a:r>
            <a:r>
              <a:rPr lang="th-TH" sz="4800" b="1" i="1" dirty="0" smtClean="0">
                <a:solidFill>
                  <a:srgbClr val="0000CC"/>
                </a:solidFill>
              </a:rPr>
              <a:t>สันต์</a:t>
            </a:r>
          </a:p>
          <a:p>
            <a:pPr>
              <a:tabLst>
                <a:tab pos="723900" algn="l"/>
                <a:tab pos="3771900" algn="l"/>
              </a:tabLst>
            </a:pPr>
            <a:r>
              <a:rPr lang="th-TH" sz="4800" b="1" dirty="0" smtClean="0"/>
              <a:t>ทำตนเป็นคนพาล	จะเดือดร้อนนอนทุกข์ใจ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3345278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4349" y="1556792"/>
            <a:ext cx="77460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๔</a:t>
            </a:r>
            <a:endParaRPr lang="th-TH" sz="88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เขียนไม่ครบตามที่กำหนด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292814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45046" y="404664"/>
            <a:ext cx="82706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/>
              <a:t>กลอนสี่  </a:t>
            </a:r>
            <a:endParaRPr lang="th-TH" sz="6000" b="1" dirty="0" smtClean="0"/>
          </a:p>
          <a:p>
            <a:r>
              <a:rPr lang="th-TH" sz="4800" b="1" dirty="0" smtClean="0"/>
              <a:t>สัมผัส</a:t>
            </a:r>
            <a:r>
              <a:rPr lang="th-TH" sz="4800" b="1" dirty="0"/>
              <a:t>บังคับของกลอนสี่ </a:t>
            </a:r>
            <a:r>
              <a:rPr lang="th-TH" sz="4800" b="1" dirty="0" smtClean="0"/>
              <a:t>มี ๔ แห่ง ดังนี้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    ๑. คำท้ายวรรคแรก </a:t>
            </a:r>
            <a:r>
              <a:rPr lang="th-TH" sz="4800" b="1" dirty="0" smtClean="0"/>
              <a:t> สัมผัสกับคำที่ ๒ ของ</a:t>
            </a:r>
            <a:r>
              <a:rPr lang="th-TH" sz="4800" b="1" dirty="0"/>
              <a:t>วรรคที่ ๒</a:t>
            </a:r>
            <a:br>
              <a:rPr lang="th-TH" sz="4800" b="1" dirty="0"/>
            </a:br>
            <a:r>
              <a:rPr lang="th-TH" sz="4800" b="1" dirty="0"/>
              <a:t>    ๒. คำสุดท้ายของวรรคที่ ๒ </a:t>
            </a:r>
            <a:r>
              <a:rPr lang="th-TH" sz="4800" b="1" dirty="0" smtClean="0"/>
              <a:t>สัมผัสกับ</a:t>
            </a:r>
            <a:r>
              <a:rPr lang="th-TH" sz="4800" b="1" dirty="0"/>
              <a:t>คำสุดท้ายของวรรคที่ </a:t>
            </a:r>
            <a:r>
              <a:rPr lang="th-TH" sz="4800" b="1" dirty="0" smtClean="0"/>
              <a:t>๓   และคำที่ ๒ ของ</a:t>
            </a:r>
            <a:r>
              <a:rPr lang="th-TH" sz="4800" b="1" dirty="0"/>
              <a:t>วรรคที่ ๔</a:t>
            </a:r>
            <a:br>
              <a:rPr lang="th-TH" sz="4800" b="1" dirty="0"/>
            </a:br>
            <a:r>
              <a:rPr lang="th-TH" sz="4800" b="1" dirty="0"/>
              <a:t>    </a:t>
            </a:r>
            <a:r>
              <a:rPr lang="th-TH" sz="4800" b="1" dirty="0" smtClean="0"/>
              <a:t>๓.</a:t>
            </a:r>
            <a:r>
              <a:rPr lang="th-TH" sz="4800" b="1" dirty="0"/>
              <a:t> คำสุดท้ายของวรรคที่ ๔ ของ</a:t>
            </a:r>
            <a:r>
              <a:rPr lang="th-TH" sz="4800" b="1" dirty="0" smtClean="0"/>
              <a:t>บทต้น สัมผัสกับ</a:t>
            </a:r>
            <a:r>
              <a:rPr lang="th-TH" sz="4800" b="1" dirty="0"/>
              <a:t>คำสุดท้ายวรรคที่ ๒ ของบทถัดไป</a:t>
            </a:r>
          </a:p>
        </p:txBody>
      </p:sp>
    </p:spTree>
    <p:extLst>
      <p:ext uri="{BB962C8B-B14F-4D97-AF65-F5344CB8AC3E}">
        <p14:creationId xmlns:p14="http://schemas.microsoft.com/office/powerpoint/2010/main" val="127225449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551" y="620688"/>
            <a:ext cx="813690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กำหนดให้เขียน </a:t>
            </a: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กาพย์ยานี ๑๑ 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จำนวน ๘ บท ภายใน ๑ ชั่วโมง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หากเขียนไม่ครบ 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แม้ขาดเพียงวรรคเดียว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กรรมการก็ไม่ตรวจให้คะแนน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299785598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332656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0000"/>
                </a:solidFill>
              </a:rPr>
              <a:t>คำถาม</a:t>
            </a:r>
          </a:p>
          <a:p>
            <a:r>
              <a:rPr lang="th-TH" sz="4800" b="1" dirty="0" smtClean="0"/>
              <a:t>๑. </a:t>
            </a:r>
            <a:r>
              <a:rPr lang="th-TH" sz="4800" b="1" dirty="0"/>
              <a:t>กาพย์ยานี ๑๑  เขียนวรรคหน้า ๖ </a:t>
            </a:r>
            <a:r>
              <a:rPr lang="th-TH" sz="4800" b="1" dirty="0" smtClean="0"/>
              <a:t>พยางค์ได้หรือไม่ </a:t>
            </a:r>
            <a:endParaRPr lang="en-US" sz="4800" b="1" dirty="0"/>
          </a:p>
          <a:p>
            <a:r>
              <a:rPr lang="th-TH" sz="4800" b="1" dirty="0" smtClean="0"/>
              <a:t>๒. กาพย์ยานี ๑๑  จำเป็นต้อง</a:t>
            </a:r>
            <a:r>
              <a:rPr lang="th-TH" sz="4800" b="1" dirty="0"/>
              <a:t>ย่อหน้าทุกบทหรือไม่ </a:t>
            </a:r>
            <a:endParaRPr lang="th-TH" sz="4800" b="1" dirty="0" smtClean="0"/>
          </a:p>
          <a:p>
            <a:r>
              <a:rPr lang="th-TH" sz="4800" b="1" dirty="0" smtClean="0"/>
              <a:t>๓.  การ</a:t>
            </a:r>
            <a:r>
              <a:rPr lang="th-TH" sz="4800" b="1" dirty="0"/>
              <a:t>วางจังหวะคำไม่ลงตัว  เช่น  วรรคแรกของกาพย์ ให้อ่าน สอง </a:t>
            </a:r>
            <a:r>
              <a:rPr lang="th-TH" sz="4800" b="1" dirty="0" smtClean="0"/>
              <a:t>-  </a:t>
            </a:r>
            <a:r>
              <a:rPr lang="th-TH" sz="4800" b="1" dirty="0"/>
              <a:t>สาม   </a:t>
            </a:r>
            <a:r>
              <a:rPr lang="th-TH" sz="4800" b="1" dirty="0" smtClean="0"/>
              <a:t>  </a:t>
            </a:r>
            <a:r>
              <a:rPr lang="th-TH" sz="4800" b="1" dirty="0" smtClean="0">
                <a:solidFill>
                  <a:srgbClr val="FF0000"/>
                </a:solidFill>
              </a:rPr>
              <a:t>ตัวอย่าง  </a:t>
            </a:r>
          </a:p>
          <a:p>
            <a:r>
              <a:rPr lang="th-TH" sz="4800" b="1" dirty="0" smtClean="0"/>
              <a:t>    กาพย์ยานีสิบเอ็ด    หรือ   ธรรมชาติงดงาม  </a:t>
            </a:r>
          </a:p>
          <a:p>
            <a:r>
              <a:rPr lang="th-TH" sz="4800" b="1" dirty="0" smtClean="0">
                <a:solidFill>
                  <a:srgbClr val="0000CC"/>
                </a:solidFill>
              </a:rPr>
              <a:t>แต่งอย่างนี้มีทำให้เสียคะแนนหรือไม่</a:t>
            </a:r>
            <a:endParaRPr lang="en-US" sz="48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4159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500063" y="3357562"/>
            <a:ext cx="8215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ไม่ตรวจให้คะแนน </a:t>
            </a:r>
            <a:endParaRPr lang="th-TH" sz="6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คะแนนเป็นศูนย์)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785815" y="1358900"/>
            <a:ext cx="75723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ฉันท</a:t>
            </a:r>
            <a:r>
              <a:rPr lang="th-TH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ลักษณ์บังคับ</a:t>
            </a:r>
            <a:endParaRPr lang="en-US" sz="66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Yaowaraj" pitchFamily="18" charset="-34"/>
              <a:cs typeface="+mj-cs"/>
            </a:endParaRPr>
          </a:p>
          <a:p>
            <a:pPr algn="ctr"/>
            <a:r>
              <a:rPr lang="th-TH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กลอนสุภาพ</a:t>
            </a:r>
            <a:endParaRPr lang="th-TH" sz="6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Yaowaraj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549091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คำอธิบาย: ผังกลอนแปด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32848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176737"/>
      </p:ext>
    </p:extLst>
  </p:cSld>
  <p:clrMapOvr>
    <a:masterClrMapping/>
  </p:clrMapOvr>
  <p:transition spd="slow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08720"/>
            <a:ext cx="82809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ตัวอย่าง กลอนที่มีวรรคละ ๘ คำ 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514350" algn="l"/>
                <a:tab pos="914400" algn="l"/>
                <a:tab pos="1371600" algn="l"/>
                <a:tab pos="1828800" algn="l"/>
                <a:tab pos="2286000" algn="l"/>
                <a:tab pos="2914650" algn="l"/>
              </a:tabLst>
            </a:pPr>
            <a:r>
              <a:rPr lang="en-US" sz="12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 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514350" algn="l"/>
                <a:tab pos="914400" algn="l"/>
                <a:tab pos="1371600" algn="l"/>
                <a:tab pos="1828800" algn="l"/>
                <a:tab pos="2286000" algn="l"/>
                <a:tab pos="2914650" algn="l"/>
              </a:tabLst>
            </a:pP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	โลกระอุกระไอแห่งไฟ</a:t>
            </a:r>
            <a:r>
              <a:rPr lang="th-TH" sz="3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อบ</a:t>
            </a: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	แม้นมืด</a:t>
            </a:r>
            <a:r>
              <a:rPr lang="th-TH" sz="3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กลบ</a:t>
            </a: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พื้นที่มีไฟ</a:t>
            </a:r>
            <a:r>
              <a:rPr lang="th-TH" sz="3200" b="1" i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ส่อง</a:t>
            </a:r>
            <a:endParaRPr lang="en-US" sz="20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514350" algn="l"/>
                <a:tab pos="914400" algn="l"/>
                <a:tab pos="1371600" algn="l"/>
                <a:tab pos="1828800" algn="l"/>
                <a:tab pos="2286000" algn="l"/>
                <a:tab pos="2914650" algn="l"/>
              </a:tabLst>
            </a:pP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หนึ่งส่วนในธาตุสี่มีไฟ</a:t>
            </a:r>
            <a:r>
              <a:rPr lang="th-TH" sz="3200" b="1" i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ครอง</a:t>
            </a: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	เผาทั้ง</a:t>
            </a:r>
            <a:r>
              <a:rPr lang="th-TH" sz="3200" b="1" i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ผอง</a:t>
            </a: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มอดไหม้เมื่อไฟ</a:t>
            </a:r>
            <a:r>
              <a:rPr lang="th-TH" sz="3200" b="1" i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คลุม</a:t>
            </a:r>
            <a:endParaRPr lang="en-US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514350" algn="l"/>
                <a:tab pos="914400" algn="l"/>
                <a:tab pos="1371600" algn="l"/>
                <a:tab pos="1828800" algn="l"/>
                <a:tab pos="2286000" algn="l"/>
                <a:tab pos="2914650" algn="l"/>
              </a:tabLst>
            </a:pP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ยังประโยชน์มากมายยามไฟโชติ	</a:t>
            </a:r>
            <a:r>
              <a:rPr lang="th-TH" sz="3200" b="1" i="1" dirty="0" smtClean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ก่อ</a:t>
            </a:r>
            <a:r>
              <a:rPr lang="th-TH" sz="3200" b="1" i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เกิดโทษเพราะภัยพิษไฟ</a:t>
            </a:r>
            <a:r>
              <a:rPr lang="th-TH" sz="3200" b="1" i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สุม</a:t>
            </a:r>
            <a:endParaRPr lang="en-US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514350" algn="l"/>
                <a:tab pos="914400" algn="l"/>
                <a:tab pos="1371600" algn="l"/>
                <a:tab pos="1828800" algn="l"/>
                <a:tab pos="2286000" algn="l"/>
                <a:tab pos="2914650" algn="l"/>
              </a:tabLst>
            </a:pP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แต่กิเลสผลาญใจคือไฟรุม		</a:t>
            </a:r>
            <a:r>
              <a:rPr lang="th-TH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ดับ</a:t>
            </a: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ไฟกลุ่มนี้ได้โลกไม่ร้อน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  <a:tabLst>
                <a:tab pos="3200400" algn="l"/>
              </a:tabLst>
            </a:pP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sz="24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(ไฟ </a:t>
            </a:r>
            <a:r>
              <a:rPr lang="en-US" sz="2400" b="1" i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:</a:t>
            </a:r>
            <a:r>
              <a:rPr lang="th-TH" sz="2400" b="1" i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ชมพร  เพชรอนันต์กุล)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450912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1143000" algn="l"/>
                <a:tab pos="2400300" algn="l"/>
              </a:tabLs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อบ </a:t>
            </a:r>
            <a:r>
              <a:rPr lang="en-US" b="1" i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–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กลบ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เป็น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สัมผัสนอก (สัมผัสระหว่างวรรค)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1143000" algn="l"/>
                <a:tab pos="2400300" algn="l"/>
              </a:tabLs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b="1" i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ส่อง </a:t>
            </a:r>
            <a:r>
              <a:rPr lang="en-US" b="1" i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–</a:t>
            </a:r>
            <a:r>
              <a:rPr lang="th-TH" b="1" i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ครอง </a:t>
            </a:r>
            <a:r>
              <a:rPr lang="en-US" b="1" i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–</a:t>
            </a:r>
            <a:r>
              <a:rPr lang="th-TH" b="1" i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ผอง</a:t>
            </a:r>
            <a:r>
              <a:rPr lang="th-TH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เป็นสัมผัสนอก (สัมผัสระหว่างวรรค)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1143000" algn="l"/>
                <a:tab pos="2400300" algn="l"/>
              </a:tabLs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b="1" i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รุม </a:t>
            </a:r>
            <a:r>
              <a:rPr lang="en-US" b="1" i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–</a:t>
            </a:r>
            <a:r>
              <a:rPr lang="th-TH" b="1" i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สุม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เป็น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สัมผัสเชื่อมบท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98305148"/>
      </p:ext>
    </p:extLst>
  </p:cSld>
  <p:clrMapOvr>
    <a:masterClrMapping/>
  </p:clrMapOvr>
  <p:transition spd="slow"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052736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ตัวอย่าง กลอนที่มีวรรคละ ๙ คำ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457200" algn="l"/>
                <a:tab pos="800100" algn="l"/>
                <a:tab pos="2743200" algn="l"/>
              </a:tabLst>
            </a:pPr>
            <a:r>
              <a:rPr lang="th-TH" sz="11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 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342900" algn="l"/>
                <a:tab pos="685800" algn="l"/>
                <a:tab pos="2857500" algn="l"/>
              </a:tabLst>
            </a:pPr>
            <a:r>
              <a:rPr lang="en-US" sz="32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	</a:t>
            </a:r>
            <a:r>
              <a:rPr lang="th-TH" sz="3200" b="1" i="1" dirty="0" smtClean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ใช่</a:t>
            </a:r>
            <a:r>
              <a:rPr lang="th-TH" sz="3200" b="1" i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สูงศักดิ์แล้วจะลอยได้</a:t>
            </a:r>
            <a:r>
              <a:rPr lang="th-TH" sz="3200" b="1" i="1" dirty="0" smtClean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บ่อย</a:t>
            </a:r>
            <a:r>
              <a:rPr lang="th-TH" sz="3200" b="1" i="1" dirty="0" smtClean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ครั้ง</a:t>
            </a:r>
            <a:r>
              <a:rPr lang="th-TH" sz="3200" b="1" i="1" dirty="0" smtClean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  ใช่</a:t>
            </a:r>
            <a:r>
              <a:rPr lang="th-TH" sz="3200" b="1" i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พลาด</a:t>
            </a:r>
            <a:r>
              <a:rPr lang="th-TH" sz="3200" b="1" i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หวัง</a:t>
            </a:r>
            <a:r>
              <a:rPr lang="th-TH" sz="3200" b="1" i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แล้วจะเวียนเปลี่ยนได้</a:t>
            </a:r>
            <a:r>
              <a:rPr lang="th-TH" sz="3200" b="1" i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ใหม่</a:t>
            </a:r>
            <a:endParaRPr lang="en-US" sz="20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342900" algn="l"/>
                <a:tab pos="685800" algn="l"/>
                <a:tab pos="2857500" algn="l"/>
              </a:tabLst>
            </a:pPr>
            <a:r>
              <a:rPr lang="th-TH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ใช่</a:t>
            </a: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ต่ำศักดิ์แล้วจะสิ้นโบยบิน</a:t>
            </a:r>
            <a:r>
              <a:rPr lang="th-TH" sz="3200" b="1" i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ไป	</a:t>
            </a:r>
            <a:r>
              <a:rPr lang="th-TH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มิมี</a:t>
            </a:r>
            <a:r>
              <a:rPr lang="th-TH" sz="3200" b="1" i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วัย</a:t>
            </a:r>
            <a:r>
              <a:rPr lang="th-TH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มิมี</a:t>
            </a: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ชั้น</a:t>
            </a:r>
            <a:r>
              <a:rPr lang="th-TH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ฐานัน</a:t>
            </a:r>
            <a:r>
              <a:rPr lang="th-TH" sz="3200" b="1" i="1" dirty="0" smtClean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ดร</a:t>
            </a:r>
            <a:endParaRPr lang="en-US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342900" algn="l"/>
                <a:tab pos="685800" algn="l"/>
                <a:tab pos="2857500" algn="l"/>
              </a:tabLst>
            </a:pPr>
            <a:r>
              <a:rPr lang="th-TH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ไม่</a:t>
            </a: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ยากเย็นจนเกินไปไม่ง่ายนัก	</a:t>
            </a:r>
            <a:r>
              <a:rPr lang="th-TH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     ไม่</a:t>
            </a: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มีหลักเกณฑ์อะไรแต่ไม่</a:t>
            </a:r>
            <a:r>
              <a:rPr lang="th-TH" sz="3200" b="1" i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กร่อน</a:t>
            </a:r>
            <a:endParaRPr lang="en-US" sz="20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342900" algn="l"/>
                <a:tab pos="685800" algn="l"/>
                <a:tab pos="2857500" algn="l"/>
              </a:tabLst>
            </a:pPr>
            <a:r>
              <a:rPr lang="th-TH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จะ</a:t>
            </a: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ว่าเย็นก็ไม่ใช่แต่ไม่ร้อน	</a:t>
            </a:r>
            <a:r>
              <a:rPr lang="th-TH" sz="3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      จะ</a:t>
            </a:r>
            <a:r>
              <a:rPr lang="th-TH" sz="3200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ว่าอ่อนก็ไม่แท้แต่ไม่งอม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  <a:tabLst>
                <a:tab pos="3200400" algn="l"/>
              </a:tabLst>
            </a:pPr>
            <a:r>
              <a:rPr lang="th-TH" b="1" i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(รัก</a:t>
            </a:r>
            <a:r>
              <a:rPr lang="en-US" b="1" i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?</a:t>
            </a:r>
            <a:r>
              <a:rPr lang="th-TH" b="1" i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</a:t>
            </a:r>
            <a:r>
              <a:rPr lang="en-US" b="1" i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: </a:t>
            </a:r>
            <a:r>
              <a:rPr lang="th-TH" b="1" i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ประสิทธิ์ โรหิตเสถียร)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th-TH" sz="11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 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1143000" algn="l"/>
                <a:tab pos="2400300" algn="l"/>
              </a:tabLs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endParaRPr lang="th-TH" b="1" dirty="0" smtClean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1143000" algn="l"/>
                <a:tab pos="2400300" algn="l"/>
              </a:tabLst>
            </a:pPr>
            <a:r>
              <a:rPr lang="th-T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	</a:t>
            </a:r>
            <a:r>
              <a:rPr lang="th-TH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ครั้ง </a:t>
            </a:r>
            <a:r>
              <a:rPr lang="en-US" b="1" i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–</a:t>
            </a:r>
            <a:r>
              <a:rPr lang="th-TH" b="1" i="1" dirty="0">
                <a:solidFill>
                  <a:srgbClr val="FF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หวัง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เป็นสัมผัสนอก (สัมผัสระหว่างวรรค)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1143000" algn="l"/>
                <a:tab pos="2400300" algn="l"/>
              </a:tabLs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	</a:t>
            </a:r>
            <a:r>
              <a:rPr lang="th-TH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</a:t>
            </a:r>
            <a:r>
              <a:rPr lang="th-TH" b="1" i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ใหม่ </a:t>
            </a:r>
            <a:r>
              <a:rPr lang="en-US" b="1" i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–</a:t>
            </a:r>
            <a:r>
              <a:rPr lang="th-TH" b="1" i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ไป </a:t>
            </a:r>
            <a:r>
              <a:rPr lang="en-US" b="1" i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–</a:t>
            </a:r>
            <a:r>
              <a:rPr lang="th-TH" b="1" i="1" dirty="0">
                <a:solidFill>
                  <a:srgbClr val="0000CC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วัย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เป็นสัมผัสนอก (สัมผัสระหว่างวรรค) 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0" marR="0" algn="thaiDist">
              <a:spcBef>
                <a:spcPts val="0"/>
              </a:spcBef>
              <a:spcAft>
                <a:spcPts val="0"/>
              </a:spcAft>
              <a:tabLst>
                <a:tab pos="457200" algn="l"/>
                <a:tab pos="685800" algn="l"/>
                <a:tab pos="1143000" algn="l"/>
                <a:tab pos="2400300" algn="l"/>
              </a:tabLst>
            </a:pP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		</a:t>
            </a:r>
            <a:r>
              <a:rPr lang="th-TH" b="1" i="1" dirty="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ดร </a:t>
            </a:r>
            <a:r>
              <a:rPr lang="en-US" b="1" i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–</a:t>
            </a:r>
            <a:r>
              <a:rPr lang="th-TH" b="1" i="1" dirty="0">
                <a:solidFill>
                  <a:srgbClr val="008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กร่อน</a:t>
            </a:r>
            <a:r>
              <a:rPr lang="th-TH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เป็นสัมผัสเชื่อมบท 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7840276"/>
      </p:ext>
    </p:extLst>
  </p:cSld>
  <p:clrMapOvr>
    <a:masterClrMapping/>
  </p:clrMapOvr>
  <p:transition spd="slow"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052736"/>
            <a:ext cx="6572296" cy="20002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</a:rPr>
              <a:t>ด่านที่ ๑ </a:t>
            </a:r>
            <a:endParaRPr lang="th-TH" sz="9600" b="1" dirty="0" smtClean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57356" y="3284984"/>
            <a:ext cx="49263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เสียงท้ายวรรค</a:t>
            </a:r>
            <a:endParaRPr lang="th-TH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30304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428628"/>
            <a:ext cx="8229600" cy="6000751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th-TH" sz="48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ท้ายวรรค 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คือ คำสุดท้ายของแต่ละวรรค</a:t>
            </a:r>
          </a:p>
          <a:p>
            <a:pPr marL="609600" indent="-609600" eaLnBrk="1" hangingPunct="1">
              <a:buFontTx/>
              <a:buNone/>
            </a:pPr>
            <a:r>
              <a:rPr lang="th-TH" sz="48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เสียงท้ายวรรค 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ก็คือ เสียงวรรณยุกต์ของคำสุดท้ายของแต่ละวรรค</a:t>
            </a:r>
          </a:p>
          <a:p>
            <a:pPr marL="609600" indent="-609600" eaLnBrk="1" hangingPunct="1">
              <a:buFontTx/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วรรคที่ ๑ 	ใช้ได้ทุกเสียง แต่ควรเลี่ยงเสียงสามัญ </a:t>
            </a:r>
          </a:p>
          <a:p>
            <a:pPr marL="609600" indent="-609600" eaLnBrk="1" hangingPunct="1">
              <a:buFontTx/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วรรคที่ ๒ 	</a:t>
            </a:r>
            <a:r>
              <a:rPr lang="th-TH" sz="48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ห้ามใช้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เสียงสามัญ, เสียงตรี </a:t>
            </a:r>
            <a:endParaRPr lang="en-US" sz="4800" b="1" dirty="0" smtClean="0">
              <a:latin typeface="Angsana New" pitchFamily="18" charset="-34"/>
              <a:cs typeface="Angsana New" pitchFamily="18" charset="-34"/>
            </a:endParaRPr>
          </a:p>
          <a:p>
            <a:pPr marL="609600" indent="-609600" eaLnBrk="1" hangingPunct="1">
              <a:buFontTx/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วรรคที่ ๓	</a:t>
            </a:r>
            <a:r>
              <a:rPr lang="th-TH" sz="48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ห้ามใช้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เสียง เอก, โท, จัตวา </a:t>
            </a:r>
            <a:endParaRPr lang="en-US" sz="4800" b="1" dirty="0" smtClean="0">
              <a:latin typeface="Angsana New" pitchFamily="18" charset="-34"/>
              <a:cs typeface="Angsana New" pitchFamily="18" charset="-34"/>
            </a:endParaRPr>
          </a:p>
          <a:p>
            <a:pPr marL="609600" indent="-609600" eaLnBrk="1" hangingPunct="1">
              <a:buFontTx/>
              <a:buNone/>
            </a:pP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วรรคที่ ๔	</a:t>
            </a:r>
            <a:r>
              <a:rPr lang="th-TH" sz="48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ห้ามใช้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เสียง เอก, โท, จัตวา </a:t>
            </a:r>
          </a:p>
        </p:txBody>
      </p:sp>
    </p:spTree>
    <p:extLst>
      <p:ext uri="{BB962C8B-B14F-4D97-AF65-F5344CB8AC3E}">
        <p14:creationId xmlns:p14="http://schemas.microsoft.com/office/powerpoint/2010/main" val="178738537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42350" cy="5929334"/>
          </a:xfrm>
          <a:noFill/>
        </p:spPr>
        <p:txBody>
          <a:bodyPr anchor="b">
            <a:normAutofit/>
          </a:bodyPr>
          <a:lstStyle/>
          <a:p>
            <a:pPr algn="l" eaLnBrk="1" hangingPunct="1"/>
            <a:r>
              <a:rPr lang="th-TH" sz="54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                            บทท่องจำ</a:t>
            </a:r>
            <a:br>
              <a:rPr lang="th-TH" sz="54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54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       การใช้เสียงท้ายวรรคของกลอนสุภาพ</a:t>
            </a:r>
            <a:br>
              <a:rPr lang="th-TH" sz="54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4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5400" b="1" dirty="0" smtClean="0">
                <a:solidFill>
                  <a:srgbClr val="FF33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วรรคแรกใช้ทุกเสียง    แต่ควรเลี่ยงเสียงสามัญวรรคสองนั้นสำคัญ 	      ห้ามสามัญกับเสียงตรี</a:t>
            </a:r>
            <a:br>
              <a:rPr lang="th-TH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     เอก โท จัตวา 	    	      อย่าลงวรรคสามและสี่</a:t>
            </a:r>
            <a:br>
              <a:rPr lang="th-TH" sz="48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latin typeface="Angsana New" pitchFamily="18" charset="-34"/>
                <a:cs typeface="Angsana New" pitchFamily="18" charset="-34"/>
              </a:rPr>
              <a:t>จดจำไว้ให้ดี 		      กลอนแปดมีกฎเกณฑ์เอย</a:t>
            </a:r>
            <a:endParaRPr lang="th-TH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912356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85813"/>
            <a:ext cx="8286807" cy="47863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h-TH" sz="7200" b="1" dirty="0" smtClean="0">
                <a:solidFill>
                  <a:srgbClr val="CC3300"/>
                </a:solidFill>
                <a:latin typeface="TH Charmonman" pitchFamily="66" charset="-34"/>
                <a:cs typeface="TH Charmonman" pitchFamily="66" charset="-34"/>
              </a:rPr>
              <a:t/>
            </a:r>
            <a:br>
              <a:rPr lang="th-TH" sz="7200" b="1" dirty="0" smtClean="0">
                <a:solidFill>
                  <a:srgbClr val="CC3300"/>
                </a:solidFill>
                <a:latin typeface="TH Charmonman" pitchFamily="66" charset="-34"/>
                <a:cs typeface="TH Charmonman" pitchFamily="66" charset="-34"/>
              </a:rPr>
            </a:br>
            <a:r>
              <a:rPr lang="th-TH" sz="10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>ด่านที่ ๒ </a:t>
            </a: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/>
            </a:r>
            <a:b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</a:br>
            <a:r>
              <a:rPr lang="th-TH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>คำที่มีสระเสียงสั้น</a:t>
            </a:r>
            <a:br>
              <a:rPr lang="th-TH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</a:br>
            <a:r>
              <a:rPr lang="th-TH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>ห้ามรับสัมผัสกับสระเสียงยาว </a:t>
            </a:r>
            <a:r>
              <a:rPr lang="th-TH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</a:rPr>
              <a:t/>
            </a:r>
            <a:br>
              <a:rPr lang="th-TH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</a:rPr>
            </a:br>
            <a:r>
              <a:rPr lang="th-TH" sz="3600" dirty="0" smtClean="0"/>
              <a:t/>
            </a:r>
            <a:br>
              <a:rPr lang="th-TH" sz="3600" dirty="0" smtClean="0"/>
            </a:br>
            <a:endParaRPr lang="th-TH" sz="3600" dirty="0" smtClean="0"/>
          </a:p>
        </p:txBody>
      </p:sp>
    </p:spTree>
    <p:extLst>
      <p:ext uri="{BB962C8B-B14F-4D97-AF65-F5344CB8AC3E}">
        <p14:creationId xmlns:p14="http://schemas.microsoft.com/office/powerpoint/2010/main" val="405819077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6" y="1772816"/>
            <a:ext cx="7462162" cy="4780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5" y="476672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/>
              <a:t>ผังกลอนสี่</a:t>
            </a:r>
            <a:endParaRPr lang="th-TH" sz="5400" b="1" dirty="0"/>
          </a:p>
        </p:txBody>
      </p:sp>
    </p:spTree>
    <p:extLst>
      <p:ext uri="{BB962C8B-B14F-4D97-AF65-F5344CB8AC3E}">
        <p14:creationId xmlns:p14="http://schemas.microsoft.com/office/powerpoint/2010/main" val="421964439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714348" y="1556792"/>
            <a:ext cx="792162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๓</a:t>
            </a:r>
            <a:endParaRPr lang="th-TH" sz="88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สัมผัสระหว่างบท</a:t>
            </a:r>
          </a:p>
          <a:p>
            <a:pPr algn="ctr">
              <a:spcBef>
                <a:spcPts val="0"/>
              </a:spcBef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(สัมผัสเชื่อมบท)</a:t>
            </a:r>
          </a:p>
        </p:txBody>
      </p:sp>
    </p:spTree>
    <p:extLst>
      <p:ext uri="{BB962C8B-B14F-4D97-AF65-F5344CB8AC3E}">
        <p14:creationId xmlns:p14="http://schemas.microsoft.com/office/powerpoint/2010/main" val="370942463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71600" y="1700808"/>
            <a:ext cx="709932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๔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h-TH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อย่ารับสัมผัสเพี้ยน</a:t>
            </a:r>
            <a:endParaRPr lang="th-TH" sz="96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796897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85786" y="1285860"/>
            <a:ext cx="78486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6600" b="1" dirty="0"/>
              <a:t>	อารมณ์ร้อนวู่วามความไม่คิด</a:t>
            </a:r>
          </a:p>
          <a:p>
            <a:r>
              <a:rPr lang="th-TH" sz="6600" b="1" dirty="0"/>
              <a:t>พาชีวิตผิดพลาดอาจเสีย</a:t>
            </a:r>
            <a:r>
              <a:rPr lang="th-TH" sz="6600" b="1" dirty="0">
                <a:solidFill>
                  <a:srgbClr val="FF3300"/>
                </a:solidFill>
              </a:rPr>
              <a:t>ขวัญ</a:t>
            </a:r>
          </a:p>
          <a:p>
            <a:r>
              <a:rPr lang="th-TH" sz="6600" b="1" dirty="0"/>
              <a:t>ยิ่งนานยิ่งทรมานผลาญชี</a:t>
            </a:r>
            <a:r>
              <a:rPr lang="th-TH" sz="6600" b="1" dirty="0">
                <a:solidFill>
                  <a:srgbClr val="FF3300"/>
                </a:solidFill>
              </a:rPr>
              <a:t>วัน</a:t>
            </a:r>
          </a:p>
          <a:p>
            <a:r>
              <a:rPr lang="th-TH" sz="6600" b="1" dirty="0"/>
              <a:t>ให้ชอก</a:t>
            </a:r>
            <a:r>
              <a:rPr lang="th-TH" sz="6600" b="1" dirty="0">
                <a:solidFill>
                  <a:srgbClr val="FF3300"/>
                </a:solidFill>
              </a:rPr>
              <a:t>ช้ำ</a:t>
            </a:r>
            <a:r>
              <a:rPr lang="th-TH" sz="6600" b="1" dirty="0"/>
              <a:t>ดวงใจไปทั้งปี</a:t>
            </a:r>
            <a:r>
              <a:rPr lang="th-TH" sz="6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94507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19014" y="1464618"/>
            <a:ext cx="684053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๕</a:t>
            </a:r>
            <a:endParaRPr lang="th-TH" sz="88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/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เขียนให้จบบท </a:t>
            </a:r>
          </a:p>
          <a:p>
            <a:pPr algn="ctr"/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หรือให้ครบตามที่กำหนด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98368021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71472" y="1571612"/>
            <a:ext cx="792961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ให้ดูว่าเขาสั่งให้เขียนกี่บท </a:t>
            </a:r>
          </a:p>
          <a:p>
            <a:pPr algn="ctr"/>
            <a:r>
              <a:rPr lang="th-TH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บางที่อาจสั่งเป็นจำนวนคำกลอน  ก็ต้องทำความเข้าใจด้วย</a:t>
            </a:r>
            <a:endParaRPr lang="th-TH" sz="66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512931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8" t="18822" r="1294" b="42251"/>
          <a:stretch/>
        </p:blipFill>
        <p:spPr>
          <a:xfrm>
            <a:off x="107504" y="188640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871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909559" y="3861048"/>
            <a:ext cx="7000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พบข้อผิดพลาด ถูกหักคะแนน)</a:t>
            </a: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632616" y="1772816"/>
            <a:ext cx="7572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ฉันท</a:t>
            </a:r>
            <a:r>
              <a:rPr lang="th-TH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ลักษณ์ไม่บังคับ</a:t>
            </a:r>
          </a:p>
        </p:txBody>
      </p:sp>
    </p:spTree>
    <p:extLst>
      <p:ext uri="{BB962C8B-B14F-4D97-AF65-F5344CB8AC3E}">
        <p14:creationId xmlns:p14="http://schemas.microsoft.com/office/powerpoint/2010/main" val="35455496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28596" y="1428736"/>
            <a:ext cx="8135937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 ๖</a:t>
            </a:r>
            <a:endParaRPr lang="th-TH" sz="88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ct val="50000"/>
              </a:spcBef>
            </a:pPr>
            <a:r>
              <a:rPr lang="th-TH" sz="9600" b="1" dirty="0">
                <a:solidFill>
                  <a:srgbClr val="FF0000"/>
                </a:solidFill>
                <a:latin typeface="PSL Yaowaraj" pitchFamily="18" charset="-34"/>
                <a:cs typeface="+mj-cs"/>
              </a:rPr>
              <a:t>อย่า </a:t>
            </a:r>
            <a:r>
              <a:rPr lang="th-TH" sz="9600" b="1" dirty="0">
                <a:solidFill>
                  <a:srgbClr val="002060"/>
                </a:solidFill>
                <a:latin typeface="PSL Yaowaraj" pitchFamily="18" charset="-34"/>
                <a:cs typeface="+mj-cs"/>
              </a:rPr>
              <a:t>สัมผัสซ้ำ</a:t>
            </a:r>
          </a:p>
        </p:txBody>
      </p:sp>
    </p:spTree>
    <p:extLst>
      <p:ext uri="{BB962C8B-B14F-4D97-AF65-F5344CB8AC3E}">
        <p14:creationId xmlns:p14="http://schemas.microsoft.com/office/powerpoint/2010/main" val="240681436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85720" y="497003"/>
            <a:ext cx="8496300" cy="593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lnSpc>
                <a:spcPct val="90000"/>
              </a:lnSpc>
            </a:pPr>
            <a:r>
              <a:rPr lang="th-TH" sz="4800" b="1" dirty="0"/>
              <a:t> </a:t>
            </a:r>
            <a:r>
              <a:rPr lang="th-TH" sz="6000" b="1" dirty="0" smtClean="0">
                <a:solidFill>
                  <a:srgbClr val="FF0000"/>
                </a:solidFill>
              </a:rPr>
              <a:t>สัมผัส</a:t>
            </a:r>
            <a:r>
              <a:rPr lang="th-TH" sz="6000" b="1" dirty="0">
                <a:solidFill>
                  <a:srgbClr val="FF0000"/>
                </a:solidFill>
              </a:rPr>
              <a:t>ซ้ำ </a:t>
            </a:r>
            <a:r>
              <a:rPr lang="th-TH" sz="6000" b="1" dirty="0" smtClean="0"/>
              <a:t>แม้</a:t>
            </a:r>
            <a:r>
              <a:rPr lang="th-TH" sz="6000" b="1" dirty="0"/>
              <a:t>จะไม่ถือว่าผิด</a:t>
            </a:r>
            <a:r>
              <a:rPr lang="th-TH" sz="6000" b="1" dirty="0" err="1"/>
              <a:t>ฉันท</a:t>
            </a:r>
            <a:r>
              <a:rPr lang="th-TH" sz="6000" b="1" dirty="0"/>
              <a:t>ลักษณ์  แต่ก็เป็นข้อผิดพลาดในการแต่ง  เพราะกรรมการจะหักคะแนนกลอนที่มีสัมผัสซ้ำ  </a:t>
            </a:r>
            <a:r>
              <a:rPr lang="th-TH" sz="6000" b="1" dirty="0" smtClean="0"/>
              <a:t>และทุกส</a:t>
            </a:r>
            <a:r>
              <a:rPr lang="th-TH" sz="6000" b="1" dirty="0"/>
              <a:t>นามการแข่งขัน กลอนที่มีสัมผัสซ้ำมักจะไม่ได้รางวัล </a:t>
            </a:r>
          </a:p>
          <a:p>
            <a:pPr>
              <a:lnSpc>
                <a:spcPct val="90000"/>
              </a:lnSpc>
            </a:pPr>
            <a:r>
              <a:rPr lang="th-TH" sz="6000" b="1" dirty="0"/>
              <a:t>      การ</a:t>
            </a:r>
            <a:r>
              <a:rPr lang="th-TH" sz="6000" b="1" dirty="0" smtClean="0"/>
              <a:t>สังเกตสัมผัส</a:t>
            </a:r>
            <a:r>
              <a:rPr lang="th-TH" sz="6000" b="1" dirty="0"/>
              <a:t>ซ้ำ ให้ดู</a:t>
            </a:r>
            <a:r>
              <a:rPr lang="th-TH" sz="6000" b="1" dirty="0">
                <a:solidFill>
                  <a:srgbClr val="FF0000"/>
                </a:solidFill>
              </a:rPr>
              <a:t>การออก</a:t>
            </a:r>
            <a:r>
              <a:rPr lang="th-TH" sz="6000" b="1" dirty="0" smtClean="0">
                <a:solidFill>
                  <a:srgbClr val="FF0000"/>
                </a:solidFill>
              </a:rPr>
              <a:t>เสียง </a:t>
            </a:r>
            <a:r>
              <a:rPr lang="th-TH" sz="6000" b="1" dirty="0" smtClean="0"/>
              <a:t>(ฟังเสียง) เป็น</a:t>
            </a:r>
            <a:r>
              <a:rPr lang="th-TH" sz="6000" b="1" dirty="0"/>
              <a:t>สำคัญ </a:t>
            </a:r>
          </a:p>
        </p:txBody>
      </p:sp>
    </p:spTree>
    <p:extLst>
      <p:ext uri="{BB962C8B-B14F-4D97-AF65-F5344CB8AC3E}">
        <p14:creationId xmlns:p14="http://schemas.microsoft.com/office/powerpoint/2010/main" val="259254437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043608" y="1196752"/>
            <a:ext cx="74168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6600" b="1" dirty="0"/>
              <a:t>   </a:t>
            </a:r>
            <a:r>
              <a:rPr lang="th-TH" sz="7200" b="1" dirty="0" smtClean="0"/>
              <a:t>ถ้าแค่นี้  แค่นี้  ยังแค่</a:t>
            </a:r>
            <a:r>
              <a:rPr lang="th-TH" sz="7200" b="1" dirty="0" smtClean="0">
                <a:solidFill>
                  <a:srgbClr val="FF0000"/>
                </a:solidFill>
              </a:rPr>
              <a:t>นี้</a:t>
            </a:r>
            <a:r>
              <a:rPr lang="th-TH" sz="7200" b="1" dirty="0" smtClean="0"/>
              <a:t> </a:t>
            </a:r>
            <a:endParaRPr lang="th-TH" sz="7200" b="1" dirty="0"/>
          </a:p>
          <a:p>
            <a:r>
              <a:rPr lang="th-TH" sz="7200" b="1" dirty="0" smtClean="0"/>
              <a:t>ถ้าแค่</a:t>
            </a:r>
            <a:r>
              <a:rPr lang="th-TH" sz="7200" b="1" dirty="0" smtClean="0">
                <a:solidFill>
                  <a:srgbClr val="FF0000"/>
                </a:solidFill>
              </a:rPr>
              <a:t>นี้</a:t>
            </a:r>
            <a:r>
              <a:rPr lang="th-TH" sz="7200" b="1" dirty="0" smtClean="0"/>
              <a:t>  แค่นี้  จะแค่</a:t>
            </a:r>
            <a:r>
              <a:rPr lang="th-TH" sz="7200" b="1" dirty="0" smtClean="0">
                <a:solidFill>
                  <a:srgbClr val="0000CC"/>
                </a:solidFill>
              </a:rPr>
              <a:t>ไหน</a:t>
            </a:r>
            <a:endParaRPr lang="th-TH" sz="7200" b="1" dirty="0">
              <a:solidFill>
                <a:srgbClr val="0000CC"/>
              </a:solidFill>
            </a:endParaRPr>
          </a:p>
          <a:p>
            <a:r>
              <a:rPr lang="th-TH" sz="7200" b="1" dirty="0" smtClean="0"/>
              <a:t>ถ้าแค่นี้  แค่นี้  แทบขาดใจ</a:t>
            </a:r>
            <a:endParaRPr lang="th-TH" sz="7200" b="1" dirty="0"/>
          </a:p>
          <a:p>
            <a:r>
              <a:rPr lang="th-TH" sz="7200" b="1" dirty="0" smtClean="0"/>
              <a:t>ถ้าแค่นี้  แค่</a:t>
            </a:r>
            <a:r>
              <a:rPr lang="th-TH" sz="7200" b="1" dirty="0" smtClean="0">
                <a:solidFill>
                  <a:srgbClr val="0000CC"/>
                </a:solidFill>
              </a:rPr>
              <a:t>ไหน</a:t>
            </a:r>
            <a:r>
              <a:rPr lang="th-TH" sz="7200" b="1" dirty="0" smtClean="0"/>
              <a:t>  ใจขาดรอน</a:t>
            </a:r>
            <a:r>
              <a:rPr lang="th-TH" sz="6600" b="1" dirty="0" smtClean="0"/>
              <a:t> </a:t>
            </a:r>
            <a:endParaRPr lang="th-TH" sz="6600" b="1" dirty="0"/>
          </a:p>
        </p:txBody>
      </p:sp>
    </p:spTree>
    <p:extLst>
      <p:ext uri="{BB962C8B-B14F-4D97-AF65-F5344CB8AC3E}">
        <p14:creationId xmlns:p14="http://schemas.microsoft.com/office/powerpoint/2010/main" val="318146397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43608" y="692696"/>
            <a:ext cx="756084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ตัวอย่าง</a:t>
            </a:r>
          </a:p>
          <a:p>
            <a:pPr>
              <a:tabLst>
                <a:tab pos="723900" algn="l"/>
                <a:tab pos="3848100" algn="l"/>
              </a:tabLst>
            </a:pPr>
            <a:endParaRPr lang="th-TH" sz="2000" b="1" dirty="0">
              <a:solidFill>
                <a:srgbClr val="FF0000"/>
              </a:solidFill>
            </a:endParaRP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>
                <a:solidFill>
                  <a:srgbClr val="FF0000"/>
                </a:solidFill>
              </a:rPr>
              <a:t>	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อีกกลอนสี่</a:t>
            </a:r>
            <a:r>
              <a:rPr lang="th-TH" sz="4800" b="1" dirty="0" smtClean="0">
                <a:solidFill>
                  <a:srgbClr val="FF0000"/>
                </a:solidFill>
              </a:rPr>
              <a:t>นั้น</a:t>
            </a:r>
            <a:r>
              <a:rPr lang="th-TH" sz="4800" b="1" dirty="0" smtClean="0"/>
              <a:t>	โดย</a:t>
            </a:r>
            <a:r>
              <a:rPr lang="th-TH" sz="4800" b="1" dirty="0" smtClean="0">
                <a:solidFill>
                  <a:srgbClr val="FF0000"/>
                </a:solidFill>
              </a:rPr>
              <a:t>บัญ</a:t>
            </a:r>
            <a:r>
              <a:rPr lang="th-TH" sz="4800" b="1" dirty="0" smtClean="0"/>
              <a:t>ญัติ</a:t>
            </a:r>
            <a:r>
              <a:rPr lang="th-TH" sz="4800" b="1" dirty="0" smtClean="0">
                <a:solidFill>
                  <a:srgbClr val="0033CC"/>
                </a:solidFill>
              </a:rPr>
              <a:t>ไข</a:t>
            </a: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เรียงเรียบเทียบ</a:t>
            </a:r>
            <a:r>
              <a:rPr lang="th-TH" sz="4800" b="1" dirty="0" smtClean="0">
                <a:solidFill>
                  <a:srgbClr val="0033CC"/>
                </a:solidFill>
              </a:rPr>
              <a:t>ใน</a:t>
            </a:r>
            <a:r>
              <a:rPr lang="th-TH" sz="4800" b="1" dirty="0" smtClean="0"/>
              <a:t>	แบบ</a:t>
            </a:r>
            <a:r>
              <a:rPr lang="th-TH" sz="4800" b="1" dirty="0" smtClean="0">
                <a:solidFill>
                  <a:srgbClr val="0033CC"/>
                </a:solidFill>
              </a:rPr>
              <a:t>ไว้</a:t>
            </a:r>
            <a:r>
              <a:rPr lang="th-TH" sz="4800" b="1" dirty="0" smtClean="0"/>
              <a:t>จง</a:t>
            </a:r>
            <a:r>
              <a:rPr lang="th-TH" sz="4800" b="1" i="1" dirty="0" smtClean="0">
                <a:solidFill>
                  <a:srgbClr val="D60093"/>
                </a:solidFill>
              </a:rPr>
              <a:t>จำ</a:t>
            </a:r>
          </a:p>
          <a:p>
            <a:pPr>
              <a:spcBef>
                <a:spcPts val="600"/>
              </a:spcBef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	จัดวรรคละสี่	วิธีคม</a:t>
            </a:r>
            <a:r>
              <a:rPr lang="th-TH" sz="4800" b="1" i="1" dirty="0" smtClean="0">
                <a:solidFill>
                  <a:srgbClr val="D60093"/>
                </a:solidFill>
              </a:rPr>
              <a:t>ขำ</a:t>
            </a: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จำแนกแจกคำ	สำ</a:t>
            </a:r>
            <a:r>
              <a:rPr lang="th-TH" sz="4800" b="1" dirty="0" err="1" smtClean="0"/>
              <a:t>ผัศ</a:t>
            </a:r>
            <a:r>
              <a:rPr lang="th-TH" sz="4800" b="1" dirty="0" smtClean="0"/>
              <a:t>ฟัดจอง</a:t>
            </a: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		         </a:t>
            </a:r>
            <a:r>
              <a:rPr lang="th-TH" sz="4000" b="1" i="1" dirty="0" smtClean="0"/>
              <a:t>ประชุมลำนำ</a:t>
            </a:r>
          </a:p>
        </p:txBody>
      </p:sp>
    </p:spTree>
    <p:extLst>
      <p:ext uri="{BB962C8B-B14F-4D97-AF65-F5344CB8AC3E}">
        <p14:creationId xmlns:p14="http://schemas.microsoft.com/office/powerpoint/2010/main" val="46379500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676026" y="1038192"/>
            <a:ext cx="807243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th-TH" sz="6600" b="1" dirty="0">
                <a:cs typeface="+mn-cs"/>
              </a:rPr>
              <a:t>     </a:t>
            </a:r>
            <a:r>
              <a:rPr lang="th-TH" sz="6600" b="1" dirty="0" smtClean="0">
                <a:latin typeface="Angsana New" pitchFamily="18" charset="-34"/>
              </a:rPr>
              <a:t>ถ้า</a:t>
            </a:r>
            <a:r>
              <a:rPr lang="th-TH" sz="6600" b="1" dirty="0">
                <a:latin typeface="Angsana New" pitchFamily="18" charset="-34"/>
              </a:rPr>
              <a:t>เธอโกรธ  </a:t>
            </a:r>
            <a:r>
              <a:rPr lang="th-TH" sz="6600" b="1" dirty="0" err="1">
                <a:latin typeface="Angsana New" pitchFamily="18" charset="-34"/>
              </a:rPr>
              <a:t>โอเค</a:t>
            </a:r>
            <a:r>
              <a:rPr lang="en-US" sz="6600" b="1" dirty="0">
                <a:latin typeface="Angsana New" pitchFamily="18" charset="-34"/>
              </a:rPr>
              <a:t> </a:t>
            </a:r>
            <a:r>
              <a:rPr lang="th-TH" sz="6600" b="1" dirty="0">
                <a:latin typeface="Angsana New" pitchFamily="18" charset="-34"/>
              </a:rPr>
              <a:t>ฉันขอโทษ </a:t>
            </a:r>
            <a:endParaRPr lang="en-US" sz="6600" b="1" dirty="0">
              <a:latin typeface="Angsana New" pitchFamily="18" charset="-34"/>
            </a:endParaRPr>
          </a:p>
          <a:p>
            <a:pPr eaLnBrk="0" hangingPunct="0">
              <a:defRPr/>
            </a:pPr>
            <a:r>
              <a:rPr lang="th-TH" sz="6600" b="1" dirty="0">
                <a:latin typeface="Angsana New" pitchFamily="18" charset="-34"/>
              </a:rPr>
              <a:t>ถ้าเธอโกรธ  </a:t>
            </a:r>
            <a:r>
              <a:rPr lang="th-TH" sz="6600" b="1" dirty="0" err="1">
                <a:latin typeface="Angsana New" pitchFamily="18" charset="-34"/>
              </a:rPr>
              <a:t>โอเค</a:t>
            </a:r>
            <a:r>
              <a:rPr lang="th-TH" sz="6600" b="1" dirty="0">
                <a:latin typeface="Angsana New" pitchFamily="18" charset="-34"/>
              </a:rPr>
              <a:t>  ฉันไปหา </a:t>
            </a:r>
            <a:r>
              <a:rPr lang="en-US" sz="6600" b="1" dirty="0">
                <a:latin typeface="Angsana New" pitchFamily="18" charset="-34"/>
              </a:rPr>
              <a:t/>
            </a:r>
            <a:br>
              <a:rPr lang="en-US" sz="6600" b="1" dirty="0">
                <a:latin typeface="Angsana New" pitchFamily="18" charset="-34"/>
              </a:rPr>
            </a:br>
            <a:r>
              <a:rPr lang="th-TH" sz="6600" b="1" dirty="0">
                <a:latin typeface="Angsana New" pitchFamily="18" charset="-34"/>
              </a:rPr>
              <a:t>ถ้าฉันโกรธ  </a:t>
            </a:r>
            <a:r>
              <a:rPr lang="th-TH" sz="6600" b="1" dirty="0" err="1">
                <a:latin typeface="Angsana New" pitchFamily="18" charset="-34"/>
              </a:rPr>
              <a:t>โอเค</a:t>
            </a:r>
            <a:r>
              <a:rPr lang="en-US" sz="6600" b="1" dirty="0">
                <a:latin typeface="Angsana New" pitchFamily="18" charset="-34"/>
              </a:rPr>
              <a:t> </a:t>
            </a:r>
            <a:r>
              <a:rPr lang="th-TH" sz="6600" b="1" dirty="0">
                <a:latin typeface="Angsana New" pitchFamily="18" charset="-34"/>
              </a:rPr>
              <a:t>เธอต้อง</a:t>
            </a:r>
            <a:r>
              <a:rPr lang="th-TH" sz="6600" b="1" dirty="0">
                <a:solidFill>
                  <a:srgbClr val="FF3300"/>
                </a:solidFill>
                <a:latin typeface="Angsana New" pitchFamily="18" charset="-34"/>
              </a:rPr>
              <a:t>มา</a:t>
            </a:r>
            <a:r>
              <a:rPr lang="th-TH" sz="6600" b="1" dirty="0">
                <a:latin typeface="Angsana New" pitchFamily="18" charset="-34"/>
              </a:rPr>
              <a:t> </a:t>
            </a:r>
            <a:r>
              <a:rPr lang="en-US" sz="6600" b="1" dirty="0">
                <a:latin typeface="Angsana New" pitchFamily="18" charset="-34"/>
              </a:rPr>
              <a:t/>
            </a:r>
            <a:br>
              <a:rPr lang="en-US" sz="6600" b="1" dirty="0">
                <a:latin typeface="Angsana New" pitchFamily="18" charset="-34"/>
              </a:rPr>
            </a:br>
            <a:r>
              <a:rPr lang="th-TH" sz="6600" b="1" dirty="0">
                <a:latin typeface="Angsana New" pitchFamily="18" charset="-34"/>
              </a:rPr>
              <a:t>ถ้าไม่</a:t>
            </a:r>
            <a:r>
              <a:rPr lang="th-TH" sz="6600" b="1" dirty="0">
                <a:solidFill>
                  <a:srgbClr val="FF3300"/>
                </a:solidFill>
                <a:latin typeface="Angsana New" pitchFamily="18" charset="-34"/>
              </a:rPr>
              <a:t>มา </a:t>
            </a:r>
            <a:r>
              <a:rPr lang="th-TH" sz="6600" b="1" dirty="0">
                <a:latin typeface="Angsana New" pitchFamily="18" charset="-34"/>
              </a:rPr>
              <a:t> </a:t>
            </a:r>
            <a:r>
              <a:rPr lang="th-TH" sz="6600" b="1" dirty="0" err="1">
                <a:latin typeface="Angsana New" pitchFamily="18" charset="-34"/>
              </a:rPr>
              <a:t>โอเค</a:t>
            </a:r>
            <a:r>
              <a:rPr lang="en-US" sz="6600" b="1" dirty="0">
                <a:latin typeface="Angsana New" pitchFamily="18" charset="-34"/>
              </a:rPr>
              <a:t> </a:t>
            </a:r>
            <a:r>
              <a:rPr lang="th-TH" sz="6600" b="1" dirty="0">
                <a:latin typeface="Angsana New" pitchFamily="18" charset="-34"/>
              </a:rPr>
              <a:t> เราเลิกกัน  </a:t>
            </a:r>
            <a:endParaRPr lang="en-US" dirty="0"/>
          </a:p>
          <a:p>
            <a:pPr eaLnBrk="0" hangingPunct="0">
              <a:defRPr/>
            </a:pPr>
            <a:r>
              <a:rPr lang="th-T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72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285852" y="309548"/>
            <a:ext cx="7858148" cy="64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th-TH" sz="4800" b="1" dirty="0"/>
              <a:t>	</a:t>
            </a:r>
            <a:r>
              <a:rPr lang="th-TH" sz="6000" b="1" dirty="0"/>
              <a:t>เยาวชนรุ่นใหม่หัวใจชาติ</a:t>
            </a:r>
          </a:p>
          <a:p>
            <a:pPr>
              <a:lnSpc>
                <a:spcPct val="85000"/>
              </a:lnSpc>
            </a:pPr>
            <a:r>
              <a:rPr lang="th-TH" sz="6000" b="1" dirty="0"/>
              <a:t>ต้องเปรื่องปราดรู้หน้าที่มีเหตุผล</a:t>
            </a:r>
          </a:p>
          <a:p>
            <a:pPr>
              <a:lnSpc>
                <a:spcPct val="85000"/>
              </a:lnSpc>
            </a:pPr>
            <a:r>
              <a:rPr lang="th-TH" sz="6000" b="1" dirty="0"/>
              <a:t>มีสิทธิเสรีภาพกันทุกคน</a:t>
            </a:r>
          </a:p>
          <a:p>
            <a:pPr>
              <a:lnSpc>
                <a:spcPct val="85000"/>
              </a:lnSpc>
            </a:pPr>
            <a:r>
              <a:rPr lang="th-TH" sz="6000" b="1" dirty="0"/>
              <a:t>ทุกชีพชน</a:t>
            </a:r>
            <a:r>
              <a:rPr lang="th-TH" sz="6000" b="1" dirty="0" smtClean="0"/>
              <a:t>มีธรรมค้ำ</a:t>
            </a:r>
            <a:r>
              <a:rPr lang="th-TH" sz="6000" b="1" dirty="0"/>
              <a:t>ชี</a:t>
            </a:r>
            <a:r>
              <a:rPr lang="th-TH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วา</a:t>
            </a:r>
            <a:r>
              <a:rPr lang="th-TH" sz="6000" b="1" dirty="0"/>
              <a:t> </a:t>
            </a:r>
            <a:endParaRPr lang="en-US" sz="6000" b="1" dirty="0"/>
          </a:p>
          <a:p>
            <a:pPr>
              <a:lnSpc>
                <a:spcPct val="85000"/>
              </a:lnSpc>
            </a:pPr>
            <a:r>
              <a:rPr lang="th-TH" sz="6000" b="1" dirty="0"/>
              <a:t>	คนบางคนใช้สิทธิในทางผิด</a:t>
            </a:r>
          </a:p>
          <a:p>
            <a:pPr>
              <a:lnSpc>
                <a:spcPct val="85000"/>
              </a:lnSpc>
            </a:pPr>
            <a:r>
              <a:rPr lang="th-TH" sz="6000" b="1" dirty="0"/>
              <a:t>ก่อวิกฤตชาติเสียหายหลายปัญหา</a:t>
            </a:r>
          </a:p>
          <a:p>
            <a:pPr>
              <a:lnSpc>
                <a:spcPct val="85000"/>
              </a:lnSpc>
            </a:pPr>
            <a:r>
              <a:rPr lang="th-TH" sz="6000" b="1" dirty="0"/>
              <a:t>เยาวชนใช้สิทธิคู่ปัญญา</a:t>
            </a:r>
          </a:p>
          <a:p>
            <a:pPr>
              <a:lnSpc>
                <a:spcPct val="85000"/>
              </a:lnSpc>
            </a:pPr>
            <a:r>
              <a:rPr lang="th-TH" sz="6000" b="1" dirty="0"/>
              <a:t>ทุกชี</a:t>
            </a:r>
            <a:r>
              <a:rPr lang="th-TH" sz="6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วา</a:t>
            </a:r>
            <a:r>
              <a:rPr lang="th-TH" sz="6000" b="1" dirty="0"/>
              <a:t>พ้นทุกข์</a:t>
            </a:r>
            <a:r>
              <a:rPr lang="th-TH" sz="6000" b="1" dirty="0" smtClean="0"/>
              <a:t>สุขสมใจ </a:t>
            </a:r>
            <a:endParaRPr lang="th-TH" sz="6000" b="1" dirty="0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 flipV="1">
            <a:off x="1619250" y="6165851"/>
            <a:ext cx="0" cy="2159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675685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000100" y="1285860"/>
            <a:ext cx="75596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600" b="1" dirty="0"/>
              <a:t>	คบมิตรแท้ห่างไกลอบายมุข</a:t>
            </a:r>
            <a:r>
              <a:rPr lang="en-US" sz="6600" b="1" dirty="0"/>
              <a:t>	</a:t>
            </a:r>
          </a:p>
          <a:p>
            <a:r>
              <a:rPr lang="th-TH" sz="6600" b="1" dirty="0"/>
              <a:t>สรรค์สิ่งสุขมุ่งตามฝันอันสด</a:t>
            </a:r>
            <a:r>
              <a:rPr lang="th-TH" sz="6600" b="1" dirty="0">
                <a:solidFill>
                  <a:srgbClr val="FF3300"/>
                </a:solidFill>
              </a:rPr>
              <a:t>ใส</a:t>
            </a:r>
          </a:p>
          <a:p>
            <a:r>
              <a:rPr lang="th-TH" sz="6600" b="1" dirty="0"/>
              <a:t>สร้างโรงเรียนสีขาวพราวพิไล</a:t>
            </a:r>
          </a:p>
          <a:p>
            <a:r>
              <a:rPr lang="th-TH" sz="6600" b="1" dirty="0"/>
              <a:t>เราอา</a:t>
            </a:r>
            <a:r>
              <a:rPr lang="th-TH" sz="6600" b="1" dirty="0">
                <a:solidFill>
                  <a:srgbClr val="FF3300"/>
                </a:solidFill>
              </a:rPr>
              <a:t>ศัย</a:t>
            </a:r>
            <a:r>
              <a:rPr lang="th-TH" sz="6600" b="1" dirty="0"/>
              <a:t>ร่วมกันทุกวันคืน</a:t>
            </a:r>
          </a:p>
        </p:txBody>
      </p:sp>
    </p:spTree>
    <p:extLst>
      <p:ext uri="{BB962C8B-B14F-4D97-AF65-F5344CB8AC3E}">
        <p14:creationId xmlns:p14="http://schemas.microsoft.com/office/powerpoint/2010/main" val="112616358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00034" y="857232"/>
            <a:ext cx="82073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๗</a:t>
            </a:r>
            <a:endParaRPr lang="th-TH" sz="96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th-TH" sz="9600" b="1" dirty="0" smtClean="0">
                <a:solidFill>
                  <a:srgbClr val="FF0000"/>
                </a:solidFill>
                <a:latin typeface="PSL Yaowaraj" pitchFamily="18" charset="-34"/>
                <a:cs typeface="+mj-cs"/>
              </a:rPr>
              <a:t>อย่ามี </a:t>
            </a:r>
            <a:r>
              <a:rPr lang="th-TH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สัมผัสเลือน</a:t>
            </a:r>
          </a:p>
        </p:txBody>
      </p:sp>
    </p:spTree>
    <p:extLst>
      <p:ext uri="{BB962C8B-B14F-4D97-AF65-F5344CB8AC3E}">
        <p14:creationId xmlns:p14="http://schemas.microsoft.com/office/powerpoint/2010/main" val="372576313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468316" y="1006035"/>
            <a:ext cx="81359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4800" b="1" dirty="0"/>
              <a:t>      </a:t>
            </a:r>
            <a:r>
              <a:rPr lang="th-TH" sz="6000" b="1" dirty="0"/>
              <a:t>หมายถึง การรับสัมผัสในวรรคที่ ๒ </a:t>
            </a:r>
            <a:r>
              <a:rPr lang="th-TH" sz="6000" b="1" dirty="0" smtClean="0"/>
              <a:t>หรือ วรรค</a:t>
            </a:r>
            <a:r>
              <a:rPr lang="th-TH" sz="6000" b="1" dirty="0"/>
              <a:t>ที่ </a:t>
            </a:r>
            <a:r>
              <a:rPr lang="th-TH" sz="6000" b="1" dirty="0" smtClean="0"/>
              <a:t>๔   โดยรับที่คำ</a:t>
            </a:r>
            <a:r>
              <a:rPr lang="th-TH" sz="6000" b="1" dirty="0"/>
              <a:t>ที่ ๓ หรือ ๕ ตำแหน่งใดตำแหน่งหนึ่ง </a:t>
            </a:r>
            <a:r>
              <a:rPr lang="th-TH" sz="6000" b="1" dirty="0" smtClean="0"/>
              <a:t> แต่ถ้ารับ</a:t>
            </a:r>
            <a:r>
              <a:rPr lang="th-TH" sz="6000" b="1" dirty="0"/>
              <a:t>สัมผัสทั้งสองตำแหน่ง</a:t>
            </a:r>
            <a:r>
              <a:rPr lang="th-TH" sz="6000" b="1" dirty="0" smtClean="0"/>
              <a:t>พร้อมกันจะถือว่าเป็นสัมผัสเลือน </a:t>
            </a:r>
            <a:endParaRPr lang="th-TH" sz="6000" b="1" dirty="0"/>
          </a:p>
        </p:txBody>
      </p:sp>
    </p:spTree>
    <p:extLst>
      <p:ext uri="{BB962C8B-B14F-4D97-AF65-F5344CB8AC3E}">
        <p14:creationId xmlns:p14="http://schemas.microsoft.com/office/powerpoint/2010/main" val="24786375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สี่เหลี่ยมผืนผ้า 3"/>
          <p:cNvSpPr>
            <a:spLocks noChangeArrowheads="1"/>
          </p:cNvSpPr>
          <p:nvPr/>
        </p:nvSpPr>
        <p:spPr bwMode="auto">
          <a:xfrm>
            <a:off x="428596" y="1071546"/>
            <a:ext cx="8001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6600" b="1" dirty="0"/>
              <a:t>        สิทธิ์ของใจ ใครรักใคร ก็ไม่ผิด </a:t>
            </a:r>
            <a:br>
              <a:rPr lang="th-TH" sz="6600" b="1" dirty="0"/>
            </a:br>
            <a:r>
              <a:rPr lang="th-TH" sz="6600" b="1" dirty="0"/>
              <a:t>แต่ลอง</a:t>
            </a:r>
            <a:r>
              <a:rPr lang="th-TH" sz="6600" b="1" dirty="0">
                <a:solidFill>
                  <a:srgbClr val="FF3300"/>
                </a:solidFill>
              </a:rPr>
              <a:t>คิด</a:t>
            </a:r>
            <a:r>
              <a:rPr lang="th-TH" sz="6600" b="1" dirty="0"/>
              <a:t> สัก</a:t>
            </a:r>
            <a:r>
              <a:rPr lang="th-TH" sz="6600" b="1" dirty="0">
                <a:solidFill>
                  <a:srgbClr val="FF3300"/>
                </a:solidFill>
              </a:rPr>
              <a:t>นิด</a:t>
            </a:r>
            <a:r>
              <a:rPr lang="th-TH" sz="6600" b="1" dirty="0"/>
              <a:t> ฉันผิดไหม </a:t>
            </a:r>
            <a:br>
              <a:rPr lang="th-TH" sz="6600" b="1" dirty="0"/>
            </a:br>
            <a:r>
              <a:rPr lang="th-TH" sz="6600" b="1" dirty="0"/>
              <a:t>ฉันรักเธอ ก็ไม่ผิด สิทธิ์ของใจ </a:t>
            </a:r>
            <a:br>
              <a:rPr lang="th-TH" sz="6600" b="1" dirty="0"/>
            </a:br>
            <a:r>
              <a:rPr lang="th-TH" sz="6600" b="1" dirty="0"/>
              <a:t>เธอรัก</a:t>
            </a:r>
            <a:r>
              <a:rPr lang="th-TH" sz="6600" b="1" dirty="0">
                <a:solidFill>
                  <a:srgbClr val="0000CC"/>
                </a:solidFill>
              </a:rPr>
              <a:t>ใคร</a:t>
            </a:r>
            <a:r>
              <a:rPr lang="th-TH" sz="6600" b="1" dirty="0"/>
              <a:t> </a:t>
            </a:r>
            <a:r>
              <a:rPr lang="th-TH" sz="6600" b="1" dirty="0" smtClean="0"/>
              <a:t>มิเป็น</a:t>
            </a:r>
            <a:r>
              <a:rPr lang="th-TH" sz="6600" b="1" dirty="0" smtClean="0">
                <a:solidFill>
                  <a:srgbClr val="0000CC"/>
                </a:solidFill>
              </a:rPr>
              <a:t>ไร</a:t>
            </a:r>
            <a:r>
              <a:rPr lang="th-TH" sz="6600" b="1" dirty="0" smtClean="0"/>
              <a:t> </a:t>
            </a:r>
            <a:r>
              <a:rPr lang="th-TH" sz="6600" b="1" dirty="0"/>
              <a:t>สิทธิ์ของเธอ   </a:t>
            </a:r>
            <a:endParaRPr lang="th-TH" sz="6600" dirty="0"/>
          </a:p>
        </p:txBody>
      </p:sp>
    </p:spTree>
    <p:extLst>
      <p:ext uri="{BB962C8B-B14F-4D97-AF65-F5344CB8AC3E}">
        <p14:creationId xmlns:p14="http://schemas.microsoft.com/office/powerpoint/2010/main" val="137162128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28596" y="1237009"/>
            <a:ext cx="835824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</a:t>
            </a:r>
            <a:r>
              <a:rPr lang="th-TH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ที่ ๘</a:t>
            </a:r>
            <a:endParaRPr lang="th-TH" sz="96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ct val="50000"/>
              </a:spcBef>
            </a:pPr>
            <a:r>
              <a:rPr lang="th-TH" sz="8800" b="1" dirty="0" smtClean="0">
                <a:solidFill>
                  <a:srgbClr val="FF0000"/>
                </a:solidFill>
                <a:latin typeface="PSL Yaowaraj" pitchFamily="18" charset="-34"/>
                <a:cs typeface="+mj-cs"/>
              </a:rPr>
              <a:t>อย่า</a:t>
            </a: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รับ</a:t>
            </a:r>
            <a:r>
              <a:rPr lang="th-TH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สัมผัสผิดจังหวะ</a:t>
            </a:r>
          </a:p>
        </p:txBody>
      </p:sp>
    </p:spTree>
    <p:extLst>
      <p:ext uri="{BB962C8B-B14F-4D97-AF65-F5344CB8AC3E}">
        <p14:creationId xmlns:p14="http://schemas.microsoft.com/office/powerpoint/2010/main" val="31902138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68313" y="928670"/>
            <a:ext cx="820737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6000" b="1" dirty="0"/>
              <a:t>ส่วนมากจะเกิดขึ้นในวรรคที่ ๒ และวรรคที่ ๔ เพราะทั้งสองวรรคให้รับสัมผัสคำที่ ๓ หรือคำที่ ๕ (ในกรณีที่วรรคนั้นมี ๘ คำ) แต่ถ้าแต่ง ๙ คำ จะรับสัมผัสคำที่ ๓ หรือคำที่ ๖ </a:t>
            </a:r>
          </a:p>
        </p:txBody>
      </p:sp>
    </p:spTree>
    <p:extLst>
      <p:ext uri="{BB962C8B-B14F-4D97-AF65-F5344CB8AC3E}">
        <p14:creationId xmlns:p14="http://schemas.microsoft.com/office/powerpoint/2010/main" val="41824245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27088" y="1142984"/>
            <a:ext cx="770413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6600" b="1" dirty="0" smtClean="0"/>
              <a:t>ฟ้า</a:t>
            </a:r>
            <a:r>
              <a:rPr lang="th-TH" sz="6600" b="1" dirty="0"/>
              <a:t>สี</a:t>
            </a:r>
            <a:r>
              <a:rPr lang="th-TH" sz="6600" b="1" dirty="0" smtClean="0"/>
              <a:t>ทอง ต้อนรับ ฉัน</a:t>
            </a:r>
            <a:r>
              <a:rPr lang="th-TH" sz="6600" b="1" dirty="0"/>
              <a:t>กลับ</a:t>
            </a:r>
            <a:r>
              <a:rPr lang="th-TH" sz="6600" b="1" dirty="0">
                <a:solidFill>
                  <a:srgbClr val="FF3300"/>
                </a:solidFill>
              </a:rPr>
              <a:t>บ้าน</a:t>
            </a:r>
          </a:p>
          <a:p>
            <a:r>
              <a:rPr lang="th-TH" sz="6600" b="1" dirty="0"/>
              <a:t>มวล</a:t>
            </a:r>
            <a:r>
              <a:rPr lang="th-TH" sz="6600" b="1" dirty="0" smtClean="0"/>
              <a:t>ดอกไม้ </a:t>
            </a:r>
            <a:r>
              <a:rPr lang="th-TH" sz="6600" b="1" dirty="0" smtClean="0">
                <a:solidFill>
                  <a:srgbClr val="FF3300"/>
                </a:solidFill>
              </a:rPr>
              <a:t>บาน</a:t>
            </a:r>
            <a:r>
              <a:rPr lang="th-TH" sz="6600" b="1" dirty="0" smtClean="0"/>
              <a:t>รับ ฉัน</a:t>
            </a:r>
            <a:r>
              <a:rPr lang="th-TH" sz="6600" b="1" dirty="0"/>
              <a:t>กลับถิ่น</a:t>
            </a:r>
          </a:p>
          <a:p>
            <a:r>
              <a:rPr lang="th-TH" sz="6600" b="1" dirty="0"/>
              <a:t>ชงโค</a:t>
            </a:r>
            <a:r>
              <a:rPr lang="th-TH" sz="6600" b="1" dirty="0" smtClean="0"/>
              <a:t>โน้ม กิ่งเตี้ย ลง</a:t>
            </a:r>
            <a:r>
              <a:rPr lang="th-TH" sz="6600" b="1" dirty="0"/>
              <a:t>เรี่ย</a:t>
            </a:r>
            <a:r>
              <a:rPr lang="th-TH" sz="6600" b="1" dirty="0">
                <a:solidFill>
                  <a:srgbClr val="33CC33"/>
                </a:solidFill>
              </a:rPr>
              <a:t>ดิน</a:t>
            </a:r>
          </a:p>
          <a:p>
            <a:r>
              <a:rPr lang="th-TH" sz="6600" b="1" dirty="0"/>
              <a:t>ซ่อน</a:t>
            </a:r>
            <a:r>
              <a:rPr lang="th-TH" sz="6600" b="1" dirty="0">
                <a:solidFill>
                  <a:srgbClr val="33CC33"/>
                </a:solidFill>
              </a:rPr>
              <a:t>กลิ่น</a:t>
            </a:r>
            <a:r>
              <a:rPr lang="th-TH" sz="6600" b="1" dirty="0" smtClean="0"/>
              <a:t>กรุ่น ลมพา มา</a:t>
            </a:r>
            <a:r>
              <a:rPr lang="th-TH" sz="6600" b="1" dirty="0"/>
              <a:t>แต่ไกล</a:t>
            </a:r>
          </a:p>
        </p:txBody>
      </p:sp>
    </p:spTree>
    <p:extLst>
      <p:ext uri="{BB962C8B-B14F-4D97-AF65-F5344CB8AC3E}">
        <p14:creationId xmlns:p14="http://schemas.microsoft.com/office/powerpoint/2010/main" val="40418453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45046" y="404664"/>
            <a:ext cx="844743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 err="1" smtClean="0"/>
              <a:t>อินทร</a:t>
            </a:r>
            <a:r>
              <a:rPr lang="th-TH" sz="6000" b="1" dirty="0" smtClean="0"/>
              <a:t>วิเชียรฉันท์ ๑๑</a:t>
            </a:r>
            <a:r>
              <a:rPr lang="th-TH" sz="6000" b="1" dirty="0"/>
              <a:t>  </a:t>
            </a:r>
            <a:endParaRPr lang="th-TH" sz="6000" b="1" dirty="0" smtClean="0"/>
          </a:p>
          <a:p>
            <a:r>
              <a:rPr lang="th-TH" sz="4400" b="1" dirty="0" smtClean="0"/>
              <a:t>สัมผัส</a:t>
            </a:r>
            <a:r>
              <a:rPr lang="th-TH" sz="4400" b="1" dirty="0"/>
              <a:t>บังคับ</a:t>
            </a:r>
            <a:r>
              <a:rPr lang="th-TH" sz="4400" b="1" dirty="0" smtClean="0"/>
              <a:t>ของ</a:t>
            </a:r>
            <a:r>
              <a:rPr lang="th-TH" sz="4400" b="1" dirty="0" err="1" smtClean="0"/>
              <a:t>อินทร</a:t>
            </a:r>
            <a:r>
              <a:rPr lang="th-TH" sz="4400" b="1" dirty="0" smtClean="0"/>
              <a:t>เชียรฉันท์  มี ๓ แห่ง ดังนี้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 smtClean="0"/>
              <a:t>๑.</a:t>
            </a:r>
            <a:r>
              <a:rPr lang="th-TH" sz="4400" b="1" dirty="0"/>
              <a:t> คำท้ายวรรคแรก </a:t>
            </a:r>
            <a:r>
              <a:rPr lang="th-TH" sz="4400" b="1" dirty="0" smtClean="0"/>
              <a:t> สัมผัสกับคำที่ ๓ ของวรรคที่ ๒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 smtClean="0"/>
              <a:t>๒.</a:t>
            </a:r>
            <a:r>
              <a:rPr lang="th-TH" sz="4400" b="1" dirty="0"/>
              <a:t> </a:t>
            </a:r>
            <a:r>
              <a:rPr lang="th-TH" sz="4400" b="1" dirty="0" smtClean="0"/>
              <a:t>คำท้าย</a:t>
            </a:r>
            <a:r>
              <a:rPr lang="th-TH" sz="4400" b="1" dirty="0"/>
              <a:t>ของ</a:t>
            </a:r>
            <a:r>
              <a:rPr lang="th-TH" sz="4400" b="1" dirty="0" smtClean="0"/>
              <a:t>วรรคที่ ๒</a:t>
            </a:r>
            <a:r>
              <a:rPr lang="th-TH" sz="4400" b="1" dirty="0"/>
              <a:t> </a:t>
            </a:r>
            <a:r>
              <a:rPr lang="th-TH" sz="4400" b="1" dirty="0" smtClean="0"/>
              <a:t>สัมผัสกับคำท้ายของวรรคที่ ๓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 smtClean="0"/>
              <a:t>๓.</a:t>
            </a:r>
            <a:r>
              <a:rPr lang="th-TH" sz="4400" b="1" dirty="0"/>
              <a:t> </a:t>
            </a:r>
            <a:r>
              <a:rPr lang="th-TH" sz="4400" b="1" dirty="0" smtClean="0"/>
              <a:t>คำท้าย</a:t>
            </a:r>
            <a:r>
              <a:rPr lang="th-TH" sz="4400" b="1" dirty="0"/>
              <a:t>ของวรรคที่ ๔ ของ</a:t>
            </a:r>
            <a:r>
              <a:rPr lang="th-TH" sz="4400" b="1" dirty="0" smtClean="0"/>
              <a:t>บทต้น สัมผัสกับคำท้าย</a:t>
            </a:r>
            <a:r>
              <a:rPr lang="th-TH" sz="4400" b="1" dirty="0"/>
              <a:t>วรรคที่ ๒ ของบท</a:t>
            </a:r>
            <a:r>
              <a:rPr lang="th-TH" sz="4400" b="1" dirty="0" smtClean="0"/>
              <a:t>ถัดไป</a:t>
            </a:r>
          </a:p>
          <a:p>
            <a:endParaRPr lang="th-TH" sz="2400" b="1" dirty="0"/>
          </a:p>
          <a:p>
            <a:r>
              <a:rPr lang="th-TH" sz="4400" b="1" dirty="0" smtClean="0"/>
              <a:t>คณะของฉันท์ ประกอบด้วย  </a:t>
            </a:r>
            <a:r>
              <a:rPr lang="th-TH" sz="4400" b="1" dirty="0" smtClean="0">
                <a:solidFill>
                  <a:srgbClr val="FF0000"/>
                </a:solidFill>
              </a:rPr>
              <a:t>ต</a:t>
            </a:r>
            <a:r>
              <a:rPr lang="th-TH" sz="4400" b="1" dirty="0" smtClean="0"/>
              <a:t> คณะ </a:t>
            </a:r>
            <a:r>
              <a:rPr lang="th-TH" sz="4400" b="1" dirty="0" smtClean="0">
                <a:solidFill>
                  <a:srgbClr val="FF0000"/>
                </a:solidFill>
              </a:rPr>
              <a:t>ต</a:t>
            </a:r>
            <a:r>
              <a:rPr lang="th-TH" sz="4400" b="1" dirty="0" smtClean="0"/>
              <a:t> คณะ </a:t>
            </a:r>
            <a:r>
              <a:rPr lang="th-TH" sz="4400" b="1" dirty="0" smtClean="0">
                <a:solidFill>
                  <a:srgbClr val="FF0000"/>
                </a:solidFill>
              </a:rPr>
              <a:t>ช</a:t>
            </a:r>
            <a:r>
              <a:rPr lang="th-TH" sz="4400" b="1" dirty="0" smtClean="0"/>
              <a:t> คณะ และ </a:t>
            </a:r>
            <a:r>
              <a:rPr lang="th-TH" sz="4400" b="1" dirty="0" smtClean="0">
                <a:solidFill>
                  <a:srgbClr val="FF0000"/>
                </a:solidFill>
              </a:rPr>
              <a:t>ครุลอย </a:t>
            </a:r>
            <a:r>
              <a:rPr lang="th-TH" sz="4400" b="1" dirty="0" smtClean="0"/>
              <a:t>๒ คำ 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217797932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85813"/>
            <a:ext cx="8286807" cy="47863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h-TH" sz="7200" b="1" dirty="0" smtClean="0">
                <a:solidFill>
                  <a:srgbClr val="CC3300"/>
                </a:solidFill>
                <a:latin typeface="TH Charmonman" pitchFamily="66" charset="-34"/>
                <a:cs typeface="TH Charmonman" pitchFamily="66" charset="-34"/>
              </a:rPr>
              <a:t/>
            </a:r>
            <a:br>
              <a:rPr lang="th-TH" sz="7200" b="1" dirty="0" smtClean="0">
                <a:solidFill>
                  <a:srgbClr val="CC3300"/>
                </a:solidFill>
                <a:latin typeface="TH Charmonman" pitchFamily="66" charset="-34"/>
                <a:cs typeface="TH Charmonman" pitchFamily="66" charset="-34"/>
              </a:rPr>
            </a:br>
            <a:r>
              <a:rPr lang="th-TH" sz="10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>ด่านที่ ๑ </a:t>
            </a: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/>
            </a:r>
            <a:b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</a:br>
            <a:r>
              <a:rPr lang="th-TH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>ไม่มีสัมผัสระหว่างวรรค</a:t>
            </a:r>
            <a:r>
              <a:rPr lang="th-TH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</a:rPr>
              <a:t/>
            </a:r>
            <a:br>
              <a:rPr lang="th-TH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</a:rPr>
            </a:br>
            <a:r>
              <a:rPr lang="th-TH" sz="3600" dirty="0" smtClean="0"/>
              <a:t/>
            </a:r>
            <a:br>
              <a:rPr lang="th-TH" sz="3600" dirty="0" smtClean="0"/>
            </a:br>
            <a:endParaRPr lang="th-TH" sz="3600" dirty="0" smtClean="0"/>
          </a:p>
        </p:txBody>
      </p:sp>
    </p:spTree>
    <p:extLst>
      <p:ext uri="{BB962C8B-B14F-4D97-AF65-F5344CB8AC3E}">
        <p14:creationId xmlns:p14="http://schemas.microsoft.com/office/powerpoint/2010/main" val="13602635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5" y="476672"/>
            <a:ext cx="8280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/>
              <a:t>ผังกาพย์ยานี ๑๑</a:t>
            </a:r>
            <a:endParaRPr lang="th-TH" sz="5400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07" y="1700808"/>
            <a:ext cx="7752034" cy="222859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4" b="56955"/>
          <a:stretch/>
        </p:blipFill>
        <p:spPr>
          <a:xfrm>
            <a:off x="702641" y="5675312"/>
            <a:ext cx="7752034" cy="554038"/>
          </a:xfrm>
          <a:prstGeom prst="rect">
            <a:avLst/>
          </a:prstGeom>
        </p:spPr>
      </p:pic>
      <p:sp>
        <p:nvSpPr>
          <p:cNvPr id="9" name="วงเล็บปีกกาขวา 8"/>
          <p:cNvSpPr/>
          <p:nvPr/>
        </p:nvSpPr>
        <p:spPr>
          <a:xfrm rot="16200000">
            <a:off x="1078759" y="4976319"/>
            <a:ext cx="360041" cy="1009816"/>
          </a:xfrm>
          <a:prstGeom prst="rightBrace">
            <a:avLst>
              <a:gd name="adj1" fmla="val 8333"/>
              <a:gd name="adj2" fmla="val 5252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เล็บปีกกาขวา 9"/>
          <p:cNvSpPr/>
          <p:nvPr/>
        </p:nvSpPr>
        <p:spPr>
          <a:xfrm rot="16200000">
            <a:off x="3887922" y="3753034"/>
            <a:ext cx="360042" cy="3456385"/>
          </a:xfrm>
          <a:prstGeom prst="rightBrace">
            <a:avLst>
              <a:gd name="adj1" fmla="val 8333"/>
              <a:gd name="adj2" fmla="val 5252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เล็บปีกกาขวา 10"/>
          <p:cNvSpPr/>
          <p:nvPr/>
        </p:nvSpPr>
        <p:spPr>
          <a:xfrm rot="16200000">
            <a:off x="7948375" y="5154947"/>
            <a:ext cx="252000" cy="760601"/>
          </a:xfrm>
          <a:prstGeom prst="rightBrace">
            <a:avLst>
              <a:gd name="adj1" fmla="val 8333"/>
              <a:gd name="adj2" fmla="val 5252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เล็บปีกกาขวา 11"/>
          <p:cNvSpPr/>
          <p:nvPr/>
        </p:nvSpPr>
        <p:spPr>
          <a:xfrm rot="16200000">
            <a:off x="6553072" y="4976319"/>
            <a:ext cx="360041" cy="1009816"/>
          </a:xfrm>
          <a:prstGeom prst="rightBrace">
            <a:avLst>
              <a:gd name="adj1" fmla="val 8333"/>
              <a:gd name="adj2" fmla="val 5252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7504" y="4788441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               ต                                        ต                                     ช            ครุลอย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87606639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67544" y="908720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ตัวอย่าง</a:t>
            </a:r>
          </a:p>
          <a:p>
            <a:pPr>
              <a:tabLst>
                <a:tab pos="723900" algn="l"/>
                <a:tab pos="3848100" algn="l"/>
              </a:tabLst>
            </a:pPr>
            <a:endParaRPr lang="th-TH" sz="2000" b="1" dirty="0">
              <a:solidFill>
                <a:srgbClr val="FF0000"/>
              </a:solidFill>
            </a:endParaRPr>
          </a:p>
          <a:p>
            <a:pPr>
              <a:tabLst>
                <a:tab pos="800100" algn="l"/>
                <a:tab pos="4400550" algn="l"/>
              </a:tabLst>
            </a:pPr>
            <a:r>
              <a:rPr lang="th-TH" sz="4400" b="1" dirty="0" smtClean="0">
                <a:solidFill>
                  <a:srgbClr val="FF0000"/>
                </a:solidFill>
              </a:rPr>
              <a:t>	</a:t>
            </a:r>
            <a:r>
              <a:rPr lang="th-TH" sz="4400" b="1" dirty="0"/>
              <a:t>ดาวฉาย</a:t>
            </a:r>
            <a:r>
              <a:rPr lang="th-TH" sz="4400" b="1" dirty="0">
                <a:solidFill>
                  <a:srgbClr val="FF0000"/>
                </a:solidFill>
              </a:rPr>
              <a:t>ประ</a:t>
            </a:r>
            <a:r>
              <a:rPr lang="th-TH" sz="4400" b="1" dirty="0"/>
              <a:t>กายหม่น</a:t>
            </a:r>
            <a:r>
              <a:rPr lang="en-US" sz="4400" b="1" dirty="0"/>
              <a:t>	</a:t>
            </a:r>
            <a:r>
              <a:rPr lang="th-TH" sz="4400" b="1" dirty="0">
                <a:solidFill>
                  <a:srgbClr val="FF0000"/>
                </a:solidFill>
              </a:rPr>
              <a:t>ขณะ</a:t>
            </a:r>
            <a:r>
              <a:rPr lang="th-TH" sz="4400" b="1" dirty="0"/>
              <a:t>ชน</a:t>
            </a:r>
            <a:r>
              <a:rPr lang="th-TH" sz="4400" b="1" dirty="0">
                <a:solidFill>
                  <a:srgbClr val="FF0000"/>
                </a:solidFill>
              </a:rPr>
              <a:t>ฤ</a:t>
            </a:r>
            <a:r>
              <a:rPr lang="th-TH" sz="4400" b="1" dirty="0"/>
              <a:t>ทัยหมอง </a:t>
            </a:r>
            <a:endParaRPr lang="en-US" sz="4400" b="1" dirty="0"/>
          </a:p>
          <a:p>
            <a:pPr>
              <a:tabLst>
                <a:tab pos="800100" algn="l"/>
                <a:tab pos="4400550" algn="l"/>
              </a:tabLst>
            </a:pPr>
            <a:r>
              <a:rPr lang="th-TH" sz="4400" b="1" dirty="0" smtClean="0"/>
              <a:t>พลัน</a:t>
            </a:r>
            <a:r>
              <a:rPr lang="th-TH" sz="4400" b="1" dirty="0"/>
              <a:t>แสง</a:t>
            </a:r>
            <a:r>
              <a:rPr lang="th-TH" sz="4400" b="1" dirty="0">
                <a:solidFill>
                  <a:srgbClr val="FF0000"/>
                </a:solidFill>
              </a:rPr>
              <a:t>ประ</a:t>
            </a:r>
            <a:r>
              <a:rPr lang="th-TH" sz="4400" b="1" dirty="0"/>
              <a:t>กายทอง	</a:t>
            </a:r>
            <a:r>
              <a:rPr lang="th-TH" sz="4400" b="1" dirty="0" smtClean="0">
                <a:solidFill>
                  <a:srgbClr val="FF0000"/>
                </a:solidFill>
              </a:rPr>
              <a:t>รุจิ</a:t>
            </a:r>
            <a:r>
              <a:rPr lang="th-TH" sz="4400" b="1" dirty="0"/>
              <a:t>ส่อง</a:t>
            </a:r>
            <a:r>
              <a:rPr lang="th-TH" sz="4400" b="1" dirty="0">
                <a:solidFill>
                  <a:srgbClr val="FF0000"/>
                </a:solidFill>
              </a:rPr>
              <a:t>ห</a:t>
            </a:r>
            <a:r>
              <a:rPr lang="th-TH" sz="4400" b="1" dirty="0"/>
              <a:t>ทัยเมือง </a:t>
            </a:r>
            <a:endParaRPr lang="en-US" sz="4400" b="1" dirty="0"/>
          </a:p>
          <a:p>
            <a:pPr>
              <a:tabLst>
                <a:tab pos="800100" algn="l"/>
                <a:tab pos="4400550" algn="l"/>
              </a:tabLst>
            </a:pPr>
            <a:r>
              <a:rPr lang="th-TH" sz="4400" b="1" dirty="0"/>
              <a:t>	</a:t>
            </a:r>
            <a:r>
              <a:rPr lang="th-TH" sz="4400" b="1" dirty="0" smtClean="0"/>
              <a:t>แสง</a:t>
            </a:r>
            <a:r>
              <a:rPr lang="th-TH" sz="4400" b="1" dirty="0"/>
              <a:t>แห่งพระเมตตา	ทะนุหล้าจรัสเรือง </a:t>
            </a:r>
            <a:endParaRPr lang="en-US" sz="4400" b="1" dirty="0"/>
          </a:p>
          <a:p>
            <a:pPr>
              <a:tabLst>
                <a:tab pos="800100" algn="l"/>
                <a:tab pos="4400550" algn="l"/>
              </a:tabLst>
            </a:pPr>
            <a:r>
              <a:rPr lang="th-TH" sz="4400" b="1" dirty="0" smtClean="0"/>
              <a:t>ที่</a:t>
            </a:r>
            <a:r>
              <a:rPr lang="th-TH" sz="4400" b="1" dirty="0"/>
              <a:t>ทุกข์สิบรรเทือง	</a:t>
            </a:r>
            <a:r>
              <a:rPr lang="th-TH" sz="4400" b="1" dirty="0" smtClean="0"/>
              <a:t>มละ</a:t>
            </a:r>
            <a:r>
              <a:rPr lang="th-TH" sz="4400" b="1" dirty="0"/>
              <a:t>โศกมลายสูญ </a:t>
            </a:r>
            <a:endParaRPr lang="en-US" sz="4400" b="1" dirty="0"/>
          </a:p>
          <a:p>
            <a:pPr>
              <a:tabLst>
                <a:tab pos="723900" algn="l"/>
                <a:tab pos="4305300" algn="l"/>
              </a:tabLst>
            </a:pPr>
            <a:endParaRPr lang="th-TH" sz="4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tabLst>
                <a:tab pos="723900" algn="l"/>
                <a:tab pos="4305300" algn="l"/>
              </a:tabLst>
            </a:pPr>
            <a:r>
              <a:rPr lang="th-TH" sz="4000" b="1" i="1" dirty="0" smtClean="0"/>
              <a:t>		        ชมพร  เพชรอนันต์กุล</a:t>
            </a:r>
          </a:p>
        </p:txBody>
      </p:sp>
    </p:spTree>
    <p:extLst>
      <p:ext uri="{BB962C8B-B14F-4D97-AF65-F5344CB8AC3E}">
        <p14:creationId xmlns:p14="http://schemas.microsoft.com/office/powerpoint/2010/main" val="168619196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7" y="1052735"/>
            <a:ext cx="7431849" cy="52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8302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85813"/>
            <a:ext cx="8286807" cy="47863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h-TH" sz="7200" b="1" dirty="0" smtClean="0">
                <a:solidFill>
                  <a:srgbClr val="CC3300"/>
                </a:solidFill>
                <a:latin typeface="TH Charmonman" pitchFamily="66" charset="-34"/>
                <a:cs typeface="TH Charmonman" pitchFamily="66" charset="-34"/>
              </a:rPr>
              <a:t/>
            </a:r>
            <a:br>
              <a:rPr lang="th-TH" sz="7200" b="1" dirty="0" smtClean="0">
                <a:solidFill>
                  <a:srgbClr val="CC3300"/>
                </a:solidFill>
                <a:latin typeface="TH Charmonman" pitchFamily="66" charset="-34"/>
                <a:cs typeface="TH Charmonman" pitchFamily="66" charset="-34"/>
              </a:rPr>
            </a:br>
            <a:r>
              <a:rPr lang="th-TH" sz="10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>ด่านที่ ๑ </a:t>
            </a: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/>
            </a:r>
            <a:b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</a:br>
            <a:r>
              <a:rPr lang="th-TH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</a:rPr>
              <a:t>ไม่มีสัมผัสระหว่างวรรค</a:t>
            </a:r>
            <a:r>
              <a:rPr lang="th-TH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</a:rPr>
              <a:t/>
            </a:r>
            <a:br>
              <a:rPr lang="th-TH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</a:rPr>
            </a:br>
            <a:r>
              <a:rPr lang="th-TH" sz="3600" dirty="0" smtClean="0"/>
              <a:t/>
            </a:r>
            <a:br>
              <a:rPr lang="th-TH" sz="3600" dirty="0" smtClean="0"/>
            </a:br>
            <a:endParaRPr lang="th-TH" sz="3600" dirty="0" smtClean="0"/>
          </a:p>
        </p:txBody>
      </p:sp>
    </p:spTree>
    <p:extLst>
      <p:ext uri="{BB962C8B-B14F-4D97-AF65-F5344CB8AC3E}">
        <p14:creationId xmlns:p14="http://schemas.microsoft.com/office/powerpoint/2010/main" val="222564866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79140" y="692696"/>
            <a:ext cx="849694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ไม่มีสัมผัสระหว่างวรรค </a:t>
            </a:r>
          </a:p>
          <a:p>
            <a:pPr>
              <a:tabLst>
                <a:tab pos="723900" algn="l"/>
                <a:tab pos="3848100" algn="l"/>
              </a:tabLst>
            </a:pPr>
            <a:endParaRPr lang="th-TH" b="1" dirty="0">
              <a:solidFill>
                <a:srgbClr val="FF0000"/>
              </a:solidFill>
            </a:endParaRPr>
          </a:p>
          <a:p>
            <a:r>
              <a:rPr lang="th-TH" sz="4800" b="1" dirty="0" smtClean="0">
                <a:solidFill>
                  <a:srgbClr val="FF0000"/>
                </a:solidFill>
              </a:rPr>
              <a:t>	</a:t>
            </a:r>
            <a:r>
              <a:rPr lang="th-TH" sz="4800" b="1" dirty="0" smtClean="0"/>
              <a:t>สมนามสยาม</a:t>
            </a:r>
            <a:r>
              <a:rPr lang="th-TH" sz="4800" b="1" dirty="0" smtClean="0">
                <a:solidFill>
                  <a:srgbClr val="0000CC"/>
                </a:solidFill>
              </a:rPr>
              <a:t>ชาติ</a:t>
            </a:r>
            <a:r>
              <a:rPr lang="th-TH" sz="4800" b="1" dirty="0" smtClean="0"/>
              <a:t>	</a:t>
            </a:r>
            <a:r>
              <a:rPr lang="th-TH" sz="4800" b="1" dirty="0" err="1" smtClean="0"/>
              <a:t>นร</a:t>
            </a:r>
            <a:r>
              <a:rPr lang="th-TH" sz="4800" b="1" dirty="0" smtClean="0">
                <a:solidFill>
                  <a:srgbClr val="0000CC"/>
                </a:solidFill>
              </a:rPr>
              <a:t>ชน</a:t>
            </a:r>
            <a:r>
              <a:rPr lang="th-TH" sz="4800" b="1" dirty="0" smtClean="0"/>
              <a:t>ผดุง</a:t>
            </a:r>
            <a:r>
              <a:rPr lang="th-TH" sz="4800" b="1" dirty="0" smtClean="0">
                <a:solidFill>
                  <a:srgbClr val="FF0000"/>
                </a:solidFill>
              </a:rPr>
              <a:t>ธรรม</a:t>
            </a:r>
          </a:p>
          <a:p>
            <a:r>
              <a:rPr lang="th-TH" sz="4800" b="1" dirty="0" smtClean="0"/>
              <a:t>สืบสานและสร้าง</a:t>
            </a:r>
            <a:r>
              <a:rPr lang="th-TH" sz="4800" b="1" dirty="0" smtClean="0">
                <a:solidFill>
                  <a:srgbClr val="FF0000"/>
                </a:solidFill>
              </a:rPr>
              <a:t>สรรค์</a:t>
            </a:r>
            <a:r>
              <a:rPr lang="th-TH" sz="4800" b="1" dirty="0" smtClean="0"/>
              <a:t>	ทะนุรัฐสวัสดี </a:t>
            </a:r>
          </a:p>
        </p:txBody>
      </p:sp>
    </p:spTree>
    <p:extLst>
      <p:ext uri="{BB962C8B-B14F-4D97-AF65-F5344CB8AC3E}">
        <p14:creationId xmlns:p14="http://schemas.microsoft.com/office/powerpoint/2010/main" val="237481909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49" y="1556792"/>
            <a:ext cx="774608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๒</a:t>
            </a:r>
            <a:endParaRPr lang="th-TH" sz="88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สัมผัสระหว่างบท</a:t>
            </a:r>
          </a:p>
          <a:p>
            <a:pPr algn="ctr">
              <a:spcBef>
                <a:spcPts val="0"/>
              </a:spcBef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(สัมผัสเชื่อมบท)</a:t>
            </a:r>
          </a:p>
        </p:txBody>
      </p:sp>
    </p:spTree>
    <p:extLst>
      <p:ext uri="{BB962C8B-B14F-4D97-AF65-F5344CB8AC3E}">
        <p14:creationId xmlns:p14="http://schemas.microsoft.com/office/powerpoint/2010/main" val="2987004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34988" y="836712"/>
            <a:ext cx="763284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 dirty="0" smtClean="0">
                <a:solidFill>
                  <a:srgbClr val="FF0000"/>
                </a:solidFill>
              </a:rPr>
              <a:t>ข้อบังคับ</a:t>
            </a:r>
          </a:p>
          <a:p>
            <a:pPr algn="ctr">
              <a:spcBef>
                <a:spcPct val="50000"/>
              </a:spcBef>
            </a:pPr>
            <a:r>
              <a:rPr lang="th-TH" sz="6600" b="1" dirty="0" smtClean="0"/>
              <a:t>คำ</a:t>
            </a:r>
            <a:r>
              <a:rPr lang="th-TH" sz="6600" b="1" dirty="0"/>
              <a:t>สุดท้าย</a:t>
            </a:r>
            <a:r>
              <a:rPr lang="th-TH" sz="6600" b="1" dirty="0" smtClean="0"/>
              <a:t>ของบทต้น (วรรคที่ ๔)             ส่ง</a:t>
            </a:r>
            <a:r>
              <a:rPr lang="th-TH" sz="6600" b="1" dirty="0"/>
              <a:t>สัมผัสไปยังคำสุดท้าย                ของวรรคที่ ๒ </a:t>
            </a:r>
            <a:r>
              <a:rPr lang="th-TH" sz="6600" b="1" dirty="0" smtClean="0"/>
              <a:t>ในบท</a:t>
            </a:r>
            <a:r>
              <a:rPr lang="th-TH" sz="6600" b="1" dirty="0"/>
              <a:t>ถัดไป</a:t>
            </a:r>
          </a:p>
        </p:txBody>
      </p:sp>
    </p:spTree>
    <p:extLst>
      <p:ext uri="{BB962C8B-B14F-4D97-AF65-F5344CB8AC3E}">
        <p14:creationId xmlns:p14="http://schemas.microsoft.com/office/powerpoint/2010/main" val="23117050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1484784"/>
            <a:ext cx="853546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95350" algn="l"/>
                <a:tab pos="4572000" algn="l"/>
              </a:tabLst>
            </a:pPr>
            <a:r>
              <a:rPr lang="th-TH" sz="4800" b="1" dirty="0" smtClean="0"/>
              <a:t>	ราชา</a:t>
            </a:r>
            <a:r>
              <a:rPr lang="th-TH" sz="4800" b="1" dirty="0"/>
              <a:t>พระมิ่งขวัญ 	</a:t>
            </a:r>
            <a:r>
              <a:rPr lang="th-TH" sz="4800" b="1" dirty="0" smtClean="0"/>
              <a:t>สุ</a:t>
            </a:r>
            <a:r>
              <a:rPr lang="th-TH" sz="4800" b="1" dirty="0"/>
              <a:t>นิ</a:t>
            </a:r>
            <a:r>
              <a:rPr lang="th-TH" sz="4800" b="1" dirty="0" err="1"/>
              <a:t>รันดร์</a:t>
            </a:r>
            <a:r>
              <a:rPr lang="th-TH" sz="4800" b="1" dirty="0"/>
              <a:t>ประเสริฐศรี</a:t>
            </a:r>
            <a:br>
              <a:rPr lang="th-TH" sz="4800" b="1" dirty="0"/>
            </a:br>
            <a:r>
              <a:rPr lang="th-TH" sz="4800" b="1" dirty="0"/>
              <a:t>ไพร่ฟ้าประดามี              </a:t>
            </a:r>
            <a:r>
              <a:rPr lang="th-TH" sz="4800" b="1" dirty="0" smtClean="0"/>
              <a:t>	มน</a:t>
            </a:r>
            <a:r>
              <a:rPr lang="th-TH" sz="4800" b="1" dirty="0"/>
              <a:t>ชื่น</a:t>
            </a:r>
            <a:r>
              <a:rPr lang="th-TH" sz="4800" b="1" dirty="0" smtClean="0"/>
              <a:t>สราญ</a:t>
            </a:r>
            <a:r>
              <a:rPr lang="th-TH" sz="4800" b="1" dirty="0" smtClean="0">
                <a:solidFill>
                  <a:srgbClr val="FF0000"/>
                </a:solidFill>
              </a:rPr>
              <a:t>รมย์ </a:t>
            </a:r>
            <a:r>
              <a:rPr lang="th-TH" sz="4800" b="1" dirty="0"/>
              <a:t/>
            </a:r>
            <a:br>
              <a:rPr lang="th-TH" sz="4800" b="1" dirty="0"/>
            </a:br>
            <a:endParaRPr lang="th-TH" sz="2000" b="1" dirty="0" smtClean="0"/>
          </a:p>
          <a:p>
            <a:pPr>
              <a:tabLst>
                <a:tab pos="895350" algn="l"/>
                <a:tab pos="4572000" algn="l"/>
              </a:tabLst>
            </a:pPr>
            <a:r>
              <a:rPr lang="th-TH" sz="4800" b="1" dirty="0" smtClean="0"/>
              <a:t>	ทรง</a:t>
            </a:r>
            <a:r>
              <a:rPr lang="th-TH" sz="4800" b="1" dirty="0"/>
              <a:t>เป็นบิดร</a:t>
            </a:r>
            <a:r>
              <a:rPr lang="th-TH" sz="4800" b="1" dirty="0" smtClean="0"/>
              <a:t>ราษฎร์	สิริชาติ</a:t>
            </a:r>
            <a:r>
              <a:rPr lang="th-TH" sz="4800" b="1" dirty="0"/>
              <a:t>ขจร</a:t>
            </a:r>
            <a:r>
              <a:rPr lang="th-TH" sz="4800" b="1" dirty="0">
                <a:solidFill>
                  <a:srgbClr val="FF0000"/>
                </a:solidFill>
              </a:rPr>
              <a:t>ไกล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กอปรบารมีชัย                </a:t>
            </a:r>
            <a:r>
              <a:rPr lang="th-TH" sz="4800" b="1" dirty="0" smtClean="0"/>
              <a:t>	ชุติ</a:t>
            </a:r>
            <a:r>
              <a:rPr lang="th-TH" sz="4800" b="1" dirty="0"/>
              <a:t>โชติเชวงเวียง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840752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49" y="1556792"/>
            <a:ext cx="774608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</a:t>
            </a:r>
            <a:r>
              <a:rPr lang="th-TH" sz="8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๓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ใช้สระเสียงสั้น</a:t>
            </a: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สัมผัสกับสระเสียงยาว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918938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3568" y="1619300"/>
            <a:ext cx="799288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4038600" algn="l"/>
              </a:tabLst>
            </a:pPr>
            <a:r>
              <a:rPr lang="th-TH" sz="4800" b="1" dirty="0" smtClean="0">
                <a:solidFill>
                  <a:srgbClr val="303030"/>
                </a:solidFill>
              </a:rPr>
              <a:t>	อัน</a:t>
            </a:r>
            <a:r>
              <a:rPr lang="th-TH" sz="4800" b="1" dirty="0">
                <a:solidFill>
                  <a:srgbClr val="303030"/>
                </a:solidFill>
              </a:rPr>
              <a:t>ความฉลาดล้ำ   </a:t>
            </a:r>
            <a:r>
              <a:rPr lang="th-TH" sz="4800" b="1" dirty="0" smtClean="0">
                <a:solidFill>
                  <a:srgbClr val="303030"/>
                </a:solidFill>
              </a:rPr>
              <a:t>	สตินำและ</a:t>
            </a:r>
            <a:r>
              <a:rPr lang="th-TH" sz="4800" b="1" dirty="0">
                <a:solidFill>
                  <a:srgbClr val="303030"/>
                </a:solidFill>
              </a:rPr>
              <a:t>วิชชา</a:t>
            </a:r>
            <a:br>
              <a:rPr lang="th-TH" sz="4800" b="1" dirty="0">
                <a:solidFill>
                  <a:srgbClr val="303030"/>
                </a:solidFill>
              </a:rPr>
            </a:br>
            <a:r>
              <a:rPr lang="th-TH" sz="4800" b="1" dirty="0">
                <a:solidFill>
                  <a:srgbClr val="303030"/>
                </a:solidFill>
              </a:rPr>
              <a:t>ควรคิดพินิจหา            </a:t>
            </a:r>
            <a:r>
              <a:rPr lang="th-TH" sz="4800" b="1" dirty="0" smtClean="0">
                <a:solidFill>
                  <a:srgbClr val="303030"/>
                </a:solidFill>
              </a:rPr>
              <a:t>	จะประสบสำเร็จ</a:t>
            </a:r>
            <a:r>
              <a:rPr lang="th-TH" sz="4800" b="1" dirty="0" smtClean="0">
                <a:solidFill>
                  <a:srgbClr val="FF0000"/>
                </a:solidFill>
              </a:rPr>
              <a:t>บูรณ์</a:t>
            </a:r>
            <a:r>
              <a:rPr lang="th-TH" sz="4800" b="1" dirty="0">
                <a:solidFill>
                  <a:srgbClr val="303030"/>
                </a:solidFill>
              </a:rPr>
              <a:t/>
            </a:r>
            <a:br>
              <a:rPr lang="th-TH" sz="4800" b="1" dirty="0">
                <a:solidFill>
                  <a:srgbClr val="303030"/>
                </a:solidFill>
              </a:rPr>
            </a:br>
            <a:endParaRPr lang="th-TH" sz="2000" b="1" dirty="0" smtClean="0">
              <a:solidFill>
                <a:srgbClr val="303030"/>
              </a:solidFill>
            </a:endParaRPr>
          </a:p>
          <a:p>
            <a:pPr>
              <a:tabLst>
                <a:tab pos="723900" algn="l"/>
                <a:tab pos="4038600" algn="l"/>
              </a:tabLst>
            </a:pPr>
            <a:r>
              <a:rPr lang="th-TH" sz="4800" b="1" dirty="0" smtClean="0">
                <a:solidFill>
                  <a:srgbClr val="303030"/>
                </a:solidFill>
              </a:rPr>
              <a:t>	สามารถแนะนำชน	เพาะกุศลจะเพิ่ม</a:t>
            </a:r>
            <a:r>
              <a:rPr lang="th-TH" sz="4800" b="1" dirty="0" smtClean="0">
                <a:solidFill>
                  <a:srgbClr val="FF0000"/>
                </a:solidFill>
              </a:rPr>
              <a:t>พูน</a:t>
            </a:r>
            <a:r>
              <a:rPr lang="th-TH" sz="4800" b="1" dirty="0">
                <a:solidFill>
                  <a:srgbClr val="303030"/>
                </a:solidFill>
              </a:rPr>
              <a:t/>
            </a:r>
            <a:br>
              <a:rPr lang="th-TH" sz="4800" b="1" dirty="0">
                <a:solidFill>
                  <a:srgbClr val="303030"/>
                </a:solidFill>
              </a:rPr>
            </a:br>
            <a:r>
              <a:rPr lang="th-TH" sz="4800" b="1" dirty="0">
                <a:solidFill>
                  <a:srgbClr val="303030"/>
                </a:solidFill>
              </a:rPr>
              <a:t>ความ</a:t>
            </a:r>
            <a:r>
              <a:rPr lang="th-TH" sz="4800" b="1" dirty="0" smtClean="0">
                <a:solidFill>
                  <a:srgbClr val="303030"/>
                </a:solidFill>
              </a:rPr>
              <a:t>รู้สิเป็น</a:t>
            </a:r>
            <a:r>
              <a:rPr lang="th-TH" sz="4800" b="1" dirty="0" smtClean="0">
                <a:solidFill>
                  <a:srgbClr val="FF0000"/>
                </a:solidFill>
              </a:rPr>
              <a:t>คุณ</a:t>
            </a:r>
            <a:r>
              <a:rPr lang="th-TH" sz="4800" b="1" dirty="0">
                <a:solidFill>
                  <a:srgbClr val="FF0000"/>
                </a:solidFill>
              </a:rPr>
              <a:t> </a:t>
            </a:r>
            <a:r>
              <a:rPr lang="th-TH" sz="4800" b="1" dirty="0">
                <a:solidFill>
                  <a:srgbClr val="303030"/>
                </a:solidFill>
              </a:rPr>
              <a:t>          </a:t>
            </a:r>
            <a:r>
              <a:rPr lang="th-TH" sz="4800" b="1" dirty="0" smtClean="0">
                <a:solidFill>
                  <a:srgbClr val="303030"/>
                </a:solidFill>
              </a:rPr>
              <a:t>	ประลุชื่นสราญ</a:t>
            </a:r>
            <a:r>
              <a:rPr lang="th-TH" sz="4800" b="1" dirty="0">
                <a:solidFill>
                  <a:srgbClr val="303030"/>
                </a:solidFill>
              </a:rPr>
              <a:t>ใจ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387135745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115616" y="404664"/>
            <a:ext cx="756084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ไม่มีสัมผัสระหว่างวรรค </a:t>
            </a:r>
          </a:p>
          <a:p>
            <a:pPr>
              <a:tabLst>
                <a:tab pos="723900" algn="l"/>
                <a:tab pos="3848100" algn="l"/>
              </a:tabLst>
            </a:pPr>
            <a:endParaRPr lang="th-TH" sz="2000" b="1" dirty="0">
              <a:solidFill>
                <a:srgbClr val="FF0000"/>
              </a:solidFill>
            </a:endParaRP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>
                <a:solidFill>
                  <a:srgbClr val="FF0000"/>
                </a:solidFill>
              </a:rPr>
              <a:t>	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อาเซียนรวม</a:t>
            </a:r>
            <a:r>
              <a:rPr lang="th-TH" sz="4800" b="1" dirty="0" smtClean="0">
                <a:solidFill>
                  <a:srgbClr val="FF0000"/>
                </a:solidFill>
              </a:rPr>
              <a:t>ใจ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กัน</a:t>
            </a:r>
            <a:r>
              <a:rPr lang="th-TH" sz="4800" b="1" dirty="0" smtClean="0">
                <a:solidFill>
                  <a:srgbClr val="FF0000"/>
                </a:solidFill>
              </a:rPr>
              <a:t>สิบ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ประเทศ</a:t>
            </a: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ช่างแสนวิเศษ	ทุกเขตปลอดภัย</a:t>
            </a:r>
          </a:p>
          <a:p>
            <a:pPr>
              <a:tabLst>
                <a:tab pos="723900" algn="l"/>
                <a:tab pos="3848100" algn="l"/>
              </a:tabLst>
            </a:pPr>
            <a:endParaRPr lang="th-TH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i="1" dirty="0">
                <a:solidFill>
                  <a:srgbClr val="FF0000"/>
                </a:solidFill>
              </a:rPr>
              <a:t>	อาเซียน</a:t>
            </a:r>
            <a:r>
              <a:rPr lang="th-TH" sz="4800" b="1" i="1" dirty="0" smtClean="0">
                <a:solidFill>
                  <a:srgbClr val="FF0000"/>
                </a:solidFill>
              </a:rPr>
              <a:t>รวมจิต</a:t>
            </a:r>
            <a:r>
              <a:rPr lang="th-TH" sz="4800" b="1" i="1" dirty="0">
                <a:solidFill>
                  <a:srgbClr val="FF0000"/>
                </a:solidFill>
              </a:rPr>
              <a:t>	</a:t>
            </a:r>
            <a:r>
              <a:rPr lang="th-TH" sz="4800" b="1" i="1" dirty="0" smtClean="0">
                <a:solidFill>
                  <a:srgbClr val="FF0000"/>
                </a:solidFill>
              </a:rPr>
              <a:t>สิบมิตรประ</a:t>
            </a:r>
            <a:r>
              <a:rPr lang="th-TH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เทศ</a:t>
            </a:r>
            <a:endParaRPr lang="th-TH" sz="4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i="1" dirty="0">
                <a:solidFill>
                  <a:srgbClr val="FF0000"/>
                </a:solidFill>
              </a:rPr>
              <a:t>ช่าง</a:t>
            </a:r>
            <a:r>
              <a:rPr lang="th-TH" sz="4800" b="1" i="1" dirty="0" smtClean="0">
                <a:solidFill>
                  <a:srgbClr val="FF0000"/>
                </a:solidFill>
              </a:rPr>
              <a:t>แสนปลอด</a:t>
            </a:r>
            <a:r>
              <a:rPr lang="th-TH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ภัย</a:t>
            </a:r>
            <a:r>
              <a:rPr lang="th-TH" sz="4800" b="1" i="1" dirty="0">
                <a:solidFill>
                  <a:srgbClr val="FF0000"/>
                </a:solidFill>
              </a:rPr>
              <a:t>	</a:t>
            </a:r>
            <a:r>
              <a:rPr lang="th-TH" sz="4800" b="1" i="1" dirty="0" smtClean="0">
                <a:solidFill>
                  <a:srgbClr val="FF0000"/>
                </a:solidFill>
              </a:rPr>
              <a:t>อยู่</a:t>
            </a:r>
            <a:r>
              <a:rPr lang="th-TH" sz="4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ใน</a:t>
            </a:r>
            <a:r>
              <a:rPr lang="th-TH" sz="4800" b="1" i="1" dirty="0" smtClean="0">
                <a:solidFill>
                  <a:srgbClr val="FF0000"/>
                </a:solidFill>
              </a:rPr>
              <a:t>อาเซียน</a:t>
            </a:r>
          </a:p>
          <a:p>
            <a:pPr>
              <a:tabLst>
                <a:tab pos="723900" algn="l"/>
                <a:tab pos="3848100" algn="l"/>
              </a:tabLst>
            </a:pPr>
            <a:endParaRPr lang="th-TH" sz="1800" b="1" dirty="0">
              <a:solidFill>
                <a:srgbClr val="FF0000"/>
              </a:solidFill>
            </a:endParaRP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>
                <a:solidFill>
                  <a:srgbClr val="FF0000"/>
                </a:solidFill>
              </a:rPr>
              <a:t>	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อาเซียน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รวมจิต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สิบมิตรประเทศ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ช่างแสนวิเศษ	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อยู่</a:t>
            </a:r>
            <a:r>
              <a:rPr lang="th-TH" sz="4800" b="1" dirty="0" smtClean="0">
                <a:solidFill>
                  <a:srgbClr val="FF0000"/>
                </a:solidFill>
              </a:rPr>
              <a:t>ใน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อาเซียน </a:t>
            </a:r>
            <a:endParaRPr lang="th-TH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3102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49" y="1556792"/>
            <a:ext cx="77460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๔</a:t>
            </a:r>
            <a:endParaRPr lang="th-TH" sz="88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วางคำครุ ลหุ ไม่ถูกต้อง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479710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27584" y="161930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/>
              <a:t>	ฝาก</a:t>
            </a:r>
            <a:r>
              <a:rPr lang="th-TH" sz="4800" b="1" dirty="0"/>
              <a:t>มรดกโลก	ประลุโศกประโลมสันต์ </a:t>
            </a:r>
            <a:endParaRPr lang="en-US" sz="4800" b="1" dirty="0"/>
          </a:p>
          <a:p>
            <a:r>
              <a:rPr lang="th-TH" sz="4800" b="1" dirty="0" smtClean="0"/>
              <a:t>เย็นอุ่นระอุพลัน</a:t>
            </a:r>
            <a:r>
              <a:rPr lang="th-TH" sz="4800" b="1" dirty="0"/>
              <a:t>	</a:t>
            </a:r>
            <a:r>
              <a:rPr lang="th-TH" sz="4800" b="1" dirty="0" smtClean="0"/>
              <a:t>	อุระ</a:t>
            </a:r>
            <a:r>
              <a:rPr lang="th-TH" sz="4800" b="1" dirty="0"/>
              <a:t>ด้าวก็รับรอง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29893060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14349" y="1556792"/>
            <a:ext cx="77460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๕</a:t>
            </a:r>
            <a:endParaRPr lang="th-TH" sz="88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เขียนไม่ครบตามที่กำหนด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026351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39551" y="620688"/>
            <a:ext cx="813690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กำหนดให้เขียน </a:t>
            </a:r>
            <a:endParaRPr lang="th-TH" sz="6000" b="1" dirty="0" smtClean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อินทร</a:t>
            </a:r>
            <a:r>
              <a:rPr lang="th-TH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วิเชียรฉันท์ ๑๑</a:t>
            </a:r>
          </a:p>
          <a:p>
            <a:pPr algn="ctr">
              <a:spcBef>
                <a:spcPts val="0"/>
              </a:spcBef>
            </a:pPr>
            <a:r>
              <a:rPr lang="th-TH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จำนวน ๘ บท  ภายใน ๑ ชั่วโมง</a:t>
            </a:r>
            <a:endParaRPr lang="th-TH" sz="60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หากเขียนไม่ครบ </a:t>
            </a:r>
          </a:p>
          <a:p>
            <a:pPr algn="ctr">
              <a:spcBef>
                <a:spcPts val="0"/>
              </a:spcBef>
            </a:pPr>
            <a:r>
              <a:rPr lang="th-TH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แม้ขาดเพียงวรรคเดียว คำเดียว</a:t>
            </a:r>
          </a:p>
          <a:p>
            <a:pPr algn="ctr">
              <a:spcBef>
                <a:spcPts val="0"/>
              </a:spcBef>
            </a:pPr>
            <a:r>
              <a:rPr lang="th-TH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กรรมการก็ไม่ตรวจให้คะแนน</a:t>
            </a:r>
          </a:p>
        </p:txBody>
      </p:sp>
    </p:spTree>
    <p:extLst>
      <p:ext uri="{BB962C8B-B14F-4D97-AF65-F5344CB8AC3E}">
        <p14:creationId xmlns:p14="http://schemas.microsoft.com/office/powerpoint/2010/main" val="222686088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00808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/>
              <a:t>การเขียนผิด</a:t>
            </a:r>
            <a:r>
              <a:rPr lang="th-TH" sz="4800" b="1" dirty="0" err="1" smtClean="0"/>
              <a:t>ฉันท</a:t>
            </a:r>
            <a:r>
              <a:rPr lang="th-TH" sz="4800" b="1" dirty="0" smtClean="0"/>
              <a:t>ลักษณ์เหล่านี้ </a:t>
            </a:r>
          </a:p>
          <a:p>
            <a:pPr algn="ctr"/>
            <a:r>
              <a:rPr lang="th-TH" sz="4800" b="1" dirty="0" smtClean="0"/>
              <a:t>กรรมการจะไม่ตรวจให้คะแนน  </a:t>
            </a:r>
          </a:p>
          <a:p>
            <a:pPr algn="ctr"/>
            <a:r>
              <a:rPr lang="th-TH" sz="4800" b="1" dirty="0" smtClean="0"/>
              <a:t>ดังนั้น จะได้ ๐ คะแนน </a:t>
            </a:r>
          </a:p>
          <a:p>
            <a:pPr algn="ctr"/>
            <a:r>
              <a:rPr lang="th-TH" sz="4800" b="1" dirty="0" smtClean="0"/>
              <a:t>จากคะแนนเต็ม ๑๐๐ </a:t>
            </a:r>
            <a:r>
              <a:rPr lang="th-TH" sz="4800" b="1" dirty="0"/>
              <a:t>คะแนน </a:t>
            </a:r>
          </a:p>
        </p:txBody>
      </p:sp>
    </p:spTree>
    <p:extLst>
      <p:ext uri="{BB962C8B-B14F-4D97-AF65-F5344CB8AC3E}">
        <p14:creationId xmlns:p14="http://schemas.microsoft.com/office/powerpoint/2010/main" val="18199620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06996" y="105273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0000"/>
                </a:solidFill>
              </a:rPr>
              <a:t>คำถาม </a:t>
            </a:r>
          </a:p>
          <a:p>
            <a:r>
              <a:rPr lang="th-TH" sz="4800" b="1" dirty="0" smtClean="0"/>
              <a:t>๑. ใน</a:t>
            </a:r>
            <a:r>
              <a:rPr lang="th-TH" sz="4800" b="1" dirty="0"/>
              <a:t>การแต่งฉันท์  ใช้ อำ แทน คำลหุ ได้หรือไม่  </a:t>
            </a:r>
            <a:endParaRPr lang="th-TH" sz="4800" b="1" dirty="0" smtClean="0"/>
          </a:p>
          <a:p>
            <a:r>
              <a:rPr lang="th-TH" sz="4800" b="1" dirty="0" smtClean="0"/>
              <a:t>๒.</a:t>
            </a:r>
            <a:r>
              <a:rPr lang="th-TH" sz="4800" b="1" dirty="0"/>
              <a:t> </a:t>
            </a:r>
            <a:r>
              <a:rPr lang="th-TH" sz="4800" b="1" dirty="0" smtClean="0"/>
              <a:t>การ</a:t>
            </a:r>
            <a:r>
              <a:rPr lang="th-TH" sz="4800" b="1" dirty="0"/>
              <a:t>บัญญัติศัพท์เอง กรรมการจะตัดสินอย่างไร  เช่น  </a:t>
            </a:r>
            <a:r>
              <a:rPr lang="th-TH" sz="4800" b="1" dirty="0" smtClean="0"/>
              <a:t> </a:t>
            </a:r>
            <a:r>
              <a:rPr lang="th-TH" sz="4800" b="1" dirty="0" err="1" smtClean="0"/>
              <a:t>อวเรศ</a:t>
            </a:r>
            <a:r>
              <a:rPr lang="th-TH" sz="4800" b="1" dirty="0" smtClean="0"/>
              <a:t>   </a:t>
            </a:r>
            <a:r>
              <a:rPr lang="th-TH" sz="4800" b="1" dirty="0" err="1" smtClean="0">
                <a:solidFill>
                  <a:srgbClr val="FF0000"/>
                </a:solidFill>
              </a:rPr>
              <a:t>อวิ</a:t>
            </a:r>
            <a:r>
              <a:rPr lang="th-TH" sz="4800" b="1" dirty="0">
                <a:solidFill>
                  <a:srgbClr val="FF0000"/>
                </a:solidFill>
              </a:rPr>
              <a:t>สิน  </a:t>
            </a:r>
            <a:r>
              <a:rPr lang="th-TH" sz="4800" b="1" dirty="0" smtClean="0">
                <a:solidFill>
                  <a:srgbClr val="FF0000"/>
                </a:solidFill>
              </a:rPr>
              <a:t> </a:t>
            </a:r>
            <a:r>
              <a:rPr lang="th-TH" sz="4800" b="1" dirty="0" smtClean="0"/>
              <a:t>นิจ</a:t>
            </a:r>
            <a:r>
              <a:rPr lang="th-TH" sz="4800" b="1" dirty="0"/>
              <a:t>สิน </a:t>
            </a:r>
            <a:endParaRPr lang="en-US" sz="4800" b="1" dirty="0"/>
          </a:p>
          <a:p>
            <a:r>
              <a:rPr lang="th-TH" sz="4800" b="1" dirty="0" smtClean="0"/>
              <a:t>หรือ</a:t>
            </a:r>
            <a:r>
              <a:rPr lang="th-TH" sz="4800" b="1" dirty="0">
                <a:solidFill>
                  <a:srgbClr val="0000CC"/>
                </a:solidFill>
              </a:rPr>
              <a:t>แม้แต่  </a:t>
            </a:r>
            <a:r>
              <a:rPr lang="th-TH" sz="4800" b="1" dirty="0" smtClean="0">
                <a:solidFill>
                  <a:srgbClr val="0000CC"/>
                </a:solidFill>
              </a:rPr>
              <a:t>  ตะ </a:t>
            </a:r>
            <a:r>
              <a:rPr lang="th-TH" sz="4800" b="1" dirty="0">
                <a:solidFill>
                  <a:srgbClr val="0000CC"/>
                </a:solidFill>
              </a:rPr>
              <a:t>กะ ดิน   </a:t>
            </a:r>
            <a:r>
              <a:rPr lang="th-TH" sz="4800" b="1" dirty="0"/>
              <a:t>กิ นะ ข้าว </a:t>
            </a:r>
            <a:endParaRPr lang="en-US" sz="4800" b="1" dirty="0"/>
          </a:p>
          <a:p>
            <a:r>
              <a:rPr lang="th-TH" sz="4800" b="1" dirty="0" smtClean="0"/>
              <a:t>๓. คำ</a:t>
            </a:r>
            <a:r>
              <a:rPr lang="th-TH" sz="4800" b="1" dirty="0"/>
              <a:t>ว่า  ปีติ  หากเขียนเป็น  </a:t>
            </a:r>
            <a:r>
              <a:rPr lang="th-TH" sz="4800" b="1" dirty="0" err="1"/>
              <a:t>ปิ</a:t>
            </a:r>
            <a:r>
              <a:rPr lang="th-TH" sz="4800" b="1" dirty="0"/>
              <a:t>ติ  หักคะแนนหรือไม่ </a:t>
            </a:r>
            <a:endParaRPr lang="en-US" sz="48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601168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764704"/>
            <a:ext cx="75608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400" b="1" dirty="0" smtClean="0"/>
              <a:t>	ใน</a:t>
            </a:r>
            <a:r>
              <a:rPr lang="th-TH" sz="4400" b="1" dirty="0"/>
              <a:t>การแต่งฉันท์ มีกฎข้อหนึ่งท่านเรียกว่า "ฉันทานุรักษ์" คืออนุญาตให้แปลงศัพท์ได้เพื่อให้ถูกต้องตามครุ</a:t>
            </a:r>
            <a:r>
              <a:rPr lang="th-TH" sz="4400" b="1" dirty="0" smtClean="0"/>
              <a:t>ลหุ  </a:t>
            </a:r>
            <a:r>
              <a:rPr lang="th-TH" sz="4400" b="1" dirty="0"/>
              <a:t>แต่โทษก็มีด้วย คือทำให้คนที่ไม่รู้กฎข้อนี้เข้าใจไปว่าคำที่ถูกแปลงนั้นเป็นคำจริง ผมเข้าใจว่าในภาษาไทยมีคำแปลงใช้แทนคำจริงอยู่ไม่น้อย  </a:t>
            </a:r>
            <a:r>
              <a:rPr lang="th-TH" sz="4400" b="1" dirty="0" smtClean="0"/>
              <a:t> ถ้า</a:t>
            </a:r>
            <a:r>
              <a:rPr lang="th-TH" sz="4400" b="1" dirty="0"/>
              <a:t>ให้ผมตอบ ผมก็ว่าไม่ผิด เพราะเป็นไปตามกฎที่อนุญาตไว้  แต่มีตำหนิ ถ้าเลี่ยงได้ก็ควร</a:t>
            </a:r>
            <a:r>
              <a:rPr lang="th-TH" sz="4400" b="1" dirty="0" smtClean="0"/>
              <a:t>เลี่ยง  </a:t>
            </a:r>
            <a:r>
              <a:rPr lang="th-TH" sz="4400" b="1" i="1" dirty="0" smtClean="0"/>
              <a:t>(นาวาเอกทองย้อย  แสงสินชัย)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72738646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909559" y="3861048"/>
            <a:ext cx="7000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พบข้อผิดพลาด ถูกหักคะแนน)</a:t>
            </a: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632616" y="1772816"/>
            <a:ext cx="7572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ฉันท</a:t>
            </a:r>
            <a:r>
              <a:rPr lang="th-TH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ลักษณ์ไม่บังคับ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28595" y="1017554"/>
            <a:ext cx="81359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 ๖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ct val="50000"/>
              </a:spcBef>
            </a:pPr>
            <a:r>
              <a:rPr lang="th-TH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เขียนตัวสะกดการันต์ผิด</a:t>
            </a:r>
          </a:p>
          <a:p>
            <a:pPr algn="ctr">
              <a:spcBef>
                <a:spcPct val="50000"/>
              </a:spcBef>
            </a:pPr>
            <a:r>
              <a:rPr lang="th-TH" sz="6000" b="1" dirty="0" smtClean="0">
                <a:solidFill>
                  <a:srgbClr val="FF0000"/>
                </a:solidFill>
                <a:latin typeface="PSL Yaowaraj" pitchFamily="18" charset="-34"/>
                <a:cs typeface="+mj-cs"/>
              </a:rPr>
              <a:t>หักคำละ  ๑  คะแนน</a:t>
            </a:r>
            <a:endParaRPr lang="th-TH" sz="6000" b="1" dirty="0">
              <a:solidFill>
                <a:srgbClr val="002060"/>
              </a:solidFill>
              <a:latin typeface="PSL Yaowaraj" pitchFamily="18" charset="-34"/>
              <a:cs typeface="+mj-c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76631" y="321389"/>
            <a:ext cx="83907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6000" b="1" dirty="0">
                <a:solidFill>
                  <a:srgbClr val="FF3300"/>
                </a:solidFill>
              </a:rPr>
              <a:t>การเขียนคำผิด</a:t>
            </a:r>
            <a:r>
              <a:rPr lang="th-TH" sz="6000" b="1" dirty="0"/>
              <a:t> เพราะความไม่รู้ หรือความเข้าใจผิด เช่น </a:t>
            </a:r>
          </a:p>
          <a:p>
            <a:r>
              <a:rPr lang="th-TH" sz="6000" b="1" dirty="0"/>
              <a:t>	</a:t>
            </a:r>
            <a:r>
              <a:rPr lang="th-TH" sz="6000" b="1" dirty="0" smtClean="0"/>
              <a:t>ดวงมาน</a:t>
            </a:r>
            <a:r>
              <a:rPr lang="th-TH" sz="6000" b="1" dirty="0"/>
              <a:t>		</a:t>
            </a:r>
            <a:r>
              <a:rPr lang="th-TH" sz="6000" b="1" dirty="0" smtClean="0"/>
              <a:t>	ดวงมาลย์ </a:t>
            </a:r>
            <a:endParaRPr lang="th-TH" sz="6000" b="1" dirty="0"/>
          </a:p>
          <a:p>
            <a:r>
              <a:rPr lang="th-TH" sz="6000" b="1" dirty="0"/>
              <a:t>	บิณฑบาต 	</a:t>
            </a:r>
            <a:r>
              <a:rPr lang="th-TH" sz="6000" b="1" dirty="0" smtClean="0"/>
              <a:t>	</a:t>
            </a:r>
            <a:r>
              <a:rPr lang="th-TH" sz="6000" b="1" dirty="0" err="1" smtClean="0"/>
              <a:t>บิณฑบาตร</a:t>
            </a:r>
            <a:endParaRPr lang="th-TH" sz="6000" b="1" dirty="0"/>
          </a:p>
          <a:p>
            <a:r>
              <a:rPr lang="th-TH" sz="6000" b="1" dirty="0"/>
              <a:t>	</a:t>
            </a:r>
            <a:r>
              <a:rPr lang="th-TH" sz="6000" b="1" dirty="0" smtClean="0"/>
              <a:t>นิจศีล			นิจสิน </a:t>
            </a:r>
          </a:p>
          <a:p>
            <a:r>
              <a:rPr lang="th-TH" sz="6000" b="1" dirty="0"/>
              <a:t>	</a:t>
            </a:r>
            <a:r>
              <a:rPr lang="th-TH" sz="6000" b="1" dirty="0" smtClean="0"/>
              <a:t>ไยดี				ใยดี </a:t>
            </a:r>
            <a:endParaRPr lang="th-TH" sz="6000" b="1" dirty="0"/>
          </a:p>
        </p:txBody>
      </p:sp>
    </p:spTree>
    <p:extLst>
      <p:ext uri="{BB962C8B-B14F-4D97-AF65-F5344CB8AC3E}">
        <p14:creationId xmlns:p14="http://schemas.microsoft.com/office/powerpoint/2010/main" val="341986188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71972" y="764704"/>
            <a:ext cx="75608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/>
              <a:t>(ปัญหา)</a:t>
            </a:r>
          </a:p>
          <a:p>
            <a:pPr>
              <a:tabLst>
                <a:tab pos="723900" algn="l"/>
                <a:tab pos="3848100" algn="l"/>
              </a:tabLst>
            </a:pPr>
            <a:endParaRPr lang="th-TH" sz="2000" b="1" dirty="0">
              <a:solidFill>
                <a:srgbClr val="FF0000"/>
              </a:solidFill>
            </a:endParaRP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>
                <a:solidFill>
                  <a:srgbClr val="FF0000"/>
                </a:solidFill>
              </a:rPr>
              <a:t>	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ฉันเป็นคน</a:t>
            </a:r>
            <a:r>
              <a:rPr lang="th-TH" sz="4800" b="1" dirty="0" smtClean="0">
                <a:solidFill>
                  <a:srgbClr val="FF0000"/>
                </a:solidFill>
              </a:rPr>
              <a:t>ไทย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th-TH" sz="4800" b="1" dirty="0" smtClean="0">
                <a:solidFill>
                  <a:srgbClr val="FF0000"/>
                </a:solidFill>
              </a:rPr>
              <a:t>ใจ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รักพี่</a:t>
            </a:r>
            <a:r>
              <a:rPr lang="th-TH" sz="4800" b="1" i="1" dirty="0" smtClean="0">
                <a:solidFill>
                  <a:srgbClr val="0033CC"/>
                </a:solidFill>
              </a:rPr>
              <a:t>น้อง</a:t>
            </a:r>
          </a:p>
          <a:p>
            <a:pPr>
              <a:tabLst>
                <a:tab pos="723900" algn="l"/>
                <a:tab pos="3848100" algn="l"/>
              </a:tabLst>
            </a:pP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รักแผ่นดิน</a:t>
            </a:r>
            <a:r>
              <a:rPr lang="th-TH" sz="4800" b="1" i="1" dirty="0" smtClean="0">
                <a:solidFill>
                  <a:srgbClr val="0033CC"/>
                </a:solidFill>
              </a:rPr>
              <a:t>ทอง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th-TH" sz="4800" b="1" i="1" dirty="0" smtClean="0">
                <a:solidFill>
                  <a:srgbClr val="0033CC"/>
                </a:solidFill>
              </a:rPr>
              <a:t>ของ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ประเทศไทย </a:t>
            </a:r>
          </a:p>
          <a:p>
            <a:pPr>
              <a:tabLst>
                <a:tab pos="723900" algn="l"/>
                <a:tab pos="3848100" algn="l"/>
              </a:tabLst>
            </a:pPr>
            <a:endParaRPr lang="th-TH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6011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5720" y="500042"/>
            <a:ext cx="856932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thaiDist"/>
            <a:r>
              <a:rPr lang="th-TH" sz="6000" b="1" dirty="0">
                <a:solidFill>
                  <a:srgbClr val="FF3300"/>
                </a:solidFill>
              </a:rPr>
              <a:t>การกลับคำหรือสลับตำแหน่งคำ</a:t>
            </a:r>
            <a:r>
              <a:rPr lang="th-TH" sz="6000" b="1" dirty="0"/>
              <a:t> ทำให้ผิดพลาดหรือความหมายเปลี่ยนไป เช่น</a:t>
            </a:r>
          </a:p>
          <a:p>
            <a:r>
              <a:rPr lang="th-TH" sz="6000" b="1" dirty="0"/>
              <a:t>   </a:t>
            </a:r>
            <a:r>
              <a:rPr lang="th-TH" sz="6000" b="1" dirty="0" smtClean="0"/>
              <a:t>     ว้าเหว่  </a:t>
            </a:r>
            <a:r>
              <a:rPr lang="th-TH" sz="6000" b="1" dirty="0"/>
              <a:t>		</a:t>
            </a:r>
            <a:r>
              <a:rPr lang="th-TH" sz="6000" b="1" dirty="0" smtClean="0"/>
              <a:t>	</a:t>
            </a:r>
            <a:r>
              <a:rPr lang="th-TH" sz="6000" b="1" dirty="0" smtClean="0">
                <a:solidFill>
                  <a:srgbClr val="FF0000"/>
                </a:solidFill>
              </a:rPr>
              <a:t>เหว่</a:t>
            </a:r>
            <a:r>
              <a:rPr lang="th-TH" sz="6000" b="1" dirty="0">
                <a:solidFill>
                  <a:srgbClr val="FF0000"/>
                </a:solidFill>
              </a:rPr>
              <a:t>ว้า</a:t>
            </a:r>
          </a:p>
          <a:p>
            <a:r>
              <a:rPr lang="th-TH" sz="6000" b="1" dirty="0"/>
              <a:t>   </a:t>
            </a:r>
            <a:r>
              <a:rPr lang="th-TH" sz="6000" b="1" dirty="0" smtClean="0"/>
              <a:t>     งม</a:t>
            </a:r>
            <a:r>
              <a:rPr lang="th-TH" sz="6000" b="1" dirty="0"/>
              <a:t>งาย  		</a:t>
            </a:r>
            <a:r>
              <a:rPr lang="th-TH" sz="6000" b="1" dirty="0" smtClean="0"/>
              <a:t>	</a:t>
            </a:r>
            <a:r>
              <a:rPr lang="th-TH" sz="6000" b="1" dirty="0" smtClean="0">
                <a:solidFill>
                  <a:srgbClr val="FF0000"/>
                </a:solidFill>
              </a:rPr>
              <a:t>งาย</a:t>
            </a:r>
            <a:r>
              <a:rPr lang="th-TH" sz="6000" b="1" dirty="0">
                <a:solidFill>
                  <a:srgbClr val="FF0000"/>
                </a:solidFill>
              </a:rPr>
              <a:t>งม</a:t>
            </a:r>
          </a:p>
          <a:p>
            <a:r>
              <a:rPr lang="th-TH" sz="6000" b="1" dirty="0" smtClean="0"/>
              <a:t>        งอกงาม			</a:t>
            </a:r>
            <a:r>
              <a:rPr lang="th-TH" sz="6000" b="1" dirty="0" smtClean="0">
                <a:solidFill>
                  <a:srgbClr val="FF0000"/>
                </a:solidFill>
              </a:rPr>
              <a:t>งามงอก</a:t>
            </a:r>
          </a:p>
          <a:p>
            <a:r>
              <a:rPr lang="th-TH" sz="6000" b="1" dirty="0" smtClean="0"/>
              <a:t>        แหลกเหลว  		</a:t>
            </a:r>
            <a:r>
              <a:rPr lang="th-TH" sz="6000" b="1" dirty="0" smtClean="0">
                <a:solidFill>
                  <a:srgbClr val="FF0000"/>
                </a:solidFill>
              </a:rPr>
              <a:t>เหลวแหลก </a:t>
            </a:r>
            <a:endParaRPr lang="th-TH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4322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59632" y="615852"/>
            <a:ext cx="68423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7200" b="1" dirty="0" smtClean="0"/>
              <a:t>เมตรตา		</a:t>
            </a:r>
            <a:r>
              <a:rPr lang="th-TH" sz="7200" b="1" dirty="0" err="1" smtClean="0"/>
              <a:t>เชี่วย</a:t>
            </a:r>
            <a:r>
              <a:rPr lang="th-TH" sz="7200" b="1" dirty="0" smtClean="0"/>
              <a:t>ชาญ</a:t>
            </a:r>
          </a:p>
          <a:p>
            <a:r>
              <a:rPr lang="th-TH" sz="7200" b="1" dirty="0" smtClean="0"/>
              <a:t>แหนห่วง		ห่วงแหน</a:t>
            </a:r>
          </a:p>
          <a:p>
            <a:r>
              <a:rPr lang="th-TH" sz="7200" b="1" dirty="0" err="1" smtClean="0"/>
              <a:t>โครต</a:t>
            </a:r>
            <a:r>
              <a:rPr lang="th-TH" sz="7200" b="1" dirty="0" smtClean="0"/>
              <a:t>			รอน</a:t>
            </a:r>
            <a:r>
              <a:rPr lang="th-TH" sz="7200" b="1" dirty="0" err="1" smtClean="0"/>
              <a:t>แรน</a:t>
            </a:r>
            <a:endParaRPr lang="th-TH" sz="7200" b="1" dirty="0" smtClean="0"/>
          </a:p>
          <a:p>
            <a:r>
              <a:rPr lang="th-TH" sz="7200" b="1" dirty="0" smtClean="0"/>
              <a:t>ล้นหลาย		 </a:t>
            </a:r>
            <a:r>
              <a:rPr lang="th-TH" sz="7200" b="1" dirty="0" err="1" smtClean="0"/>
              <a:t>มาว</a:t>
            </a:r>
            <a:r>
              <a:rPr lang="th-TH" sz="7200" b="1" dirty="0" smtClean="0"/>
              <a:t>มาย</a:t>
            </a:r>
          </a:p>
          <a:p>
            <a:r>
              <a:rPr lang="th-TH" sz="7200" b="1" dirty="0" smtClean="0"/>
              <a:t>คอย			 ขาด </a:t>
            </a:r>
            <a:endParaRPr lang="th-TH" sz="7200" b="1" dirty="0"/>
          </a:p>
        </p:txBody>
      </p:sp>
    </p:spTree>
    <p:extLst>
      <p:ext uri="{BB962C8B-B14F-4D97-AF65-F5344CB8AC3E}">
        <p14:creationId xmlns:p14="http://schemas.microsoft.com/office/powerpoint/2010/main" val="8204327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30" b="22222"/>
          <a:stretch/>
        </p:blipFill>
        <p:spPr>
          <a:xfrm>
            <a:off x="-36512" y="620688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5002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4" r="3065"/>
          <a:stretch/>
        </p:blipFill>
        <p:spPr>
          <a:xfrm>
            <a:off x="179512" y="616116"/>
            <a:ext cx="8784976" cy="534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3314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8595" y="1017554"/>
            <a:ext cx="81359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 ๗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ct val="50000"/>
              </a:spcBef>
            </a:pPr>
            <a:r>
              <a:rPr lang="th-TH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มีสัมผัสซ้ำ</a:t>
            </a:r>
          </a:p>
          <a:p>
            <a:pPr algn="ctr">
              <a:spcBef>
                <a:spcPct val="50000"/>
              </a:spcBef>
            </a:pPr>
            <a:r>
              <a:rPr lang="th-TH" sz="6000" b="1" dirty="0" smtClean="0">
                <a:solidFill>
                  <a:srgbClr val="FF0000"/>
                </a:solidFill>
                <a:latin typeface="PSL Yaowaraj" pitchFamily="18" charset="-34"/>
                <a:cs typeface="+mj-cs"/>
              </a:rPr>
              <a:t>หักตำแหน่งละ </a:t>
            </a:r>
            <a:r>
              <a:rPr lang="th-TH" sz="6000" b="1" dirty="0">
                <a:solidFill>
                  <a:srgbClr val="FF0000"/>
                </a:solidFill>
                <a:latin typeface="PSL Yaowaraj" pitchFamily="18" charset="-34"/>
                <a:cs typeface="+mj-cs"/>
              </a:rPr>
              <a:t>๒</a:t>
            </a:r>
            <a:r>
              <a:rPr lang="th-TH" sz="6000" b="1" dirty="0" smtClean="0">
                <a:solidFill>
                  <a:srgbClr val="FF0000"/>
                </a:solidFill>
                <a:latin typeface="PSL Yaowaraj" pitchFamily="18" charset="-34"/>
                <a:cs typeface="+mj-cs"/>
              </a:rPr>
              <a:t> คะแนน</a:t>
            </a:r>
            <a:endParaRPr lang="th-TH" sz="6000" b="1" dirty="0">
              <a:solidFill>
                <a:srgbClr val="002060"/>
              </a:solidFill>
              <a:latin typeface="PSL Yaowaraj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24895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85720" y="497003"/>
            <a:ext cx="8496300" cy="593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lnSpc>
                <a:spcPct val="90000"/>
              </a:lnSpc>
            </a:pPr>
            <a:r>
              <a:rPr lang="th-TH" sz="4800" b="1" dirty="0"/>
              <a:t> </a:t>
            </a:r>
            <a:r>
              <a:rPr lang="th-TH" sz="6000" b="1" dirty="0" smtClean="0">
                <a:solidFill>
                  <a:srgbClr val="FF0000"/>
                </a:solidFill>
              </a:rPr>
              <a:t>สัมผัส</a:t>
            </a:r>
            <a:r>
              <a:rPr lang="th-TH" sz="6000" b="1" dirty="0">
                <a:solidFill>
                  <a:srgbClr val="FF0000"/>
                </a:solidFill>
              </a:rPr>
              <a:t>ซ้ำ </a:t>
            </a:r>
            <a:r>
              <a:rPr lang="th-TH" sz="6000" b="1" dirty="0" smtClean="0"/>
              <a:t>แม้</a:t>
            </a:r>
            <a:r>
              <a:rPr lang="th-TH" sz="6000" b="1" dirty="0"/>
              <a:t>จะไม่ถือว่าผิด</a:t>
            </a:r>
            <a:r>
              <a:rPr lang="th-TH" sz="6000" b="1" dirty="0" err="1"/>
              <a:t>ฉันท</a:t>
            </a:r>
            <a:r>
              <a:rPr lang="th-TH" sz="6000" b="1" dirty="0"/>
              <a:t>ลักษณ์  แต่ก็เป็นข้อผิดพลาดในการแต่ง  เพราะกรรมการจะหักคะแนนกลอนที่มีสัมผัสซ้ำ  </a:t>
            </a:r>
            <a:r>
              <a:rPr lang="th-TH" sz="6000" b="1" dirty="0" smtClean="0"/>
              <a:t>และทุกส</a:t>
            </a:r>
            <a:r>
              <a:rPr lang="th-TH" sz="6000" b="1" dirty="0"/>
              <a:t>นามการแข่งขัน กลอนที่มีสัมผัสซ้ำมักจะไม่ได้รางวัล </a:t>
            </a:r>
          </a:p>
          <a:p>
            <a:pPr>
              <a:lnSpc>
                <a:spcPct val="90000"/>
              </a:lnSpc>
            </a:pPr>
            <a:r>
              <a:rPr lang="th-TH" sz="6000" b="1" dirty="0"/>
              <a:t>      การ</a:t>
            </a:r>
            <a:r>
              <a:rPr lang="th-TH" sz="6000" b="1" dirty="0" smtClean="0"/>
              <a:t>สังเกตสัมผัส</a:t>
            </a:r>
            <a:r>
              <a:rPr lang="th-TH" sz="6000" b="1" dirty="0"/>
              <a:t>ซ้ำ ให้ดู</a:t>
            </a:r>
            <a:r>
              <a:rPr lang="th-TH" sz="6000" b="1" dirty="0">
                <a:solidFill>
                  <a:srgbClr val="FF0000"/>
                </a:solidFill>
              </a:rPr>
              <a:t>การออก</a:t>
            </a:r>
            <a:r>
              <a:rPr lang="th-TH" sz="6000" b="1" dirty="0" smtClean="0">
                <a:solidFill>
                  <a:srgbClr val="FF0000"/>
                </a:solidFill>
              </a:rPr>
              <a:t>เสียง </a:t>
            </a:r>
            <a:r>
              <a:rPr lang="th-TH" sz="6000" b="1" dirty="0" smtClean="0"/>
              <a:t>(ฟังเสียง) เป็น</a:t>
            </a:r>
            <a:r>
              <a:rPr lang="th-TH" sz="6000" b="1" dirty="0"/>
              <a:t>สำคัญ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126876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581400" algn="l"/>
              </a:tabLst>
            </a:pPr>
            <a:r>
              <a:rPr lang="th-TH" sz="4800" b="1" dirty="0" smtClean="0"/>
              <a:t>	การบ้าน</a:t>
            </a:r>
            <a:r>
              <a:rPr lang="th-TH" sz="4800" b="1" dirty="0"/>
              <a:t>มีทุกวัน </a:t>
            </a:r>
            <a:r>
              <a:rPr lang="th-TH" sz="4800" b="1" dirty="0" smtClean="0"/>
              <a:t>	ทำ</a:t>
            </a:r>
            <a:r>
              <a:rPr lang="th-TH" sz="4800" b="1" dirty="0"/>
              <a:t>ไม่ทันทุกเวลา</a:t>
            </a:r>
            <a:br>
              <a:rPr lang="th-TH" sz="4800" b="1" dirty="0"/>
            </a:br>
            <a:r>
              <a:rPr lang="th-TH" sz="4800" b="1" dirty="0"/>
              <a:t>ครูนั้นช่างสรรหา      </a:t>
            </a:r>
            <a:r>
              <a:rPr lang="th-TH" sz="4800" b="1" dirty="0" smtClean="0"/>
              <a:t>	หลาย</a:t>
            </a:r>
            <a:r>
              <a:rPr lang="th-TH" sz="4800" b="1" dirty="0"/>
              <a:t>วิชามีมาก</a:t>
            </a:r>
            <a:r>
              <a:rPr lang="th-TH" sz="4800" b="1" dirty="0">
                <a:solidFill>
                  <a:srgbClr val="FF0000"/>
                </a:solidFill>
              </a:rPr>
              <a:t>มาย</a:t>
            </a:r>
            <a:r>
              <a:rPr lang="th-TH" sz="4800" b="1" dirty="0"/>
              <a:t/>
            </a:r>
            <a:br>
              <a:rPr lang="th-TH" sz="4800" b="1" dirty="0"/>
            </a:br>
            <a:endParaRPr lang="th-TH" sz="2000" b="1" dirty="0" smtClean="0"/>
          </a:p>
          <a:p>
            <a:pPr>
              <a:tabLst>
                <a:tab pos="723900" algn="l"/>
                <a:tab pos="3581400" algn="l"/>
              </a:tabLst>
            </a:pPr>
            <a:r>
              <a:rPr lang="th-TH" sz="4800" b="1" dirty="0"/>
              <a:t>    อังกฤษและคณิต </a:t>
            </a:r>
            <a:r>
              <a:rPr lang="th-TH" sz="4800" b="1" dirty="0" smtClean="0"/>
              <a:t>	ทุก</a:t>
            </a:r>
            <a:r>
              <a:rPr lang="th-TH" sz="4800" b="1" dirty="0"/>
              <a:t>ชีวิตต้องสลาย</a:t>
            </a:r>
            <a:br>
              <a:rPr lang="th-TH" sz="4800" b="1" dirty="0"/>
            </a:br>
            <a:r>
              <a:rPr lang="th-TH" sz="4800" b="1" dirty="0"/>
              <a:t>เพราะงานมีมาก</a:t>
            </a:r>
            <a:r>
              <a:rPr lang="th-TH" sz="4800" b="1" dirty="0">
                <a:solidFill>
                  <a:srgbClr val="FF0000"/>
                </a:solidFill>
              </a:rPr>
              <a:t>มาย</a:t>
            </a:r>
            <a:r>
              <a:rPr lang="th-TH" sz="4800" b="1" dirty="0"/>
              <a:t> </a:t>
            </a:r>
            <a:r>
              <a:rPr lang="th-TH" sz="4800" b="1" dirty="0" smtClean="0"/>
              <a:t>	หนู</a:t>
            </a:r>
            <a:r>
              <a:rPr lang="th-TH" sz="4800" b="1" dirty="0"/>
              <a:t>ต้องตายเพราะครู</a:t>
            </a:r>
            <a:r>
              <a:rPr lang="th-TH" sz="4800" b="1" dirty="0" smtClean="0"/>
              <a:t>เอย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323615031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1560" y="126876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3581400" algn="l"/>
              </a:tabLst>
            </a:pPr>
            <a:r>
              <a:rPr lang="th-TH" sz="4800" b="1" dirty="0" smtClean="0"/>
              <a:t>	รักกันชาติมั่นคง	ร่มดำรงความเป็นไทย</a:t>
            </a:r>
          </a:p>
          <a:p>
            <a:pPr>
              <a:tabLst>
                <a:tab pos="723900" algn="l"/>
                <a:tab pos="3581400" algn="l"/>
              </a:tabLst>
            </a:pPr>
            <a:r>
              <a:rPr lang="th-TH" sz="4800" b="1" dirty="0" smtClean="0"/>
              <a:t>ภักดีแด่จอมไท	ผู้ยิ่งใหญ่กลางใจชน</a:t>
            </a:r>
          </a:p>
          <a:p>
            <a:pPr>
              <a:tabLst>
                <a:tab pos="723900" algn="l"/>
                <a:tab pos="3581400" algn="l"/>
              </a:tabLst>
            </a:pPr>
            <a:endParaRPr lang="th-TH" sz="2000" b="1" dirty="0"/>
          </a:p>
          <a:p>
            <a:pPr>
              <a:tabLst>
                <a:tab pos="723900" algn="l"/>
                <a:tab pos="3581400" algn="l"/>
              </a:tabLst>
            </a:pPr>
            <a:r>
              <a:rPr lang="th-TH" sz="4800" b="1" dirty="0" smtClean="0"/>
              <a:t>	รักดินถิ่นอาศัย	รักป่าไม้รักสายชล</a:t>
            </a:r>
          </a:p>
          <a:p>
            <a:pPr>
              <a:tabLst>
                <a:tab pos="723900" algn="l"/>
                <a:tab pos="3581400" algn="l"/>
              </a:tabLst>
            </a:pPr>
            <a:r>
              <a:rPr lang="th-TH" sz="4800" b="1" dirty="0" smtClean="0"/>
              <a:t>รักฟ้ารักสายฝน	รักท่วมท้นรักตัวเอง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6903317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043608" y="1268760"/>
            <a:ext cx="6899298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๘</a:t>
            </a:r>
            <a:endParaRPr lang="th-TH" sz="72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lnSpc>
                <a:spcPct val="120000"/>
              </a:lnSpc>
            </a:pPr>
            <a:r>
              <a:rPr lang="th-TH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มีสัมผัสเลือน</a:t>
            </a:r>
          </a:p>
          <a:p>
            <a:pPr algn="ctr">
              <a:lnSpc>
                <a:spcPct val="120000"/>
              </a:lnSpc>
            </a:pPr>
            <a:r>
              <a:rPr lang="th-TH" sz="6000" b="1" dirty="0" smtClean="0">
                <a:solidFill>
                  <a:srgbClr val="FF0000"/>
                </a:solidFill>
                <a:latin typeface="PSL Yaowaraj" pitchFamily="18" charset="-34"/>
                <a:cs typeface="+mj-cs"/>
              </a:rPr>
              <a:t>หักตำแหน่งละ  ๒  คะแนน</a:t>
            </a:r>
            <a:endParaRPr lang="th-TH" sz="6000" b="1" dirty="0">
              <a:solidFill>
                <a:srgbClr val="FF0000"/>
              </a:solidFill>
              <a:latin typeface="PSL Yaowaraj" pitchFamily="18" charset="-34"/>
              <a:cs typeface="+mj-cs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468316" y="1006035"/>
            <a:ext cx="81359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>
              <a:spcBef>
                <a:spcPct val="50000"/>
              </a:spcBef>
            </a:pPr>
            <a:r>
              <a:rPr lang="th-TH" sz="4800" b="1" dirty="0"/>
              <a:t>      </a:t>
            </a:r>
            <a:r>
              <a:rPr lang="th-TH" sz="6000" b="1" dirty="0"/>
              <a:t>หมายถึง การรับสัมผัสในวรรคที่ ๒ </a:t>
            </a:r>
            <a:r>
              <a:rPr lang="th-TH" sz="6000" b="1" dirty="0" smtClean="0"/>
              <a:t>หรือ วรรค</a:t>
            </a:r>
            <a:r>
              <a:rPr lang="th-TH" sz="6000" b="1" dirty="0"/>
              <a:t>ที่ </a:t>
            </a:r>
            <a:r>
              <a:rPr lang="th-TH" sz="6000" b="1" dirty="0" smtClean="0"/>
              <a:t>๔   โดยรับที่คำ</a:t>
            </a:r>
            <a:r>
              <a:rPr lang="th-TH" sz="6000" b="1" dirty="0"/>
              <a:t>ที่ ๓ หรือ ๕ ตำแหน่งใดตำแหน่ง</a:t>
            </a:r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หนึ่ง </a:t>
            </a:r>
            <a:r>
              <a:rPr lang="th-TH" sz="6000" b="1" dirty="0" smtClean="0">
                <a:solidFill>
                  <a:srgbClr val="FF0000"/>
                </a:solidFill>
              </a:rPr>
              <a:t> แต่ถ้ารับ</a:t>
            </a:r>
            <a:r>
              <a:rPr lang="th-TH" sz="6000" b="1" dirty="0">
                <a:solidFill>
                  <a:srgbClr val="FF0000"/>
                </a:solidFill>
              </a:rPr>
              <a:t>สัมผัสทั้งสองตำแหน่ง</a:t>
            </a:r>
            <a:r>
              <a:rPr lang="th-TH" sz="6000" b="1" dirty="0" smtClean="0">
                <a:solidFill>
                  <a:srgbClr val="FF0000"/>
                </a:solidFill>
              </a:rPr>
              <a:t>พร้อมกันจะถือว่าเป็นสัมผัสเลือน </a:t>
            </a:r>
            <a:endParaRPr lang="th-TH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49" y="1556792"/>
            <a:ext cx="7746084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th-TH" sz="8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ด่านที่ ๒</a:t>
            </a:r>
            <a:endParaRPr lang="th-TH" sz="8800" b="1" dirty="0">
              <a:solidFill>
                <a:schemeClr val="tx1">
                  <a:lumMod val="95000"/>
                  <a:lumOff val="5000"/>
                </a:schemeClr>
              </a:solidFill>
              <a:latin typeface="PSL Yaowaraj" pitchFamily="18" charset="-34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สัมผัสระหว่างบท</a:t>
            </a:r>
          </a:p>
          <a:p>
            <a:pPr algn="ctr">
              <a:spcBef>
                <a:spcPts val="0"/>
              </a:spcBef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SL Yaowaraj" pitchFamily="18" charset="-34"/>
                <a:cs typeface="+mj-cs"/>
              </a:rPr>
              <a:t>(สัมผัสเชื่อมบท)</a:t>
            </a:r>
          </a:p>
        </p:txBody>
      </p:sp>
    </p:spTree>
    <p:extLst>
      <p:ext uri="{BB962C8B-B14F-4D97-AF65-F5344CB8AC3E}">
        <p14:creationId xmlns:p14="http://schemas.microsoft.com/office/powerpoint/2010/main" val="412827573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สี่เหลี่ยมผืนผ้า 3"/>
          <p:cNvSpPr>
            <a:spLocks noChangeArrowheads="1"/>
          </p:cNvSpPr>
          <p:nvPr/>
        </p:nvSpPr>
        <p:spPr bwMode="auto">
          <a:xfrm>
            <a:off x="395536" y="653952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สัมผัสเลือน </a:t>
            </a:r>
            <a:r>
              <a:rPr lang="th-TH" sz="4800" b="1" dirty="0" smtClean="0">
                <a:solidFill>
                  <a:srgbClr val="0000CC"/>
                </a:solidFill>
              </a:rPr>
              <a:t>เกิดที่วรรคที่สอง ของกลอนสุภาพ</a:t>
            </a:r>
          </a:p>
          <a:p>
            <a:endParaRPr lang="th-TH" sz="4800" b="1" dirty="0" smtClean="0"/>
          </a:p>
          <a:p>
            <a:r>
              <a:rPr lang="th-TH" sz="6000" b="1" dirty="0"/>
              <a:t> </a:t>
            </a:r>
            <a:r>
              <a:rPr lang="th-TH" sz="6000" b="1" dirty="0" smtClean="0"/>
              <a:t>     เมื่อไขว่คว้า  ความฝัน  อันเคว้ง</a:t>
            </a:r>
            <a:r>
              <a:rPr lang="th-TH" sz="6000" b="1" dirty="0" smtClean="0">
                <a:solidFill>
                  <a:srgbClr val="FF0000"/>
                </a:solidFill>
              </a:rPr>
              <a:t>คว้าง</a:t>
            </a:r>
          </a:p>
          <a:p>
            <a:r>
              <a:rPr lang="th-TH" sz="6000" b="1" dirty="0" smtClean="0"/>
              <a:t>เหมือนเรือ</a:t>
            </a:r>
            <a:r>
              <a:rPr lang="th-TH" sz="6000" b="1" dirty="0" smtClean="0">
                <a:solidFill>
                  <a:srgbClr val="FF0000"/>
                </a:solidFill>
              </a:rPr>
              <a:t>จ้าง</a:t>
            </a:r>
            <a:r>
              <a:rPr lang="th-TH" sz="6000" b="1" dirty="0" smtClean="0"/>
              <a:t>  อับ</a:t>
            </a:r>
            <a:r>
              <a:rPr lang="th-TH" sz="6000" b="1" dirty="0" smtClean="0">
                <a:solidFill>
                  <a:srgbClr val="FF0000"/>
                </a:solidFill>
              </a:rPr>
              <a:t>ปาง</a:t>
            </a:r>
            <a:r>
              <a:rPr lang="th-TH" sz="6000" b="1" dirty="0" smtClean="0"/>
              <a:t>  กลางสมุทร</a:t>
            </a:r>
          </a:p>
          <a:p>
            <a:r>
              <a:rPr lang="th-TH" sz="6000" b="1" dirty="0" smtClean="0"/>
              <a:t>คลื่นความทุกข์  รุกเร้า  เข้ายื้อยุด</a:t>
            </a:r>
          </a:p>
          <a:p>
            <a:r>
              <a:rPr lang="th-TH" sz="6000" b="1" dirty="0" smtClean="0"/>
              <a:t>คลื่นมนุษย์  กลุ่มนี้  ต้องลี้ภัย  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สี่เหลี่ยมผืนผ้า 3"/>
          <p:cNvSpPr>
            <a:spLocks noChangeArrowheads="1"/>
          </p:cNvSpPr>
          <p:nvPr/>
        </p:nvSpPr>
        <p:spPr bwMode="auto">
          <a:xfrm>
            <a:off x="830610" y="650826"/>
            <a:ext cx="759978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สัมผัสเลือน </a:t>
            </a:r>
            <a:r>
              <a:rPr lang="th-TH" sz="4400" b="1" dirty="0">
                <a:solidFill>
                  <a:srgbClr val="0000CC"/>
                </a:solidFill>
              </a:rPr>
              <a:t>เกิดที่วรรค</a:t>
            </a:r>
            <a:r>
              <a:rPr lang="th-TH" sz="4400" b="1" dirty="0" smtClean="0">
                <a:solidFill>
                  <a:srgbClr val="0000CC"/>
                </a:solidFill>
              </a:rPr>
              <a:t>ที่สี่ </a:t>
            </a:r>
            <a:r>
              <a:rPr lang="th-TH" sz="4400" b="1" dirty="0">
                <a:solidFill>
                  <a:srgbClr val="0000CC"/>
                </a:solidFill>
              </a:rPr>
              <a:t>ของกลอนสุภาพ</a:t>
            </a:r>
          </a:p>
          <a:p>
            <a:endParaRPr lang="th-TH" sz="6000" b="1" dirty="0" smtClean="0"/>
          </a:p>
          <a:p>
            <a:r>
              <a:rPr lang="th-TH" sz="6000" b="1" dirty="0" smtClean="0"/>
              <a:t>	ต่อให้คน  ล้นฟ้า  มาแหนแห่</a:t>
            </a:r>
          </a:p>
          <a:p>
            <a:r>
              <a:rPr lang="th-TH" sz="6000" b="1" dirty="0" smtClean="0"/>
              <a:t>ก็พ่ายแพ้  ต่อรัก  ที่ทักถาม</a:t>
            </a:r>
          </a:p>
          <a:p>
            <a:r>
              <a:rPr lang="th-TH" sz="6000" b="1" dirty="0" smtClean="0"/>
              <a:t>เกิดที่นี่  เพื่อที่นี่  ไม่มีทราม</a:t>
            </a:r>
          </a:p>
          <a:p>
            <a:r>
              <a:rPr lang="th-TH" sz="6000" b="1" dirty="0" smtClean="0"/>
              <a:t>ใต้ฟ้า</a:t>
            </a:r>
            <a:r>
              <a:rPr lang="th-TH" sz="6000" b="1" dirty="0" smtClean="0">
                <a:solidFill>
                  <a:srgbClr val="FF0000"/>
                </a:solidFill>
              </a:rPr>
              <a:t>งาม</a:t>
            </a:r>
            <a:r>
              <a:rPr lang="th-TH" sz="6000" b="1" dirty="0" smtClean="0"/>
              <a:t>  พ่อขุน</a:t>
            </a:r>
            <a:r>
              <a:rPr lang="th-TH" sz="6000" b="1" dirty="0" smtClean="0">
                <a:solidFill>
                  <a:srgbClr val="FF0000"/>
                </a:solidFill>
              </a:rPr>
              <a:t>ราม</a:t>
            </a:r>
            <a:r>
              <a:rPr lang="th-TH" sz="6000" b="1" dirty="0" smtClean="0"/>
              <a:t>  สืบความดี</a:t>
            </a:r>
            <a:endParaRPr lang="th-TH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16461581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1052735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เมื่อสัมผัสเลือนเกิดขึ้นในจังหวะ</a:t>
            </a:r>
          </a:p>
          <a:p>
            <a:pPr algn="ctr"/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รับสัมผัส คำ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ที่ ๓ กับคำที่ ๕ 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(หรือ ๖) พร้อมกัน </a:t>
            </a:r>
            <a:endParaRPr lang="th-TH" sz="4800" b="1" dirty="0">
              <a:solidFill>
                <a:srgbClr val="0000CC"/>
              </a:solidFill>
            </a:endParaRPr>
          </a:p>
          <a:p>
            <a:pPr algn="ctr"/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ดังนั้น </a:t>
            </a:r>
          </a:p>
          <a:p>
            <a:pPr algn="ctr"/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กลอนสี่   กาพย์ยานี ๑๑  </a:t>
            </a:r>
          </a:p>
          <a:p>
            <a:pPr algn="ctr"/>
            <a:r>
              <a:rPr lang="th-TH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อินทร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วิเชียรฉันท์ ๑๑  </a:t>
            </a:r>
          </a:p>
          <a:p>
            <a:pPr algn="ctr"/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จึง</a:t>
            </a:r>
            <a:r>
              <a:rPr lang="th-TH" sz="4800" b="1" dirty="0" smtClean="0">
                <a:solidFill>
                  <a:srgbClr val="FF0000"/>
                </a:solidFill>
              </a:rPr>
              <a:t>ไม่มี</a:t>
            </a:r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สัมผัสเลือน 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29094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865609" y="774520"/>
            <a:ext cx="7572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ความคิดและเนื้อหา</a:t>
            </a:r>
          </a:p>
          <a:p>
            <a:pPr algn="ctr"/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๔๐ คะแนน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Yaowaraj" pitchFamily="18" charset="-34"/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83344" y="2924944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</a:rPr>
              <a:t>แต่งตรงประเด็น ใช้หัวข้อที่กำหนดเป็นแกนเรื่อง</a:t>
            </a:r>
          </a:p>
          <a:p>
            <a:r>
              <a:rPr lang="th-TH" sz="4800" b="1" dirty="0" smtClean="0">
                <a:solidFill>
                  <a:srgbClr val="0000CC"/>
                </a:solidFill>
              </a:rPr>
              <a:t>เสนอแนวคิดสร้างสรรค์ มีประโยชน์ต่อสังคม</a:t>
            </a:r>
          </a:p>
          <a:p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เสนอแนวคิดแปลกใหม่ มีเหตุผล และในขอบเขตของหัวข้อ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89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865608" y="548680"/>
            <a:ext cx="7572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กวีโวหาร</a:t>
            </a:r>
          </a:p>
          <a:p>
            <a:pPr algn="ctr"/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SL Yaowaraj" pitchFamily="18" charset="-34"/>
                <a:cs typeface="+mj-cs"/>
              </a:rPr>
              <a:t>๔๐ คะแนน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SL Yaowaraj" pitchFamily="18" charset="-34"/>
              <a:cs typeface="+mj-cs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83344" y="278092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</a:rPr>
              <a:t>เลือกใช้คำที่เหมาะสมแก่เนื้อหา และบริบท </a:t>
            </a:r>
          </a:p>
          <a:p>
            <a:r>
              <a:rPr lang="th-TH" sz="4800" b="1" dirty="0" smtClean="0">
                <a:solidFill>
                  <a:srgbClr val="0000CC"/>
                </a:solidFill>
              </a:rPr>
              <a:t>เล่นสัมผัสอักษร สัมผัสสระ ทำให้คำไพเราะขึ้น </a:t>
            </a:r>
          </a:p>
          <a:p>
            <a:r>
              <a:rPr lang="th-TH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ใช้โวหารต่าง ๆ  เช่น กล่าวเปรียบเทียบ  ใช้สำนวน ใช้บุคลาธิษฐาน เป็นต้น 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3134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57937"/>
              </p:ext>
            </p:extLst>
          </p:nvPr>
        </p:nvGraphicFramePr>
        <p:xfrm>
          <a:off x="395536" y="1268760"/>
          <a:ext cx="8064896" cy="449166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918102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err="1" smtClean="0"/>
                        <a:t>ฉันท</a:t>
                      </a:r>
                      <a:r>
                        <a:rPr lang="th-TH" sz="3600" dirty="0" smtClean="0"/>
                        <a:t>ลักษณ์และอักขรวิธี  ๒๐ คะแนน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ความคิด</a:t>
                      </a:r>
                    </a:p>
                    <a:p>
                      <a:pPr algn="ctr"/>
                      <a:r>
                        <a:rPr lang="th-TH" sz="3600" dirty="0" smtClean="0"/>
                        <a:t>และเนื้อหา</a:t>
                      </a:r>
                      <a:r>
                        <a:rPr lang="th-TH" sz="3600" baseline="0" dirty="0" smtClean="0"/>
                        <a:t>  ๔๐ คะแนน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600" dirty="0" smtClean="0"/>
                    </a:p>
                    <a:p>
                      <a:pPr algn="ctr"/>
                      <a:r>
                        <a:rPr lang="th-TH" sz="3600" dirty="0" smtClean="0"/>
                        <a:t>กวีโวหาร</a:t>
                      </a:r>
                    </a:p>
                    <a:p>
                      <a:pPr algn="ctr"/>
                      <a:r>
                        <a:rPr lang="th-TH" sz="3600" dirty="0" smtClean="0"/>
                        <a:t>๔๐ คะแนน</a:t>
                      </a:r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3600" dirty="0" smtClean="0"/>
                    </a:p>
                    <a:p>
                      <a:pPr algn="ctr"/>
                      <a:r>
                        <a:rPr lang="th-TH" sz="3600" dirty="0" smtClean="0"/>
                        <a:t>คะแนนรวม</a:t>
                      </a:r>
                    </a:p>
                    <a:p>
                      <a:pPr algn="ctr"/>
                      <a:r>
                        <a:rPr lang="th-TH" sz="3600" dirty="0" smtClean="0"/>
                        <a:t>๑๐๐ คะแนน</a:t>
                      </a:r>
                      <a:endParaRPr lang="th-TH" sz="3600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918102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79576" y="4926310"/>
            <a:ext cx="3888432" cy="76944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/>
              <a:t>ปัญหาของกรรมการ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99147836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3568" y="836712"/>
            <a:ext cx="801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0000"/>
                </a:solidFill>
              </a:rPr>
              <a:t>คำถาม</a:t>
            </a:r>
          </a:p>
          <a:p>
            <a:r>
              <a:rPr lang="th-TH" sz="4800" b="1" dirty="0" smtClean="0"/>
              <a:t>๑. การ</a:t>
            </a:r>
            <a:r>
              <a:rPr lang="th-TH" sz="4800" b="1" dirty="0"/>
              <a:t>กำหนดคำบังคับ เช่น มีคำบังคับ ๘ คำ  หากใส่คำลงในคำประพันธ์ที่</a:t>
            </a:r>
            <a:r>
              <a:rPr lang="th-TH" sz="4800" b="1" dirty="0" smtClean="0"/>
              <a:t>ประกวดไม่</a:t>
            </a:r>
            <a:r>
              <a:rPr lang="th-TH" sz="4800" b="1" dirty="0"/>
              <a:t>ครบ เช่น ขาดคำใดคำหนึ่ง  กรรมการจะตรวจหรือไม่ </a:t>
            </a:r>
            <a:r>
              <a:rPr lang="th-TH" sz="4800" b="1" dirty="0" smtClean="0"/>
              <a:t> </a:t>
            </a:r>
            <a:endParaRPr lang="en-US" sz="4800" b="1" dirty="0"/>
          </a:p>
          <a:p>
            <a:r>
              <a:rPr lang="th-TH" sz="4800" b="1" dirty="0" smtClean="0"/>
              <a:t>๒. </a:t>
            </a:r>
            <a:r>
              <a:rPr lang="th-TH" sz="4800" b="1" dirty="0"/>
              <a:t>ในการประกวด  ทำไมต้องมีคำบังคับ</a:t>
            </a:r>
            <a:r>
              <a:rPr lang="en-US" sz="4800" b="1" dirty="0"/>
              <a:t>  </a:t>
            </a:r>
            <a:r>
              <a:rPr lang="th-TH" sz="4800" b="1" dirty="0">
                <a:solidFill>
                  <a:srgbClr val="FF0000"/>
                </a:solidFill>
              </a:rPr>
              <a:t>โหด</a:t>
            </a:r>
            <a:r>
              <a:rPr lang="th-TH" sz="4800" b="1" dirty="0"/>
              <a:t>ไปไหม (ภาษาวัยรุ่นปัจจุบัน ใช้ว่า </a:t>
            </a:r>
            <a:r>
              <a:rPr lang="th-TH" sz="4800" b="1" dirty="0" err="1"/>
              <a:t>โหดสัส</a:t>
            </a:r>
            <a:r>
              <a:rPr lang="th-TH" sz="4800" b="1" dirty="0"/>
              <a:t>)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2590811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01216" y="544910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rgbClr val="FF0000"/>
                </a:solidFill>
              </a:rPr>
              <a:t>ข้อเสนอ เพื่อหาทางออก 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th-TH" sz="4000" dirty="0" smtClean="0"/>
              <a:t>๑. จำนวน</a:t>
            </a:r>
            <a:r>
              <a:rPr lang="th-TH" sz="4000" dirty="0"/>
              <a:t>บทที่ประกวดมากเกินไป  เนื่องจากเด็กกดดัน ทำให้คุณภาพงานไม่ดีเท่าที่ควร </a:t>
            </a:r>
            <a:r>
              <a:rPr lang="th-TH" sz="4000" dirty="0" smtClean="0"/>
              <a:t>  ข้อเสนอ </a:t>
            </a:r>
            <a:endParaRPr lang="en-US" sz="4000" dirty="0"/>
          </a:p>
          <a:p>
            <a:r>
              <a:rPr lang="th-TH" sz="4000" dirty="0"/>
              <a:t>	กลอนสี่	</a:t>
            </a:r>
            <a:r>
              <a:rPr lang="th-TH" sz="4000" dirty="0" smtClean="0"/>
              <a:t>	๔</a:t>
            </a:r>
            <a:r>
              <a:rPr lang="th-TH" sz="4000" dirty="0"/>
              <a:t> </a:t>
            </a:r>
            <a:r>
              <a:rPr lang="th-TH" sz="4000" dirty="0" smtClean="0"/>
              <a:t> บท </a:t>
            </a:r>
            <a:r>
              <a:rPr lang="th-TH" sz="4000" dirty="0"/>
              <a:t>(เท่าเดิม) </a:t>
            </a:r>
            <a:endParaRPr lang="en-US" sz="4000" dirty="0"/>
          </a:p>
          <a:p>
            <a:r>
              <a:rPr lang="th-TH" sz="4000" dirty="0"/>
              <a:t>	กาพย์ยานี		</a:t>
            </a:r>
            <a:r>
              <a:rPr lang="th-TH" sz="4000" dirty="0" smtClean="0"/>
              <a:t>๖</a:t>
            </a:r>
            <a:r>
              <a:rPr lang="th-TH" sz="4000" dirty="0"/>
              <a:t> </a:t>
            </a:r>
            <a:r>
              <a:rPr lang="th-TH" sz="4000" dirty="0" smtClean="0"/>
              <a:t> บท</a:t>
            </a:r>
            <a:endParaRPr lang="en-US" sz="4000" dirty="0"/>
          </a:p>
          <a:p>
            <a:r>
              <a:rPr lang="th-TH" sz="4000" dirty="0"/>
              <a:t>	</a:t>
            </a:r>
            <a:r>
              <a:rPr lang="th-TH" sz="4000" dirty="0" err="1"/>
              <a:t>อินทร</a:t>
            </a:r>
            <a:r>
              <a:rPr lang="th-TH" sz="4000" dirty="0"/>
              <a:t>วิเชียรฉันท์	</a:t>
            </a:r>
            <a:r>
              <a:rPr lang="th-TH" sz="4000" dirty="0" smtClean="0"/>
              <a:t>๖</a:t>
            </a:r>
            <a:r>
              <a:rPr lang="th-TH" sz="4000" dirty="0"/>
              <a:t> </a:t>
            </a:r>
            <a:r>
              <a:rPr lang="th-TH" sz="4000" dirty="0" smtClean="0"/>
              <a:t> บท </a:t>
            </a:r>
            <a:r>
              <a:rPr lang="th-TH" sz="4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th-TH" sz="4000" dirty="0" smtClean="0"/>
              <a:t>๒. ตัด</a:t>
            </a:r>
            <a:r>
              <a:rPr lang="th-TH" sz="4000" dirty="0"/>
              <a:t>เกณฑ์ข้อ ๑ </a:t>
            </a:r>
            <a:r>
              <a:rPr lang="th-TH" sz="4000" dirty="0" err="1"/>
              <a:t>ฉันท</a:t>
            </a:r>
            <a:r>
              <a:rPr lang="th-TH" sz="4000" dirty="0"/>
              <a:t>ลักษณ์และอักขรวิธี ข้อที่ว่า </a:t>
            </a:r>
            <a:r>
              <a:rPr lang="th-TH" sz="4000" b="1" dirty="0"/>
              <a:t>มีสัมผัสเลือน</a:t>
            </a:r>
            <a:r>
              <a:rPr lang="th-TH" sz="4000" dirty="0"/>
              <a:t>  ออกไป  </a:t>
            </a:r>
            <a:r>
              <a:rPr lang="th-TH" sz="4000" dirty="0" smtClean="0"/>
              <a:t> เนื่องจาก</a:t>
            </a:r>
            <a:r>
              <a:rPr lang="th-TH" sz="4000" dirty="0"/>
              <a:t>การประกวดทั้ง ๓ ชนิด ไม่มีเกณฑ์สัมผัสเลือนให้ตัด</a:t>
            </a:r>
            <a:r>
              <a:rPr lang="th-TH" sz="4000" dirty="0" smtClean="0"/>
              <a:t>คะแนน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568761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95536" y="83671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๓. ช่อง</a:t>
            </a:r>
            <a:r>
              <a:rPr lang="th-TH" sz="4000" b="1" dirty="0"/>
              <a:t>ให้คะแนน และใบให้คะแนนละเอียดเกินไป ทำให้กรรมการเสียเวลาในการลงคะแนน</a:t>
            </a:r>
            <a:endParaRPr lang="en-US" sz="4000" b="1" dirty="0"/>
          </a:p>
          <a:p>
            <a:r>
              <a:rPr lang="th-TH" sz="4000" b="1" dirty="0"/>
              <a:t>	เพราะโดยความเป็นจริงแล้ว กรรมการจะตัดสินในภาพรวม  แล้วจึงมาใส่คะแนนทีหลัง </a:t>
            </a:r>
            <a:endParaRPr lang="en-US" sz="4000" b="1" dirty="0"/>
          </a:p>
          <a:p>
            <a:r>
              <a:rPr lang="th-TH" sz="4000" b="1" dirty="0"/>
              <a:t>	ทราบข่าวว่า</a:t>
            </a:r>
            <a:r>
              <a:rPr lang="th-TH" sz="4000" b="1" dirty="0" smtClean="0"/>
              <a:t>กรรมการ</a:t>
            </a:r>
            <a:r>
              <a:rPr lang="th-TH" sz="4000" b="1" dirty="0"/>
              <a:t>ในระดับภาค </a:t>
            </a:r>
            <a:r>
              <a:rPr lang="th-TH" sz="4000" b="1" dirty="0" smtClean="0"/>
              <a:t> ต้อง</a:t>
            </a:r>
            <a:r>
              <a:rPr lang="th-TH" sz="4000" b="1" dirty="0"/>
              <a:t>อยู่เซ็น</a:t>
            </a:r>
            <a:r>
              <a:rPr lang="th-TH" sz="4000" b="1" dirty="0" smtClean="0"/>
              <a:t>รับรองคะแนนถึงดึก  แก้</a:t>
            </a:r>
            <a:r>
              <a:rPr lang="th-TH" sz="4000" b="1" dirty="0"/>
              <a:t>แล้วแก้อีก </a:t>
            </a:r>
            <a:r>
              <a:rPr lang="th-TH" sz="4000" b="1" dirty="0" smtClean="0"/>
              <a:t> กรอก</a:t>
            </a:r>
            <a:r>
              <a:rPr lang="th-TH" sz="4000" b="1" dirty="0"/>
              <a:t>ผิด </a:t>
            </a:r>
            <a:r>
              <a:rPr lang="th-TH" sz="4000" b="1" dirty="0" smtClean="0"/>
              <a:t> กรอก</a:t>
            </a:r>
            <a:r>
              <a:rPr lang="th-TH" sz="4000" b="1" dirty="0"/>
              <a:t>ถูก </a:t>
            </a:r>
            <a:r>
              <a:rPr lang="th-TH" sz="4000" b="1" dirty="0" smtClean="0"/>
              <a:t>เป็น</a:t>
            </a:r>
            <a:r>
              <a:rPr lang="th-TH" sz="4000" b="1" dirty="0"/>
              <a:t>ปัญหามาก  </a:t>
            </a:r>
            <a:endParaRPr lang="th-TH" sz="4000" b="1" dirty="0" smtClean="0"/>
          </a:p>
          <a:p>
            <a:r>
              <a:rPr lang="th-TH" sz="4000" b="1" dirty="0"/>
              <a:t>	</a:t>
            </a:r>
            <a:r>
              <a:rPr lang="th-TH" sz="4000" b="1" dirty="0" smtClean="0"/>
              <a:t>ข้อเสนอ</a:t>
            </a:r>
            <a:r>
              <a:rPr lang="th-TH" sz="4000" b="1" dirty="0"/>
              <a:t>คือ ขอให้ใช้ใบคะแนน</a:t>
            </a:r>
            <a:r>
              <a:rPr lang="th-TH" sz="4000" b="1" dirty="0" smtClean="0"/>
              <a:t>รวมเพียงใบเดียว      ไม่</a:t>
            </a:r>
            <a:r>
              <a:rPr lang="th-TH" sz="4000" b="1" dirty="0"/>
              <a:t>ต้องมีใบ แยก</a:t>
            </a:r>
            <a:r>
              <a:rPr lang="th-TH" sz="4000" b="1" dirty="0" smtClean="0"/>
              <a:t>กรรมการแต่ละ</a:t>
            </a:r>
            <a:r>
              <a:rPr lang="th-TH" sz="4000" b="1" dirty="0"/>
              <a:t>คน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1667707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02854" y="887116"/>
            <a:ext cx="81014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 smtClean="0"/>
              <a:t>๔  หลังการ</a:t>
            </a:r>
            <a:r>
              <a:rPr lang="th-TH" sz="4400" b="1" dirty="0"/>
              <a:t>ประกวด ห้ามผู้เข้าประกวดนำสำเนาการประกวด หรือคัดลอกจากต้นฉับออกจากห้องประกวด </a:t>
            </a:r>
            <a:endParaRPr lang="en-US" sz="4400" b="1" dirty="0"/>
          </a:p>
          <a:p>
            <a:endParaRPr lang="th-TH" sz="800" b="1" dirty="0" smtClean="0"/>
          </a:p>
          <a:p>
            <a:r>
              <a:rPr lang="th-TH" sz="4400" b="1" dirty="0" smtClean="0"/>
              <a:t>๕. เพิ่ม</a:t>
            </a:r>
            <a:r>
              <a:rPr lang="th-TH" sz="4400" b="1" dirty="0"/>
              <a:t>ลงในเกณฑ์ว่า การตัดสินของกรรมการถือเป็นที่สิ้นสุด  </a:t>
            </a:r>
            <a:endParaRPr lang="en-US" sz="4400" b="1" dirty="0"/>
          </a:p>
          <a:p>
            <a:endParaRPr lang="th-TH" sz="800" b="1" dirty="0" smtClean="0"/>
          </a:p>
          <a:p>
            <a:r>
              <a:rPr lang="th-TH" sz="4400" b="1" dirty="0" smtClean="0"/>
              <a:t>๖. ใน</a:t>
            </a:r>
            <a:r>
              <a:rPr lang="th-TH" sz="4400" b="1" dirty="0"/>
              <a:t>ระดับภาค  ควรใช้กรรมการ</a:t>
            </a:r>
            <a:r>
              <a:rPr lang="th-TH" sz="4400" b="1" dirty="0" smtClean="0"/>
              <a:t>ภายนอกร่วมด้วย </a:t>
            </a:r>
            <a:r>
              <a:rPr lang="th-TH" sz="4400" b="1" dirty="0"/>
              <a:t>เพื่อป้องกัน</a:t>
            </a:r>
            <a:r>
              <a:rPr lang="th-TH" sz="4400" b="1" dirty="0" smtClean="0"/>
              <a:t>ปัญหาโรงเรียนเล็กชนะโรงเรียนใหญ่ แล้วโรงเรียนใหญ่ไม่ยอม  บางครั้งก็สุมหัวฮั้วกัน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717777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1994</TotalTime>
  <Words>1422</Words>
  <Application>Microsoft Office PowerPoint</Application>
  <PresentationFormat>On-screen Show (4:3)</PresentationFormat>
  <Paragraphs>342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8" baseType="lpstr">
      <vt:lpstr>Angsana New</vt:lpstr>
      <vt:lpstr>Arial</vt:lpstr>
      <vt:lpstr>Calibri</vt:lpstr>
      <vt:lpstr>Cordia New</vt:lpstr>
      <vt:lpstr>PSL Yaowaraj</vt:lpstr>
      <vt:lpstr>TH Charmonman</vt:lpstr>
      <vt:lpstr>TH SarabunPSK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ด่านที่ ๑  ไม่มีสัมผัสระหว่างวรรค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การใช้สัมผัสสระผิด (สระสั้น-สระยาว) ให้ดูที่รูปสระเป็นสำคัญ เช่น   ไอ กับ อาย,       เอา กับ อาว  เอ็น กับ เอน,   อัน กับ อาน,   อุน กับ อูน,   อิน กับ อีน    อัม กับ อาม,   ฯลฯ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ด่านที่ ๑  ไม่มีสัมผัสระหว่างวรรค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ด่านที่ ๑ </vt:lpstr>
      <vt:lpstr>PowerPoint Presentation</vt:lpstr>
      <vt:lpstr>                            บทท่องจำ        การใช้เสียงท้ายวรรคของกลอนสุภาพ        วรรคแรกใช้ทุกเสียง    แต่ควรเลี่ยงเสียงสามัญวรรคสองนั้นสำคัญ        ห้ามสามัญกับเสียงตรี      เอก โท จัตวา             อย่าลงวรรคสามและสี่ จดจำไว้ให้ดี         กลอนแปดมีกฎเกณฑ์เอย</vt:lpstr>
      <vt:lpstr> ด่านที่ ๒  คำที่มีสระเสียงสั้น ห้ามรับสัมผัสกับสระเสียงยาว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ด่านที่ ๑  ไม่มีสัมผัสระหว่างวรรค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Dusit Hotels &amp; Resorts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MoZarD</dc:creator>
  <cp:lastModifiedBy>OBEC_359</cp:lastModifiedBy>
  <cp:revision>300</cp:revision>
  <dcterms:created xsi:type="dcterms:W3CDTF">2010-03-03T10:26:46Z</dcterms:created>
  <dcterms:modified xsi:type="dcterms:W3CDTF">2017-05-16T10:23:34Z</dcterms:modified>
</cp:coreProperties>
</file>