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/>
  </p:normalViewPr>
  <p:slideViewPr>
    <p:cSldViewPr snapToGrid="0">
      <p:cViewPr varScale="1">
        <p:scale>
          <a:sx n="52" d="100"/>
          <a:sy n="52" d="100"/>
        </p:scale>
        <p:origin x="-84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0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2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23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562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18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7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1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0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8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146D1-84DA-4148-B949-F6FE42D74666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E9A1-F330-44A3-9DEF-6D12BB48E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41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7301" y="1236372"/>
            <a:ext cx="7199291" cy="2975020"/>
          </a:xfrm>
        </p:spPr>
        <p:txBody>
          <a:bodyPr>
            <a:normAutofit/>
          </a:bodyPr>
          <a:lstStyle/>
          <a:p>
            <a:r>
              <a:rPr lang="th-TH" sz="8000" i="1" dirty="0" smtClean="0">
                <a:solidFill>
                  <a:srgbClr val="FF0000"/>
                </a:solidFill>
              </a:rPr>
              <a:t>เรียง</a:t>
            </a:r>
            <a:r>
              <a:rPr lang="th-TH" i="1" dirty="0" smtClean="0">
                <a:solidFill>
                  <a:srgbClr val="FF0000"/>
                </a:solidFill>
              </a:rPr>
              <a:t> </a:t>
            </a:r>
            <a:r>
              <a:rPr lang="th-TH" dirty="0" smtClean="0"/>
              <a:t>ถ้อยร้อย </a:t>
            </a:r>
            <a:r>
              <a:rPr lang="th-TH" sz="8000" i="1" dirty="0" smtClean="0">
                <a:solidFill>
                  <a:srgbClr val="FF0000"/>
                </a:solidFill>
              </a:rPr>
              <a:t>ความ</a:t>
            </a:r>
            <a:r>
              <a:rPr lang="th-TH" sz="8000" i="1" dirty="0">
                <a:solidFill>
                  <a:srgbClr val="FF0000"/>
                </a:solidFill>
              </a:rPr>
              <a:t/>
            </a:r>
            <a:br>
              <a:rPr lang="th-TH" sz="8000" i="1" dirty="0">
                <a:solidFill>
                  <a:srgbClr val="FF0000"/>
                </a:solidFill>
              </a:rPr>
            </a:br>
            <a:r>
              <a:rPr lang="th-TH" sz="8000" i="1" dirty="0" smtClean="0">
                <a:solidFill>
                  <a:srgbClr val="FF0000"/>
                </a:solidFill>
              </a:rPr>
              <a:t>                       </a:t>
            </a:r>
            <a:r>
              <a:rPr lang="th-TH" sz="4000" dirty="0" smtClean="0"/>
              <a:t>๑๖ พฤษภาคม ๒๕๖๐</a:t>
            </a:r>
            <a:endParaRPr lang="en-GB" sz="80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344" y="1700078"/>
            <a:ext cx="4775624" cy="268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538855" y="6078682"/>
            <a:ext cx="2653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cs typeface="+mj-cs"/>
              </a:rPr>
              <a:t>อาจารย์ปราณี  ปราบริปู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026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ข้อสังเกต การตั้งชื่อเรื่อง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5306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9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ประเด็น </a:t>
            </a:r>
            <a:r>
              <a:rPr lang="en-US" sz="39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“</a:t>
            </a:r>
            <a:r>
              <a:rPr lang="th-TH" sz="39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ตามรอยพระยุคลบาท พัฒนาตนและชาติให้ร่มเย็นได้อย่างไร</a:t>
            </a:r>
            <a:r>
              <a:rPr lang="en-US" sz="39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”</a:t>
            </a:r>
            <a:endParaRPr lang="th-TH" sz="39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9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9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เบื้องพระยุคลบาท สู่การพัฒนาที่ยั่งยืน</a:t>
            </a:r>
          </a:p>
          <a:p>
            <a:pPr marL="0" indent="0">
              <a:buNone/>
            </a:pPr>
            <a:r>
              <a:rPr lang="th-TH" sz="4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เบื้อง 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 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ทาง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ข้าง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ด้าน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marL="0" indent="0">
              <a:buNone/>
            </a:pPr>
            <a:r>
              <a:rPr lang="en-US" sz="4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- 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ศาสตร์พระราชา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พาชาติพัฒนานำชีวิตให้เป็นสุข</a:t>
            </a:r>
            <a:endParaRPr lang="en-US" sz="43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4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- 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ตามรอยเจ้าฟ้า พัฒนาไทยสู่สากล</a:t>
            </a:r>
          </a:p>
          <a:p>
            <a:pPr marL="0" indent="0">
              <a:buNone/>
            </a:pP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</a:t>
            </a:r>
            <a:r>
              <a:rPr lang="en-US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- 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รอยธรรมในรอยไทยตามรอยบาท</a:t>
            </a:r>
            <a:endParaRPr lang="th-TH" sz="43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GB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75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517"/>
          </a:xfrm>
        </p:spPr>
        <p:txBody>
          <a:bodyPr>
            <a:normAutofit fontScale="90000"/>
          </a:bodyPr>
          <a:lstStyle/>
          <a:p>
            <a:r>
              <a:rPr lang="th-TH" sz="5300" b="1" dirty="0" smtClean="0">
                <a:solidFill>
                  <a:srgbClr val="FF0000"/>
                </a:solidFill>
              </a:rPr>
              <a:t>คำนำ</a:t>
            </a:r>
            <a:r>
              <a:rPr lang="en-US" sz="53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th-TH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</a:rPr>
              <a:t>อาจเลือกวิธีการใช้ให้เหมาะสม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</a:rPr>
              <a:t>เริ่มด้วย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7430"/>
            <a:ext cx="10515600" cy="5589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๑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ข้อความที่เกี่ยวข้องกับเรื่องที่เขียน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๒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การกระตุ้นให้ผู้อ่านสนใจใคร่รู้ใคร่อ่าน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๓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การให้แง่คิดคติเตือนใจ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๔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โน้มน้าวให้คล้อยตาม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๕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การให้คำจำกัดความ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๖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ข่าวหรือปัญหาสังคม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๗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คำถามหรือข้อความที่น่าประทับใจ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๘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การยกคำคม สุภาษิต หรือคำพูดของบุคคลสำคัญ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๙</a:t>
            </a:r>
            <a:r>
              <a:rPr lang="en-US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36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การประพันธ์ร้อยกรอง หรือบทเพลง</a:t>
            </a:r>
          </a:p>
          <a:p>
            <a:pPr marL="0" indent="0">
              <a:buNone/>
            </a:pPr>
            <a:endParaRPr lang="en-GB" sz="36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812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ข้อสังเกต</a:t>
            </a:r>
            <a:r>
              <a:rPr lang="th-TH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</a:rPr>
              <a:t>การเขียนความนำ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h-TH" sz="4000" b="1" dirty="0" smtClean="0">
                <a:solidFill>
                  <a:schemeClr val="accent1">
                    <a:lumMod val="75000"/>
                  </a:schemeClr>
                </a:solidFill>
              </a:rPr>
              <a:t>คำนำ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pPr marL="0" indent="0">
              <a:buNone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๑</a:t>
            </a:r>
            <a:r>
              <a:rPr lang="en-US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ค่อนข้างยาว บางคนเขียนถึง ๑๐ บรรทัด</a:t>
            </a:r>
          </a:p>
          <a:p>
            <a:pPr marL="0" indent="0">
              <a:buNone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๒</a:t>
            </a:r>
            <a:r>
              <a:rPr lang="en-US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ขึ้นต้นไว้ แต่นำเนื้อเรื่องมาต่อไม่สนิท เขวไป </a:t>
            </a:r>
          </a:p>
          <a:p>
            <a:pPr marL="0" indent="0">
              <a:buNone/>
            </a:pP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ไม่ชัดเจน</a:t>
            </a:r>
          </a:p>
          <a:p>
            <a:pPr marL="0" indent="0">
              <a:buNone/>
            </a:pPr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๓</a:t>
            </a:r>
            <a:r>
              <a:rPr lang="en-US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ไม่ชัดเจน อ่านแล้วสะดุด ไม่จูงใจให้อยากอ่านต่อ</a:t>
            </a:r>
            <a:endParaRPr lang="en-GB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0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125"/>
          </a:xfrm>
        </p:spPr>
        <p:txBody>
          <a:bodyPr>
            <a:normAutofit/>
          </a:bodyPr>
          <a:lstStyle/>
          <a:p>
            <a:r>
              <a:rPr lang="th-TH" sz="4000" dirty="0" smtClean="0">
                <a:solidFill>
                  <a:srgbClr val="FF0000"/>
                </a:solidFill>
              </a:rPr>
              <a:t>ตัวอย่าง คำนำที่เขียนไม่สื่อความ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82" y="1249251"/>
            <a:ext cx="8615966" cy="5203064"/>
          </a:xfrm>
        </p:spPr>
        <p:txBody>
          <a:bodyPr>
            <a:normAutofit fontScale="92500" lnSpcReduction="20000"/>
          </a:bodyPr>
          <a:lstStyle/>
          <a:p>
            <a:pPr marL="0" indent="0" algn="thaiDist">
              <a:lnSpc>
                <a:spcPct val="110000"/>
              </a:lnSpc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ใต้ร่มพระบารมี ๗๐ปี แห่งการครองราชย์ ของพระบาทสมเด็จ          พระปรมินทรมหาภูมิพลอดลยเดช  ท่านทรงปกครองพสกนิกรชาวไทย      ดุจพ่อดูแลลูก  มิได้ปกครองอย่างกษัตริย์ต่อประชาชน  ตลอดเวลาที่ผ่านมา มิใช่เพียงคนไทยที่รักและเทิดทูนพระองค์เสมือนพ่อของแผ่นดิน  </a:t>
            </a:r>
            <a:r>
              <a:rPr lang="th-TH" sz="43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ท่านทรงเป็นผู้นำบนเส้นทางที่ต่างไม่รู้จะพบเจอสิ่งใด  </a:t>
            </a:r>
            <a:r>
              <a:rPr lang="th-TH" sz="4300" b="1" dirty="0" smtClean="0">
                <a:solidFill>
                  <a:schemeClr val="accent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เมื่อเกิดเหตุใดพระองค์จะขอรับเอาไว้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และนำสิ่งนั้นมาเตือนลูกๆชาวไทยด้วยความรัก ความห่วงใย  พ่อจึงคอยสอน เส้นทางที่ดีงาม เพื่อให้ชาวไทยทุกคนได้เดินตามรอยพระยุคลบาทของพ่อหลวง</a:t>
            </a:r>
          </a:p>
          <a:p>
            <a:pPr marL="0" indent="0">
              <a:buNone/>
            </a:pPr>
            <a:endParaRPr lang="th-TH" sz="36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</a:t>
            </a:r>
            <a:r>
              <a:rPr lang="th-TH" sz="32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นักเรียนมัธยมศึกษาตอนปลาย</a:t>
            </a:r>
          </a:p>
        </p:txBody>
      </p:sp>
    </p:spTree>
    <p:extLst>
      <p:ext uri="{BB962C8B-B14F-4D97-AF65-F5344CB8AC3E}">
        <p14:creationId xmlns:p14="http://schemas.microsoft.com/office/powerpoint/2010/main" val="104694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977"/>
            <a:ext cx="10515600" cy="897005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</a:rPr>
              <a:t>เนื้อเรื่อง</a:t>
            </a:r>
            <a:r>
              <a:rPr lang="th-TH" sz="4800" b="1" dirty="0" smtClean="0">
                <a:solidFill>
                  <a:srgbClr val="FF0000"/>
                </a:solidFill>
              </a:rPr>
              <a:t> มีแนวการเขียนดังนี้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829" y="1751528"/>
            <a:ext cx="11346287" cy="469589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๑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กำหนดความคิดหลักเป็นโครงเรื่องให้สมบูรณ์และสมดุ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</a:t>
            </a:r>
            <a:endParaRPr lang="th-TH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๒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นำโครงเรื่องมาเขียนเป็นประโยคใจความสำคัญให้ครบ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๓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เขียนขยายความสนับสนุนให้เหตุผลประกอบประโยคใจความสำคัญ</a:t>
            </a:r>
            <a:endParaRPr lang="en-US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แต่ละประโยคให้สมบูรณ์ เป็นย่อหน้าหนึ่งๆตามลำดับ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๔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จะมีเนื้อเรื่องกี่ย่อหน้าก็ได้ แล้วแต่ความคิดหลัก</a:t>
            </a:r>
            <a:endParaRPr lang="en-GB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658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2429"/>
            <a:ext cx="10515600" cy="553791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ข้อสังเกตเนื้อเรื่อง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50" y="1486738"/>
            <a:ext cx="11363092" cy="5722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๑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พิจารณาความสมดุ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ให้เหมาะ เช่น</a:t>
            </a:r>
          </a:p>
          <a:p>
            <a:pPr marL="0" indent="0">
              <a:buNone/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เรื่อง พอเพียงและพากเพียร มี ๒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เรื่องหลัก</a:t>
            </a:r>
          </a:p>
          <a:p>
            <a:pPr marL="0" indent="0">
              <a:buNone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๒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ให้เหตุผลอย่างถูกต้องเป็นจริง เช่น</a:t>
            </a:r>
          </a:p>
          <a:p>
            <a:pPr marL="0" indent="0">
              <a:buNone/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ทรงเป็นนักพัฒนาคิดค้นโครงการมากกว่า ๔๐๐๐ โครงการเพื่อบำบัดทุกข์                  บำรุงสุขลูกๆ</a:t>
            </a:r>
            <a:r>
              <a:rPr lang="th-TH" sz="32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</a:t>
            </a:r>
          </a:p>
          <a:p>
            <a:pPr marL="0" indent="0">
              <a:buNone/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ทรงเป็นแพทย์ที่เก่งสุดในโลก</a:t>
            </a:r>
          </a:p>
          <a:p>
            <a:pPr marL="0" indent="0">
              <a:buNone/>
            </a:pP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๓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ให้รายละเอียดตามประเด็นไม่เบนทำให้ประเด็นไม่ชัดหรือ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อกนอกเรื่อง เช่น</a:t>
            </a:r>
          </a:p>
          <a:p>
            <a:pPr marL="0" indent="0">
              <a:buNone/>
            </a:pP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บุคคลนั้นคือพ่อแท้ๆ 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เล่าไปอีก ๕-๖บรรทัด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4000" b="1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</a:rPr>
              <a:t>สรุป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341" y="1690688"/>
            <a:ext cx="10220459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๑</a:t>
            </a:r>
            <a:r>
              <a:rPr lang="en-US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ไม่ควรใช้แนวการเขียนสรุปอย่างคำนำ</a:t>
            </a:r>
          </a:p>
          <a:p>
            <a:pPr marL="0" indent="0">
              <a:buNone/>
            </a:pP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๒</a:t>
            </a:r>
            <a:r>
              <a:rPr lang="en-US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ควรเตรียมจำนวนบรรทัดที่จะเขียนสรุปไว้ จะได้พอดีที่      กำหนด</a:t>
            </a:r>
          </a:p>
          <a:p>
            <a:pPr marL="0" indent="0">
              <a:buNone/>
            </a:pP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๓</a:t>
            </a:r>
            <a:r>
              <a:rPr lang="en-US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48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ไม่ควรเตรียมสรุปแบบยกข้อความมา โดยไม่สอดคล้องกับเรื่อง  </a:t>
            </a:r>
            <a:endParaRPr lang="en-GB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22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37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69760"/>
          </a:xfrm>
        </p:spPr>
        <p:txBody>
          <a:bodyPr>
            <a:normAutofit/>
          </a:bodyPr>
          <a:lstStyle/>
          <a:p>
            <a:pPr algn="ctr"/>
            <a:r>
              <a:rPr lang="th-TH" sz="9600" dirty="0" smtClean="0">
                <a:solidFill>
                  <a:srgbClr val="FF0000"/>
                </a:solidFill>
              </a:rPr>
              <a:t>บทบาทของครู ในทศวรรษนี้</a:t>
            </a:r>
            <a:br>
              <a:rPr lang="th-TH" sz="9600" dirty="0" smtClean="0">
                <a:solidFill>
                  <a:srgbClr val="FF0000"/>
                </a:solidFill>
              </a:rPr>
            </a:br>
            <a:r>
              <a:rPr lang="th-TH" sz="9600" dirty="0" smtClean="0">
                <a:solidFill>
                  <a:srgbClr val="FF0000"/>
                </a:solidFill>
              </a:rPr>
              <a:t>ที่สำคัญที่สุด</a:t>
            </a:r>
            <a:endParaRPr lang="en-GB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079" y="553791"/>
            <a:ext cx="10508088" cy="5751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60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นำเข้าสู่บทเรียน</a:t>
            </a:r>
          </a:p>
          <a:p>
            <a:pPr marL="0" indent="0">
              <a:buNone/>
            </a:pP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-สร้างแรงบันดาลใจใฝ่เรียน</a:t>
            </a:r>
          </a:p>
          <a:p>
            <a:pPr marL="0" indent="0">
              <a:buNone/>
            </a:pPr>
            <a:r>
              <a:rPr lang="th-TH" sz="60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-แนบเนียนสร้างความตระหนัก</a:t>
            </a:r>
          </a:p>
          <a:p>
            <a:pPr marL="0" indent="0">
              <a:buNone/>
            </a:pP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-ปลูกศรัทธาสิ่งที่รักให้เหมาะ</a:t>
            </a:r>
          </a:p>
          <a:p>
            <a:pPr marL="0" indent="0">
              <a:buNone/>
            </a:pP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-เจาะนำเรื่องมาให้โดนใจ</a:t>
            </a:r>
          </a:p>
          <a:p>
            <a:pPr marL="0" indent="0">
              <a:buNone/>
            </a:pPr>
            <a:r>
              <a:rPr lang="th-TH" sz="6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-ใคร่ครวญปัญหามาเป็นฐาน</a:t>
            </a:r>
            <a:endParaRPr lang="en-GB" sz="6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9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33" y="952500"/>
            <a:ext cx="9287934" cy="522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89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5464" y="927279"/>
            <a:ext cx="8873543" cy="51515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7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จงเรียนรู้จาก</a:t>
            </a:r>
            <a:r>
              <a:rPr lang="th-TH" sz="71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อดีต </a:t>
            </a:r>
            <a:r>
              <a:rPr lang="th-TH" sz="7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มีชีวิตเพื่อ</a:t>
            </a:r>
            <a:r>
              <a:rPr lang="th-TH" sz="71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วันนี้ </a:t>
            </a:r>
            <a:endParaRPr lang="en-US" sz="7100" dirty="0" smtClean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7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และมีความหวังเพื่อ</a:t>
            </a:r>
            <a:r>
              <a:rPr lang="th-TH" sz="71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พรุ่งนี้</a:t>
            </a:r>
          </a:p>
          <a:p>
            <a:pPr marL="0" indent="0">
              <a:buNone/>
            </a:pPr>
            <a:r>
              <a:rPr lang="th-TH" sz="71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และสิ่งที่สำคัญที่สุด คือต้องอย่าหยุด</a:t>
            </a:r>
            <a:r>
              <a:rPr lang="th-TH" sz="7100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ตั้งคำถาม</a:t>
            </a:r>
          </a:p>
          <a:p>
            <a:pPr marL="0" indent="0">
              <a:buNone/>
            </a:pP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</a:t>
            </a:r>
            <a:r>
              <a:rPr lang="th-TH" sz="40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อัลเบิร์ต ไอน์สไตน์</a:t>
            </a:r>
          </a:p>
        </p:txBody>
      </p:sp>
    </p:spTree>
    <p:extLst>
      <p:ext uri="{BB962C8B-B14F-4D97-AF65-F5344CB8AC3E}">
        <p14:creationId xmlns:p14="http://schemas.microsoft.com/office/powerpoint/2010/main" val="15003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77382" y="1017431"/>
            <a:ext cx="9012231" cy="5069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95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15" y="360608"/>
            <a:ext cx="9684913" cy="58163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endParaRPr lang="en-US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th-TH" sz="6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ทุกคนเป็นอัจฉริยบุคคล</a:t>
            </a:r>
            <a:r>
              <a:rPr lang="th-TH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เหมือนกันหมด</a:t>
            </a:r>
            <a:endParaRPr lang="en-US" sz="65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แต่ถ้าหากเราตีกรอบความคิดที่ว่า </a:t>
            </a:r>
            <a:endParaRPr lang="en-US" sz="65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ปลา</a:t>
            </a:r>
            <a:r>
              <a:rPr lang="en-US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โดยวัดจาก</a:t>
            </a:r>
            <a:r>
              <a:rPr lang="th-TH" sz="6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ความสามารถ</a:t>
            </a:r>
            <a:r>
              <a:rPr lang="th-TH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ในการปีนต้นไม้</a:t>
            </a:r>
            <a:endParaRPr lang="en-US" sz="65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ปลามันก็จะ</a:t>
            </a:r>
            <a:r>
              <a:rPr lang="th-TH" sz="6500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เชื่อว่ามันโง่</a:t>
            </a:r>
            <a:r>
              <a:rPr lang="th-TH" sz="65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อยู่เสมอไปทั้งชีวิตของมัน</a:t>
            </a:r>
          </a:p>
          <a:p>
            <a:pPr marL="0" indent="0">
              <a:buNone/>
            </a:pPr>
            <a:endParaRPr lang="th-TH" sz="40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0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</a:t>
            </a:r>
            <a:r>
              <a:rPr lang="en-US" sz="40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</a:t>
            </a:r>
            <a:r>
              <a:rPr lang="th-TH" sz="4000" b="1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อัลเบิร์ต ไอน์สไตน์</a:t>
            </a:r>
            <a:endParaRPr lang="th-TH" sz="4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4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th-TH" sz="4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41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631065"/>
            <a:ext cx="9570433" cy="5383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43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</a:rPr>
              <a:t>หัวข้อเรียงร้อยถ้อยความ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85" y="1390918"/>
            <a:ext cx="11024315" cy="52417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4800" b="1" i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สปพ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.</a:t>
            </a:r>
            <a:endParaRPr lang="th-TH" sz="4800" b="1" i="1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marL="0" indent="0">
              <a:buNone/>
            </a:pPr>
            <a:r>
              <a:rPr lang="th-TH" sz="4800" b="1" dirty="0" smtClean="0">
                <a:cs typeface="+mj-cs"/>
              </a:rPr>
              <a:t>ป</a:t>
            </a:r>
            <a:r>
              <a:rPr lang="en-US" sz="4800" b="1" dirty="0" smtClean="0">
                <a:cs typeface="+mj-cs"/>
              </a:rPr>
              <a:t>.</a:t>
            </a:r>
            <a:r>
              <a:rPr lang="th-TH" sz="4800" b="1" dirty="0" smtClean="0">
                <a:cs typeface="+mj-cs"/>
              </a:rPr>
              <a:t>๔</a:t>
            </a:r>
            <a:r>
              <a:rPr lang="en-US" sz="4800" b="1" dirty="0" smtClean="0">
                <a:cs typeface="+mj-cs"/>
              </a:rPr>
              <a:t> </a:t>
            </a:r>
            <a:r>
              <a:rPr lang="th-TH" sz="4800" b="1" dirty="0" smtClean="0">
                <a:cs typeface="+mj-cs"/>
              </a:rPr>
              <a:t>- </a:t>
            </a:r>
            <a:r>
              <a:rPr lang="th-TH" sz="4800" b="1" dirty="0">
                <a:cs typeface="+mj-cs"/>
              </a:rPr>
              <a:t>๖</a:t>
            </a:r>
            <a:r>
              <a:rPr lang="en-US" sz="4800" b="1" dirty="0" smtClean="0">
                <a:cs typeface="+mj-cs"/>
              </a:rPr>
              <a:t>  “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พอเพียง</a:t>
            </a:r>
            <a:r>
              <a:rPr lang="th-TH" sz="4800" b="1" dirty="0" smtClean="0">
                <a:cs typeface="+mj-cs"/>
              </a:rPr>
              <a:t>และ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พากเพียร</a:t>
            </a:r>
            <a:r>
              <a:rPr lang="en-US" sz="4800" b="1" dirty="0" smtClean="0">
                <a:cs typeface="+mj-cs"/>
              </a:rPr>
              <a:t>” </a:t>
            </a:r>
            <a:r>
              <a:rPr lang="th-TH" sz="4800" b="1" dirty="0" smtClean="0">
                <a:cs typeface="+mj-cs"/>
              </a:rPr>
              <a:t>เป็นนักเรียน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ปฏิบัติ</a:t>
            </a:r>
            <a:r>
              <a:rPr lang="th-TH" sz="4800" b="1" dirty="0" smtClean="0">
                <a:cs typeface="+mj-cs"/>
              </a:rPr>
              <a:t>อย่างไร</a:t>
            </a:r>
          </a:p>
          <a:p>
            <a:pPr marL="0" indent="0">
              <a:buNone/>
            </a:pPr>
            <a:r>
              <a:rPr lang="th-TH" sz="4800" b="1" dirty="0" smtClean="0">
                <a:cs typeface="+mj-cs"/>
              </a:rPr>
              <a:t>ม</a:t>
            </a:r>
            <a:r>
              <a:rPr lang="en-US" sz="4800" b="1" dirty="0" smtClean="0">
                <a:cs typeface="+mj-cs"/>
              </a:rPr>
              <a:t>.</a:t>
            </a:r>
            <a:r>
              <a:rPr lang="th-TH" sz="4800" b="1" dirty="0" smtClean="0">
                <a:cs typeface="+mj-cs"/>
              </a:rPr>
              <a:t>๑ -</a:t>
            </a:r>
            <a:r>
              <a:rPr lang="en-US" sz="4800" b="1" dirty="0" smtClean="0">
                <a:cs typeface="+mj-cs"/>
              </a:rPr>
              <a:t> </a:t>
            </a:r>
            <a:r>
              <a:rPr lang="th-TH" sz="4800" b="1" dirty="0" smtClean="0">
                <a:cs typeface="+mj-cs"/>
              </a:rPr>
              <a:t>๓ </a:t>
            </a:r>
            <a:r>
              <a:rPr lang="en-US" sz="4800" b="1" dirty="0" smtClean="0">
                <a:cs typeface="+mj-cs"/>
              </a:rPr>
              <a:t>“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ประโยชน์ส่วนรวม</a:t>
            </a:r>
            <a:r>
              <a:rPr lang="en-US" sz="4800" b="1" dirty="0" smtClean="0">
                <a:cs typeface="+mj-cs"/>
              </a:rPr>
              <a:t>”</a:t>
            </a:r>
            <a:r>
              <a:rPr lang="th-TH" sz="4800" b="1" dirty="0" smtClean="0">
                <a:cs typeface="+mj-cs"/>
              </a:rPr>
              <a:t> เรา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ปฏิบัติ</a:t>
            </a:r>
            <a:r>
              <a:rPr lang="th-TH" sz="4800" b="1" dirty="0" smtClean="0">
                <a:cs typeface="+mj-cs"/>
              </a:rPr>
              <a:t>อย่างไร</a:t>
            </a:r>
          </a:p>
          <a:p>
            <a:pPr marL="0" indent="0">
              <a:buNone/>
            </a:pPr>
            <a:r>
              <a:rPr lang="th-TH" sz="4800" b="1" i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สพม</a:t>
            </a:r>
            <a:r>
              <a:rPr lang="en-US" sz="4800" b="1" i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.</a:t>
            </a:r>
            <a:r>
              <a:rPr lang="th-TH" sz="4800" b="1" i="1" dirty="0" smtClean="0">
                <a:solidFill>
                  <a:schemeClr val="accent1">
                    <a:lumMod val="50000"/>
                  </a:schemeClr>
                </a:solidFill>
                <a:cs typeface="+mj-cs"/>
              </a:rPr>
              <a:t> </a:t>
            </a:r>
          </a:p>
          <a:p>
            <a:pPr marL="0" indent="0">
              <a:buNone/>
            </a:pPr>
            <a:r>
              <a:rPr lang="th-TH" sz="4800" b="1" dirty="0" smtClean="0">
                <a:cs typeface="+mj-cs"/>
              </a:rPr>
              <a:t>ม</a:t>
            </a:r>
            <a:r>
              <a:rPr lang="en-US" sz="4800" b="1" dirty="0" smtClean="0">
                <a:cs typeface="+mj-cs"/>
              </a:rPr>
              <a:t>.</a:t>
            </a:r>
            <a:r>
              <a:rPr lang="th-TH" sz="4800" b="1" dirty="0" smtClean="0">
                <a:cs typeface="+mj-cs"/>
              </a:rPr>
              <a:t>๑</a:t>
            </a:r>
            <a:r>
              <a:rPr lang="en-US" sz="4800" b="1" dirty="0" smtClean="0">
                <a:cs typeface="+mj-cs"/>
              </a:rPr>
              <a:t> </a:t>
            </a:r>
            <a:r>
              <a:rPr lang="th-TH" sz="4800" b="1" dirty="0" smtClean="0">
                <a:cs typeface="+mj-cs"/>
              </a:rPr>
              <a:t>- </a:t>
            </a:r>
            <a:r>
              <a:rPr lang="th-TH" sz="4800" b="1" dirty="0">
                <a:cs typeface="+mj-cs"/>
              </a:rPr>
              <a:t>๓</a:t>
            </a:r>
            <a:r>
              <a:rPr lang="th-TH" sz="4800" b="1" dirty="0" smtClean="0">
                <a:cs typeface="+mj-cs"/>
              </a:rPr>
              <a:t> </a:t>
            </a:r>
            <a:r>
              <a:rPr lang="en-US" sz="4800" b="1" dirty="0" smtClean="0">
                <a:cs typeface="+mj-cs"/>
              </a:rPr>
              <a:t>“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ตั้งใจเรียน</a:t>
            </a:r>
            <a:r>
              <a:rPr lang="th-TH" sz="4800" b="1" dirty="0" smtClean="0">
                <a:cs typeface="+mj-cs"/>
              </a:rPr>
              <a:t>ดี มี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คุณธรรม</a:t>
            </a:r>
            <a:r>
              <a:rPr lang="th-TH" sz="4800" b="1" dirty="0" smtClean="0">
                <a:cs typeface="+mj-cs"/>
              </a:rPr>
              <a:t>นำ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ชาติมั่นคง</a:t>
            </a:r>
            <a:r>
              <a:rPr lang="th-TH" sz="4800" b="1" dirty="0" smtClean="0">
                <a:cs typeface="+mj-cs"/>
              </a:rPr>
              <a:t>ได้อย่างไร</a:t>
            </a:r>
            <a:r>
              <a:rPr lang="en-US" sz="4800" b="1" dirty="0" smtClean="0">
                <a:cs typeface="+mj-cs"/>
              </a:rPr>
              <a:t>”</a:t>
            </a:r>
          </a:p>
          <a:p>
            <a:pPr marL="0" indent="0">
              <a:buNone/>
            </a:pPr>
            <a:r>
              <a:rPr lang="th-TH" sz="4800" b="1" dirty="0" smtClean="0">
                <a:cs typeface="+mj-cs"/>
              </a:rPr>
              <a:t>ม</a:t>
            </a:r>
            <a:r>
              <a:rPr lang="en-US" sz="4800" b="1" dirty="0" smtClean="0">
                <a:cs typeface="+mj-cs"/>
              </a:rPr>
              <a:t>.</a:t>
            </a:r>
            <a:r>
              <a:rPr lang="th-TH" sz="4800" b="1" dirty="0" smtClean="0">
                <a:cs typeface="+mj-cs"/>
              </a:rPr>
              <a:t>๔</a:t>
            </a:r>
            <a:r>
              <a:rPr lang="en-US" sz="4800" b="1" dirty="0" smtClean="0">
                <a:cs typeface="+mj-cs"/>
              </a:rPr>
              <a:t> </a:t>
            </a:r>
            <a:r>
              <a:rPr lang="th-TH" sz="4800" b="1" dirty="0" smtClean="0">
                <a:cs typeface="+mj-cs"/>
              </a:rPr>
              <a:t>- </a:t>
            </a:r>
            <a:r>
              <a:rPr lang="th-TH" sz="4800" b="1" dirty="0">
                <a:cs typeface="+mj-cs"/>
              </a:rPr>
              <a:t>๖</a:t>
            </a:r>
            <a:r>
              <a:rPr lang="en-US" sz="4800" b="1" dirty="0" smtClean="0">
                <a:cs typeface="+mj-cs"/>
              </a:rPr>
              <a:t> “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ตามรอย</a:t>
            </a:r>
            <a:r>
              <a:rPr lang="th-TH" sz="4800" b="1" dirty="0" smtClean="0">
                <a:cs typeface="+mj-cs"/>
              </a:rPr>
              <a:t>พระยุคลบาท 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พัฒนาตน</a:t>
            </a:r>
            <a:r>
              <a:rPr lang="th-TH" sz="4800" b="1" dirty="0" smtClean="0">
                <a:cs typeface="+mj-cs"/>
              </a:rPr>
              <a:t>และ</a:t>
            </a:r>
            <a:r>
              <a:rPr lang="th-TH" sz="4800" b="1" dirty="0" smtClean="0">
                <a:solidFill>
                  <a:srgbClr val="7030A0"/>
                </a:solidFill>
                <a:cs typeface="+mj-cs"/>
              </a:rPr>
              <a:t>ชาติให้ร่มเย็น</a:t>
            </a:r>
            <a:r>
              <a:rPr lang="th-TH" sz="4800" b="1" dirty="0" smtClean="0">
                <a:cs typeface="+mj-cs"/>
              </a:rPr>
              <a:t>ได้              </a:t>
            </a:r>
          </a:p>
          <a:p>
            <a:pPr marL="0" indent="0">
              <a:buNone/>
            </a:pPr>
            <a:r>
              <a:rPr lang="th-TH" sz="4800" b="1" dirty="0" smtClean="0">
                <a:cs typeface="+mj-cs"/>
              </a:rPr>
              <a:t>                 อย่างไร</a:t>
            </a:r>
            <a:r>
              <a:rPr lang="en-US" sz="4800" b="1" dirty="0" smtClean="0">
                <a:cs typeface="+mj-cs"/>
              </a:rPr>
              <a:t>”</a:t>
            </a:r>
            <a:r>
              <a:rPr lang="th-TH" sz="4800" b="1" dirty="0" smtClean="0">
                <a:cs typeface="+mj-cs"/>
              </a:rPr>
              <a:t> </a:t>
            </a:r>
          </a:p>
          <a:p>
            <a:pPr marL="0" indent="0">
              <a:buNone/>
            </a:pPr>
            <a:endParaRPr lang="en-GB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9463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754</Words>
  <Application>Microsoft Office PowerPoint</Application>
  <PresentationFormat>กำหนดเอง</PresentationFormat>
  <Paragraphs>79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Office Theme</vt:lpstr>
      <vt:lpstr>เรียง ถ้อยร้อย ความ                        ๑๖ พฤษภาคม ๒๕๖๐</vt:lpstr>
      <vt:lpstr>บทบาทของครู ในทศวรรษนี้ ที่สำคัญที่สุด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หัวข้อเรียงร้อยถ้อยความ</vt:lpstr>
      <vt:lpstr>ข้อสังเกต การตั้งชื่อเรื่อง</vt:lpstr>
      <vt:lpstr>คำนำ     อาจเลือกวิธีการใช้ให้เหมาะสม  เริ่มด้วย</vt:lpstr>
      <vt:lpstr>ข้อสังเกต การเขียนความนำ(คำนำ)</vt:lpstr>
      <vt:lpstr>ตัวอย่าง คำนำที่เขียนไม่สื่อความ</vt:lpstr>
      <vt:lpstr>เนื้อเรื่อง มีแนวการเขียนดังนี้</vt:lpstr>
      <vt:lpstr>ข้อสังเกตเนื้อเรื่อง</vt:lpstr>
      <vt:lpstr>สรุป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ปราณีนี้อดีตเป็นนักวิชาการ      ตำแหน่งชำนาญการพิเศษศึกษา เคยเป็นศึกษานิเทศก์กรมวิชา  เคยเป็น ผอ.สถาบันภาษาไทย</dc:title>
  <dc:creator>Dell</dc:creator>
  <cp:lastModifiedBy>ar101</cp:lastModifiedBy>
  <cp:revision>53</cp:revision>
  <dcterms:created xsi:type="dcterms:W3CDTF">2017-05-14T02:06:04Z</dcterms:created>
  <dcterms:modified xsi:type="dcterms:W3CDTF">2017-11-13T06:59:39Z</dcterms:modified>
</cp:coreProperties>
</file>