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348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69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588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222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716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1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8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25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56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9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2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0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E5DF-1FF5-405A-93DA-BE7780D067DC}" type="datetimeFigureOut">
              <a:rPr lang="th-TH" smtClean="0"/>
              <a:t>06/11/63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D6612-9954-4FB2-AEAB-D5D9A0D514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356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845020" y="1704523"/>
            <a:ext cx="83945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/>
              <a:t>สำนักงานเขตพื้นที่การศึกษาประถมศึกษาเชียงราย เขต ๑</a:t>
            </a:r>
          </a:p>
          <a:p>
            <a:pPr algn="ctr"/>
            <a:r>
              <a:rPr lang="th-TH" sz="2400" b="1" dirty="0"/>
              <a:t>มอบเกียรติบัตรนี้ไว้ เพื่อแสดงว่า</a:t>
            </a:r>
          </a:p>
          <a:p>
            <a:pPr algn="ctr">
              <a:lnSpc>
                <a:spcPct val="150000"/>
              </a:lnSpc>
            </a:pPr>
            <a:r>
              <a:rPr lang="th-TH" sz="2500" b="1" dirty="0">
                <a:solidFill>
                  <a:srgbClr val="002060"/>
                </a:solidFill>
              </a:rPr>
              <a:t>นางศิริเพ็ญ  จันทร์ใส</a:t>
            </a:r>
          </a:p>
          <a:p>
            <a:pPr algn="ctr"/>
            <a:r>
              <a:rPr lang="th-TH" sz="2500" b="1" dirty="0"/>
              <a:t>เป็นครูผู้สอนภาษาไทย ชั้นประถมศึกษาปีที่ </a:t>
            </a:r>
            <a:r>
              <a:rPr lang="th-TH" sz="2500" b="1" dirty="0" smtClean="0"/>
              <a:t>๔ </a:t>
            </a:r>
            <a:r>
              <a:rPr lang="th-TH" sz="2500" b="1" dirty="0" smtClean="0">
                <a:solidFill>
                  <a:srgbClr val="C00000"/>
                </a:solidFill>
              </a:rPr>
              <a:t>ระดับยอดเยี่ยม</a:t>
            </a:r>
            <a:endParaRPr lang="th-TH" sz="2500" b="1" dirty="0">
              <a:solidFill>
                <a:srgbClr val="C00000"/>
              </a:solidFill>
            </a:endParaRPr>
          </a:p>
          <a:p>
            <a:pPr algn="ctr"/>
            <a:r>
              <a:rPr lang="th-TH" sz="2400" b="1" dirty="0">
                <a:solidFill>
                  <a:srgbClr val="002060"/>
                </a:solidFill>
              </a:rPr>
              <a:t>นักเรียนร้อยละ ๓ ขึ้นไป ได้คะแนนสอบปลายปีด้วยข้อสอบมาตรฐานของ </a:t>
            </a:r>
            <a:r>
              <a:rPr lang="th-TH" sz="2400" b="1" dirty="0" smtClean="0">
                <a:solidFill>
                  <a:srgbClr val="002060"/>
                </a:solidFill>
              </a:rPr>
              <a:t>สทศ. </a:t>
            </a:r>
            <a:endParaRPr lang="th-TH" sz="2400" b="1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CordiaUPC" panose="020B0304020202020204" pitchFamily="34" charset="-34"/>
              </a:rPr>
              <a:t>ทั้งปีการศึกษา ๒๕๖๑ และ</a:t>
            </a:r>
            <a:r>
              <a:rPr lang="th-TH" sz="2400" b="1" dirty="0" smtClean="0">
                <a:solidFill>
                  <a:srgbClr val="002060"/>
                </a:solidFill>
              </a:rPr>
              <a:t> </a:t>
            </a:r>
            <a:r>
              <a:rPr lang="th-TH" sz="2400" b="1" dirty="0">
                <a:solidFill>
                  <a:srgbClr val="002060"/>
                </a:solidFill>
              </a:rPr>
              <a:t>๒๕๖๒ ร้อยละ ๕๐ ขึ้นไป</a:t>
            </a:r>
          </a:p>
          <a:p>
            <a:pPr algn="ctr"/>
            <a:r>
              <a:rPr lang="th-TH" sz="2000" b="1" dirty="0"/>
              <a:t>ขอให้มีความสุข ความเจริญในหน้าที่การงานเสมอเทอญ</a:t>
            </a:r>
          </a:p>
          <a:p>
            <a:pPr algn="ctr"/>
            <a:r>
              <a:rPr lang="th-TH" sz="2000" b="1" dirty="0"/>
              <a:t>ให้ไว้ ณ วันที่  </a:t>
            </a:r>
            <a:r>
              <a:rPr lang="th-TH" sz="2000" b="1" dirty="0" smtClean="0"/>
              <a:t>๒๖ </a:t>
            </a:r>
            <a:r>
              <a:rPr lang="th-TH" sz="2000" b="1" dirty="0"/>
              <a:t>เดือน ตุลาคม  พุทธศักราช ๒๕๖๓</a:t>
            </a:r>
          </a:p>
          <a:p>
            <a:pPr algn="ctr"/>
            <a:endParaRPr lang="th-TH" sz="1050" b="1" dirty="0"/>
          </a:p>
          <a:p>
            <a:pPr algn="ctr"/>
            <a:endParaRPr lang="th-TH" sz="2400" b="1" dirty="0"/>
          </a:p>
          <a:p>
            <a:pPr algn="ctr"/>
            <a:r>
              <a:rPr lang="th-TH" sz="2200" b="1" dirty="0"/>
              <a:t>ดร. สมบูรณ์  ธรรมลังกา</a:t>
            </a:r>
          </a:p>
          <a:p>
            <a:pPr algn="ctr"/>
            <a:r>
              <a:rPr lang="th-TH" sz="2200" b="1" dirty="0"/>
              <a:t>ผู้อำนวยการสำนักงานเขตพื้นที่การศึกษาประถมศึกษาเชียงราย เขต ๑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670042" y="586854"/>
            <a:ext cx="156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เลข</a:t>
            </a:r>
            <a:r>
              <a:rPr lang="th-TH" dirty="0" smtClean="0"/>
              <a:t>ทะเบียน  ๑๖๕๖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4" t="50882" r="5599" b="7234"/>
          <a:stretch/>
        </p:blipFill>
        <p:spPr>
          <a:xfrm>
            <a:off x="4686875" y="4840357"/>
            <a:ext cx="978429" cy="5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6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845020" y="1704523"/>
            <a:ext cx="83945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/>
              <a:t>สำนักงานเขตพื้นที่การศึกษาประถมศึกษาเชียงราย เขต ๑</a:t>
            </a:r>
          </a:p>
          <a:p>
            <a:pPr algn="ctr"/>
            <a:r>
              <a:rPr lang="th-TH" sz="2400" b="1" dirty="0"/>
              <a:t>มอบเกียรติบัตรนี้ไว้ เพื่อแสดงว่า</a:t>
            </a:r>
          </a:p>
          <a:p>
            <a:pPr algn="ctr">
              <a:lnSpc>
                <a:spcPct val="150000"/>
              </a:lnSpc>
            </a:pPr>
            <a:r>
              <a:rPr lang="th-TH" sz="2500" b="1" dirty="0">
                <a:solidFill>
                  <a:srgbClr val="002060"/>
                </a:solidFill>
              </a:rPr>
              <a:t>นางวิลาวัณย์  บริบูรณ์</a:t>
            </a:r>
          </a:p>
          <a:p>
            <a:pPr algn="ctr"/>
            <a:r>
              <a:rPr lang="th-TH" sz="2500" b="1" dirty="0"/>
              <a:t>เป็นครูผู้สอนภาษาไทย ชั้นประถมศึกษาปีที่ </a:t>
            </a:r>
            <a:r>
              <a:rPr lang="th-TH" sz="2500" b="1" dirty="0" smtClean="0"/>
              <a:t>๔ </a:t>
            </a:r>
            <a:r>
              <a:rPr lang="th-TH" sz="2500" b="1" dirty="0" smtClean="0">
                <a:solidFill>
                  <a:srgbClr val="C00000"/>
                </a:solidFill>
              </a:rPr>
              <a:t>ระดับยอดเยี่ยม</a:t>
            </a:r>
            <a:endParaRPr lang="th-TH" sz="2500" b="1" dirty="0">
              <a:solidFill>
                <a:srgbClr val="C00000"/>
              </a:solidFill>
            </a:endParaRPr>
          </a:p>
          <a:p>
            <a:pPr algn="ctr"/>
            <a:r>
              <a:rPr lang="th-TH" sz="2400" b="1" dirty="0">
                <a:solidFill>
                  <a:srgbClr val="002060"/>
                </a:solidFill>
              </a:rPr>
              <a:t>นักเรียนร้อยละ ๓ ขึ้นไป ได้คะแนนสอบปลายปีด้วยข้อสอบมาตรฐานของ </a:t>
            </a:r>
            <a:r>
              <a:rPr lang="th-TH" sz="2400" b="1" dirty="0" smtClean="0">
                <a:solidFill>
                  <a:srgbClr val="002060"/>
                </a:solidFill>
              </a:rPr>
              <a:t>สทศ. </a:t>
            </a:r>
            <a:endParaRPr lang="th-TH" sz="2400" b="1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CordiaUPC" panose="020B0304020202020204" pitchFamily="34" charset="-34"/>
              </a:rPr>
              <a:t>ทั้งปีการศึกษา ๒๕๖๑ และ</a:t>
            </a:r>
            <a:r>
              <a:rPr lang="th-TH" sz="2400" b="1" dirty="0" smtClean="0">
                <a:solidFill>
                  <a:srgbClr val="002060"/>
                </a:solidFill>
              </a:rPr>
              <a:t> </a:t>
            </a:r>
            <a:r>
              <a:rPr lang="th-TH" sz="2400" b="1" dirty="0">
                <a:solidFill>
                  <a:srgbClr val="002060"/>
                </a:solidFill>
              </a:rPr>
              <a:t>๒๕๖๒ ร้อยละ ๕๐ ขึ้นไป</a:t>
            </a:r>
          </a:p>
          <a:p>
            <a:pPr algn="ctr"/>
            <a:r>
              <a:rPr lang="th-TH" sz="2000" b="1" dirty="0"/>
              <a:t>ขอให้มีความสุข ความเจริญในหน้าที่การงานเสมอเทอญ</a:t>
            </a:r>
          </a:p>
          <a:p>
            <a:pPr algn="ctr"/>
            <a:r>
              <a:rPr lang="th-TH" sz="2000" b="1" dirty="0"/>
              <a:t>ให้ไว้ ณ วันที่  </a:t>
            </a:r>
            <a:r>
              <a:rPr lang="th-TH" sz="2000" b="1" dirty="0" smtClean="0"/>
              <a:t>๒๖ </a:t>
            </a:r>
            <a:r>
              <a:rPr lang="th-TH" sz="2000" b="1" dirty="0"/>
              <a:t>เดือน ตุลาคม  พุทธศักราช ๒๕๖๓</a:t>
            </a:r>
          </a:p>
          <a:p>
            <a:pPr algn="ctr"/>
            <a:endParaRPr lang="th-TH" sz="1050" b="1" dirty="0"/>
          </a:p>
          <a:p>
            <a:pPr algn="ctr"/>
            <a:endParaRPr lang="th-TH" sz="2400" b="1" dirty="0"/>
          </a:p>
          <a:p>
            <a:pPr algn="ctr"/>
            <a:r>
              <a:rPr lang="th-TH" sz="2200" b="1" dirty="0"/>
              <a:t>ดร. สมบูรณ์  ธรรมลังกา</a:t>
            </a:r>
          </a:p>
          <a:p>
            <a:pPr algn="ctr"/>
            <a:r>
              <a:rPr lang="th-TH" sz="2200" b="1" dirty="0"/>
              <a:t>ผู้อำนวยการสำนักงานเขตพื้นที่การศึกษาประถมศึกษาเชียงราย เขต ๑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670042" y="586854"/>
            <a:ext cx="156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เลข</a:t>
            </a:r>
            <a:r>
              <a:rPr lang="th-TH" dirty="0"/>
              <a:t>ทะเบียน </a:t>
            </a:r>
            <a:r>
              <a:rPr lang="th-TH" dirty="0" smtClean="0"/>
              <a:t>๑๖๕๗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4" t="50882" r="5599" b="7234"/>
          <a:stretch/>
        </p:blipFill>
        <p:spPr>
          <a:xfrm>
            <a:off x="4686875" y="4840357"/>
            <a:ext cx="978429" cy="5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8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845020" y="1704523"/>
            <a:ext cx="83945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b="1" dirty="0"/>
              <a:t>สำนักงานเขตพื้นที่การศึกษาประถมศึกษาเชียงราย เขต ๑</a:t>
            </a:r>
          </a:p>
          <a:p>
            <a:pPr algn="ctr"/>
            <a:r>
              <a:rPr lang="th-TH" sz="2400" b="1" dirty="0"/>
              <a:t>มอบเกียรติบัตรนี้ไว้ เพื่อแสดงว่า</a:t>
            </a:r>
          </a:p>
          <a:p>
            <a:pPr algn="ctr">
              <a:lnSpc>
                <a:spcPct val="150000"/>
              </a:lnSpc>
            </a:pPr>
            <a:r>
              <a:rPr lang="th-TH" sz="2500" b="1" dirty="0">
                <a:solidFill>
                  <a:srgbClr val="002060"/>
                </a:solidFill>
              </a:rPr>
              <a:t>นางอรุณี  ใหม่วงค์</a:t>
            </a:r>
          </a:p>
          <a:p>
            <a:pPr algn="ctr"/>
            <a:r>
              <a:rPr lang="th-TH" sz="2500" b="1" dirty="0"/>
              <a:t>เป็นครูผู้สอนภาษาไทย ชั้นประถมศึกษาปีที่ </a:t>
            </a:r>
            <a:r>
              <a:rPr lang="th-TH" sz="2500" b="1" dirty="0" smtClean="0"/>
              <a:t>๔ </a:t>
            </a:r>
            <a:r>
              <a:rPr lang="th-TH" sz="2500" b="1" dirty="0" smtClean="0">
                <a:solidFill>
                  <a:srgbClr val="C00000"/>
                </a:solidFill>
              </a:rPr>
              <a:t>ระดับยอดเยี่ยม</a:t>
            </a:r>
            <a:endParaRPr lang="th-TH" sz="2500" b="1" dirty="0">
              <a:solidFill>
                <a:srgbClr val="C00000"/>
              </a:solidFill>
            </a:endParaRPr>
          </a:p>
          <a:p>
            <a:pPr algn="ctr"/>
            <a:r>
              <a:rPr lang="th-TH" sz="2400" b="1" dirty="0">
                <a:solidFill>
                  <a:srgbClr val="002060"/>
                </a:solidFill>
              </a:rPr>
              <a:t>นักเรียนร้อยละ ๓ ขึ้นไป ได้คะแนนสอบปลายปีด้วยข้อสอบมาตรฐานของ </a:t>
            </a:r>
            <a:r>
              <a:rPr lang="th-TH" sz="2400" b="1" dirty="0" smtClean="0">
                <a:solidFill>
                  <a:srgbClr val="002060"/>
                </a:solidFill>
              </a:rPr>
              <a:t>สทศ. </a:t>
            </a:r>
            <a:endParaRPr lang="th-TH" sz="2400" b="1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th-TH" sz="2400" b="1" dirty="0" smtClean="0">
                <a:solidFill>
                  <a:srgbClr val="002060"/>
                </a:solidFill>
                <a:latin typeface="CordiaUPC" panose="020B0304020202020204" pitchFamily="34" charset="-34"/>
              </a:rPr>
              <a:t>ทั้งปีการศึกษา ๒๕๖๑ และ</a:t>
            </a:r>
            <a:r>
              <a:rPr lang="th-TH" sz="2400" b="1" dirty="0" smtClean="0">
                <a:solidFill>
                  <a:srgbClr val="002060"/>
                </a:solidFill>
              </a:rPr>
              <a:t> </a:t>
            </a:r>
            <a:r>
              <a:rPr lang="th-TH" sz="2400" b="1" dirty="0">
                <a:solidFill>
                  <a:srgbClr val="002060"/>
                </a:solidFill>
              </a:rPr>
              <a:t>๒๕๖๒ ร้อยละ ๕๐ ขึ้นไป</a:t>
            </a:r>
          </a:p>
          <a:p>
            <a:pPr algn="ctr"/>
            <a:r>
              <a:rPr lang="th-TH" sz="2000" b="1" dirty="0"/>
              <a:t>ขอให้มีความสุข ความเจริญในหน้าที่การงานเสมอเทอญ</a:t>
            </a:r>
          </a:p>
          <a:p>
            <a:pPr algn="ctr"/>
            <a:r>
              <a:rPr lang="th-TH" sz="2000" b="1" dirty="0"/>
              <a:t>ให้ไว้ ณ วันที่  </a:t>
            </a:r>
            <a:r>
              <a:rPr lang="th-TH" sz="2000" b="1" dirty="0" smtClean="0"/>
              <a:t>๒๖ </a:t>
            </a:r>
            <a:r>
              <a:rPr lang="th-TH" sz="2000" b="1" dirty="0"/>
              <a:t>เดือน ตุลาคม  พุทธศักราช ๒๕๖๓</a:t>
            </a:r>
          </a:p>
          <a:p>
            <a:pPr algn="ctr"/>
            <a:endParaRPr lang="th-TH" sz="1050" b="1" dirty="0"/>
          </a:p>
          <a:p>
            <a:pPr algn="ctr"/>
            <a:endParaRPr lang="th-TH" sz="2400" b="1" dirty="0"/>
          </a:p>
          <a:p>
            <a:pPr algn="ctr"/>
            <a:r>
              <a:rPr lang="th-TH" sz="2200" b="1" dirty="0"/>
              <a:t>ดร. สมบูรณ์  ธรรมลังกา</a:t>
            </a:r>
          </a:p>
          <a:p>
            <a:pPr algn="ctr"/>
            <a:r>
              <a:rPr lang="th-TH" sz="2200" b="1" dirty="0"/>
              <a:t>ผู้อำนวยการสำนักงานเขตพื้นที่การศึกษาประถมศึกษาเชียงราย เขต ๑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670042" y="586854"/>
            <a:ext cx="156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เลข</a:t>
            </a:r>
            <a:r>
              <a:rPr lang="th-TH" dirty="0"/>
              <a:t>ทะเบียน </a:t>
            </a:r>
            <a:r>
              <a:rPr lang="th-TH" dirty="0" smtClean="0"/>
              <a:t>๑๖๕๘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4" t="50882" r="5599" b="7234"/>
          <a:stretch/>
        </p:blipFill>
        <p:spPr>
          <a:xfrm>
            <a:off x="4686875" y="4840357"/>
            <a:ext cx="978429" cy="55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9721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279</Words>
  <Application>Microsoft Office PowerPoint</Application>
  <PresentationFormat>กระดาษ A4 (210x297 มม.)</PresentationFormat>
  <Paragraphs>39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CordiaUPC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5</cp:revision>
  <dcterms:created xsi:type="dcterms:W3CDTF">2020-10-25T14:57:08Z</dcterms:created>
  <dcterms:modified xsi:type="dcterms:W3CDTF">2020-11-06T05:24:40Z</dcterms:modified>
</cp:coreProperties>
</file>