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slides/slide12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58.xml" ContentType="application/vnd.openxmlformats-officedocument.presentationml.slide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s/slide136.xml" ContentType="application/vnd.openxmlformats-officedocument.presentationml.slide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diagrams/colors4.xml" ContentType="application/vnd.openxmlformats-officedocument.drawingml.diagramColor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s/slide111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49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130.xml" ContentType="application/vnd.openxmlformats-officedocument.presentationml.slide+xml"/>
  <Override PartName="/ppt/slideLayouts/slideLayout5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Default Extension="wav" ContentType="audio/wav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s/slide157.xml" ContentType="application/vnd.openxmlformats-officedocument.presentationml.slid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diagrams/layout5.xml" ContentType="application/vnd.openxmlformats-officedocument.drawingml.diagramLayout+xml"/>
  <Override PartName="/ppt/slides/slide129.xml" ContentType="application/vnd.openxmlformats-officedocument.presentationml.slid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48.xml" ContentType="application/vnd.openxmlformats-officedocument.presentationml.slid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s/slide167.xml" ContentType="application/vnd.openxmlformats-officedocument.presentationml.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diagrams/layout4.xml" ContentType="application/vnd.openxmlformats-officedocument.drawingml.diagramLayout+xml"/>
  <Override PartName="/ppt/slides/slide139.xml" ContentType="application/vnd.openxmlformats-officedocument.presentationml.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diagrams/data5.xml" ContentType="application/vnd.openxmlformats-officedocument.drawingml.diagramData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diagrams/layout1.xml" ContentType="application/vnd.openxmlformats-officedocument.drawingml.diagramLayout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s/slide1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138.xml" ContentType="application/vnd.openxmlformats-officedocument.presentationml.slide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230.xml" ContentType="application/vnd.openxmlformats-officedocument.presentationml.slideLayout+xml"/>
  <Override PartName="/ppt/slides/slide141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diagrams/quickStyle5.xml" ContentType="application/vnd.openxmlformats-officedocument.drawingml.diagramStyl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5548" r:id="rId3"/>
    <p:sldMasterId id="2147485560" r:id="rId4"/>
    <p:sldMasterId id="2147485572" r:id="rId5"/>
    <p:sldMasterId id="2147485584" r:id="rId6"/>
    <p:sldMasterId id="2147485596" r:id="rId7"/>
    <p:sldMasterId id="2147485941" r:id="rId8"/>
    <p:sldMasterId id="2147485953" r:id="rId9"/>
    <p:sldMasterId id="2147485966" r:id="rId10"/>
    <p:sldMasterId id="2147485990" r:id="rId11"/>
    <p:sldMasterId id="2147486002" r:id="rId12"/>
    <p:sldMasterId id="2147486015" r:id="rId13"/>
    <p:sldMasterId id="2147486028" r:id="rId14"/>
    <p:sldMasterId id="2147486041" r:id="rId15"/>
    <p:sldMasterId id="2147486054" r:id="rId16"/>
    <p:sldMasterId id="2147486067" r:id="rId17"/>
    <p:sldMasterId id="2147486080" r:id="rId18"/>
    <p:sldMasterId id="2147486093" r:id="rId19"/>
    <p:sldMasterId id="2147486106" r:id="rId20"/>
    <p:sldMasterId id="2147486132" r:id="rId21"/>
    <p:sldMasterId id="2147486145" r:id="rId22"/>
    <p:sldMasterId id="2147486158" r:id="rId23"/>
    <p:sldMasterId id="2147486587" r:id="rId24"/>
  </p:sldMasterIdLst>
  <p:notesMasterIdLst>
    <p:notesMasterId r:id="rId192"/>
  </p:notesMasterIdLst>
  <p:sldIdLst>
    <p:sldId id="256" r:id="rId25"/>
    <p:sldId id="443" r:id="rId26"/>
    <p:sldId id="420" r:id="rId27"/>
    <p:sldId id="415" r:id="rId28"/>
    <p:sldId id="445" r:id="rId29"/>
    <p:sldId id="446" r:id="rId30"/>
    <p:sldId id="447" r:id="rId31"/>
    <p:sldId id="448" r:id="rId32"/>
    <p:sldId id="416" r:id="rId33"/>
    <p:sldId id="449" r:id="rId34"/>
    <p:sldId id="361" r:id="rId35"/>
    <p:sldId id="451" r:id="rId36"/>
    <p:sldId id="452" r:id="rId37"/>
    <p:sldId id="453" r:id="rId38"/>
    <p:sldId id="454" r:id="rId39"/>
    <p:sldId id="455" r:id="rId40"/>
    <p:sldId id="456" r:id="rId41"/>
    <p:sldId id="364" r:id="rId42"/>
    <p:sldId id="365" r:id="rId43"/>
    <p:sldId id="417" r:id="rId44"/>
    <p:sldId id="418" r:id="rId45"/>
    <p:sldId id="503" r:id="rId46"/>
    <p:sldId id="504" r:id="rId47"/>
    <p:sldId id="487" r:id="rId48"/>
    <p:sldId id="488" r:id="rId49"/>
    <p:sldId id="489" r:id="rId50"/>
    <p:sldId id="499" r:id="rId51"/>
    <p:sldId id="500" r:id="rId52"/>
    <p:sldId id="501" r:id="rId53"/>
    <p:sldId id="502" r:id="rId54"/>
    <p:sldId id="493" r:id="rId55"/>
    <p:sldId id="495" r:id="rId56"/>
    <p:sldId id="444" r:id="rId57"/>
    <p:sldId id="369" r:id="rId58"/>
    <p:sldId id="279" r:id="rId59"/>
    <p:sldId id="280" r:id="rId60"/>
    <p:sldId id="281" r:id="rId61"/>
    <p:sldId id="282" r:id="rId62"/>
    <p:sldId id="283" r:id="rId63"/>
    <p:sldId id="284" r:id="rId64"/>
    <p:sldId id="516" r:id="rId65"/>
    <p:sldId id="517" r:id="rId66"/>
    <p:sldId id="518" r:id="rId67"/>
    <p:sldId id="519" r:id="rId68"/>
    <p:sldId id="520" r:id="rId69"/>
    <p:sldId id="521" r:id="rId70"/>
    <p:sldId id="522" r:id="rId71"/>
    <p:sldId id="622" r:id="rId72"/>
    <p:sldId id="523" r:id="rId73"/>
    <p:sldId id="524" r:id="rId74"/>
    <p:sldId id="525" r:id="rId75"/>
    <p:sldId id="526" r:id="rId76"/>
    <p:sldId id="505" r:id="rId77"/>
    <p:sldId id="506" r:id="rId78"/>
    <p:sldId id="507" r:id="rId79"/>
    <p:sldId id="508" r:id="rId80"/>
    <p:sldId id="509" r:id="rId81"/>
    <p:sldId id="558" r:id="rId82"/>
    <p:sldId id="510" r:id="rId83"/>
    <p:sldId id="546" r:id="rId84"/>
    <p:sldId id="547" r:id="rId85"/>
    <p:sldId id="550" r:id="rId86"/>
    <p:sldId id="548" r:id="rId87"/>
    <p:sldId id="623" r:id="rId88"/>
    <p:sldId id="624" r:id="rId89"/>
    <p:sldId id="625" r:id="rId90"/>
    <p:sldId id="551" r:id="rId91"/>
    <p:sldId id="552" r:id="rId92"/>
    <p:sldId id="559" r:id="rId93"/>
    <p:sldId id="560" r:id="rId94"/>
    <p:sldId id="561" r:id="rId95"/>
    <p:sldId id="562" r:id="rId96"/>
    <p:sldId id="563" r:id="rId97"/>
    <p:sldId id="572" r:id="rId98"/>
    <p:sldId id="573" r:id="rId99"/>
    <p:sldId id="574" r:id="rId100"/>
    <p:sldId id="577" r:id="rId101"/>
    <p:sldId id="578" r:id="rId102"/>
    <p:sldId id="579" r:id="rId103"/>
    <p:sldId id="575" r:id="rId104"/>
    <p:sldId id="576" r:id="rId105"/>
    <p:sldId id="556" r:id="rId106"/>
    <p:sldId id="557" r:id="rId107"/>
    <p:sldId id="580" r:id="rId108"/>
    <p:sldId id="586" r:id="rId109"/>
    <p:sldId id="583" r:id="rId110"/>
    <p:sldId id="584" r:id="rId111"/>
    <p:sldId id="585" r:id="rId112"/>
    <p:sldId id="587" r:id="rId113"/>
    <p:sldId id="581" r:id="rId114"/>
    <p:sldId id="588" r:id="rId115"/>
    <p:sldId id="589" r:id="rId116"/>
    <p:sldId id="590" r:id="rId117"/>
    <p:sldId id="591" r:id="rId118"/>
    <p:sldId id="592" r:id="rId119"/>
    <p:sldId id="593" r:id="rId120"/>
    <p:sldId id="594" r:id="rId121"/>
    <p:sldId id="595" r:id="rId122"/>
    <p:sldId id="596" r:id="rId123"/>
    <p:sldId id="597" r:id="rId124"/>
    <p:sldId id="598" r:id="rId125"/>
    <p:sldId id="626" r:id="rId126"/>
    <p:sldId id="627" r:id="rId127"/>
    <p:sldId id="628" r:id="rId128"/>
    <p:sldId id="629" r:id="rId129"/>
    <p:sldId id="630" r:id="rId130"/>
    <p:sldId id="631" r:id="rId131"/>
    <p:sldId id="632" r:id="rId132"/>
    <p:sldId id="633" r:id="rId133"/>
    <p:sldId id="634" r:id="rId134"/>
    <p:sldId id="635" r:id="rId135"/>
    <p:sldId id="636" r:id="rId136"/>
    <p:sldId id="637" r:id="rId137"/>
    <p:sldId id="638" r:id="rId138"/>
    <p:sldId id="639" r:id="rId139"/>
    <p:sldId id="640" r:id="rId140"/>
    <p:sldId id="605" r:id="rId141"/>
    <p:sldId id="606" r:id="rId142"/>
    <p:sldId id="607" r:id="rId143"/>
    <p:sldId id="608" r:id="rId144"/>
    <p:sldId id="609" r:id="rId145"/>
    <p:sldId id="610" r:id="rId146"/>
    <p:sldId id="611" r:id="rId147"/>
    <p:sldId id="612" r:id="rId148"/>
    <p:sldId id="613" r:id="rId149"/>
    <p:sldId id="614" r:id="rId150"/>
    <p:sldId id="615" r:id="rId151"/>
    <p:sldId id="616" r:id="rId152"/>
    <p:sldId id="617" r:id="rId153"/>
    <p:sldId id="618" r:id="rId154"/>
    <p:sldId id="619" r:id="rId155"/>
    <p:sldId id="620" r:id="rId156"/>
    <p:sldId id="621" r:id="rId157"/>
    <p:sldId id="641" r:id="rId158"/>
    <p:sldId id="642" r:id="rId159"/>
    <p:sldId id="643" r:id="rId160"/>
    <p:sldId id="644" r:id="rId161"/>
    <p:sldId id="645" r:id="rId162"/>
    <p:sldId id="646" r:id="rId163"/>
    <p:sldId id="647" r:id="rId164"/>
    <p:sldId id="648" r:id="rId165"/>
    <p:sldId id="649" r:id="rId166"/>
    <p:sldId id="650" r:id="rId167"/>
    <p:sldId id="651" r:id="rId168"/>
    <p:sldId id="652" r:id="rId169"/>
    <p:sldId id="653" r:id="rId170"/>
    <p:sldId id="654" r:id="rId171"/>
    <p:sldId id="655" r:id="rId172"/>
    <p:sldId id="656" r:id="rId173"/>
    <p:sldId id="657" r:id="rId174"/>
    <p:sldId id="658" r:id="rId175"/>
    <p:sldId id="659" r:id="rId176"/>
    <p:sldId id="660" r:id="rId177"/>
    <p:sldId id="661" r:id="rId178"/>
    <p:sldId id="662" r:id="rId179"/>
    <p:sldId id="663" r:id="rId180"/>
    <p:sldId id="664" r:id="rId181"/>
    <p:sldId id="665" r:id="rId182"/>
    <p:sldId id="666" r:id="rId183"/>
    <p:sldId id="667" r:id="rId184"/>
    <p:sldId id="668" r:id="rId185"/>
    <p:sldId id="669" r:id="rId186"/>
    <p:sldId id="670" r:id="rId187"/>
    <p:sldId id="671" r:id="rId188"/>
    <p:sldId id="672" r:id="rId189"/>
    <p:sldId id="673" r:id="rId190"/>
    <p:sldId id="674" r:id="rId19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66"/>
    <a:srgbClr val="CC00FF"/>
    <a:srgbClr val="0000FF"/>
    <a:srgbClr val="00FF00"/>
    <a:srgbClr val="FF3300"/>
    <a:srgbClr val="FF33CC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30" autoAdjust="0"/>
    <p:restoredTop sz="97101" autoAdjust="0"/>
  </p:normalViewPr>
  <p:slideViewPr>
    <p:cSldViewPr>
      <p:cViewPr varScale="1">
        <p:scale>
          <a:sx n="71" d="100"/>
          <a:sy n="71" d="100"/>
        </p:scale>
        <p:origin x="-14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84" Type="http://schemas.openxmlformats.org/officeDocument/2006/relationships/slide" Target="slides/slide60.xml"/><Relationship Id="rId89" Type="http://schemas.openxmlformats.org/officeDocument/2006/relationships/slide" Target="slides/slide65.xml"/><Relationship Id="rId112" Type="http://schemas.openxmlformats.org/officeDocument/2006/relationships/slide" Target="slides/slide88.xml"/><Relationship Id="rId133" Type="http://schemas.openxmlformats.org/officeDocument/2006/relationships/slide" Target="slides/slide109.xml"/><Relationship Id="rId138" Type="http://schemas.openxmlformats.org/officeDocument/2006/relationships/slide" Target="slides/slide114.xml"/><Relationship Id="rId154" Type="http://schemas.openxmlformats.org/officeDocument/2006/relationships/slide" Target="slides/slide130.xml"/><Relationship Id="rId159" Type="http://schemas.openxmlformats.org/officeDocument/2006/relationships/slide" Target="slides/slide135.xml"/><Relationship Id="rId175" Type="http://schemas.openxmlformats.org/officeDocument/2006/relationships/slide" Target="slides/slide151.xml"/><Relationship Id="rId170" Type="http://schemas.openxmlformats.org/officeDocument/2006/relationships/slide" Target="slides/slide146.xml"/><Relationship Id="rId191" Type="http://schemas.openxmlformats.org/officeDocument/2006/relationships/slide" Target="slides/slide167.xml"/><Relationship Id="rId196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102" Type="http://schemas.openxmlformats.org/officeDocument/2006/relationships/slide" Target="slides/slide78.xml"/><Relationship Id="rId123" Type="http://schemas.openxmlformats.org/officeDocument/2006/relationships/slide" Target="slides/slide99.xml"/><Relationship Id="rId128" Type="http://schemas.openxmlformats.org/officeDocument/2006/relationships/slide" Target="slides/slide104.xml"/><Relationship Id="rId144" Type="http://schemas.openxmlformats.org/officeDocument/2006/relationships/slide" Target="slides/slide120.xml"/><Relationship Id="rId149" Type="http://schemas.openxmlformats.org/officeDocument/2006/relationships/slide" Target="slides/slide12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6.xml"/><Relationship Id="rId95" Type="http://schemas.openxmlformats.org/officeDocument/2006/relationships/slide" Target="slides/slide71.xml"/><Relationship Id="rId160" Type="http://schemas.openxmlformats.org/officeDocument/2006/relationships/slide" Target="slides/slide136.xml"/><Relationship Id="rId165" Type="http://schemas.openxmlformats.org/officeDocument/2006/relationships/slide" Target="slides/slide141.xml"/><Relationship Id="rId181" Type="http://schemas.openxmlformats.org/officeDocument/2006/relationships/slide" Target="slides/slide157.xml"/><Relationship Id="rId186" Type="http://schemas.openxmlformats.org/officeDocument/2006/relationships/slide" Target="slides/slide162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113" Type="http://schemas.openxmlformats.org/officeDocument/2006/relationships/slide" Target="slides/slide89.xml"/><Relationship Id="rId118" Type="http://schemas.openxmlformats.org/officeDocument/2006/relationships/slide" Target="slides/slide94.xml"/><Relationship Id="rId134" Type="http://schemas.openxmlformats.org/officeDocument/2006/relationships/slide" Target="slides/slide110.xml"/><Relationship Id="rId139" Type="http://schemas.openxmlformats.org/officeDocument/2006/relationships/slide" Target="slides/slide115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150" Type="http://schemas.openxmlformats.org/officeDocument/2006/relationships/slide" Target="slides/slide126.xml"/><Relationship Id="rId155" Type="http://schemas.openxmlformats.org/officeDocument/2006/relationships/slide" Target="slides/slide131.xml"/><Relationship Id="rId171" Type="http://schemas.openxmlformats.org/officeDocument/2006/relationships/slide" Target="slides/slide147.xml"/><Relationship Id="rId176" Type="http://schemas.openxmlformats.org/officeDocument/2006/relationships/slide" Target="slides/slide152.xml"/><Relationship Id="rId192" Type="http://schemas.openxmlformats.org/officeDocument/2006/relationships/notesMaster" Target="notesMasters/notesMaster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59" Type="http://schemas.openxmlformats.org/officeDocument/2006/relationships/slide" Target="slides/slide35.xml"/><Relationship Id="rId103" Type="http://schemas.openxmlformats.org/officeDocument/2006/relationships/slide" Target="slides/slide79.xml"/><Relationship Id="rId108" Type="http://schemas.openxmlformats.org/officeDocument/2006/relationships/slide" Target="slides/slide84.xml"/><Relationship Id="rId124" Type="http://schemas.openxmlformats.org/officeDocument/2006/relationships/slide" Target="slides/slide100.xml"/><Relationship Id="rId129" Type="http://schemas.openxmlformats.org/officeDocument/2006/relationships/slide" Target="slides/slide105.xml"/><Relationship Id="rId54" Type="http://schemas.openxmlformats.org/officeDocument/2006/relationships/slide" Target="slides/slide30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91" Type="http://schemas.openxmlformats.org/officeDocument/2006/relationships/slide" Target="slides/slide67.xml"/><Relationship Id="rId96" Type="http://schemas.openxmlformats.org/officeDocument/2006/relationships/slide" Target="slides/slide72.xml"/><Relationship Id="rId140" Type="http://schemas.openxmlformats.org/officeDocument/2006/relationships/slide" Target="slides/slide116.xml"/><Relationship Id="rId145" Type="http://schemas.openxmlformats.org/officeDocument/2006/relationships/slide" Target="slides/slide121.xml"/><Relationship Id="rId161" Type="http://schemas.openxmlformats.org/officeDocument/2006/relationships/slide" Target="slides/slide137.xml"/><Relationship Id="rId166" Type="http://schemas.openxmlformats.org/officeDocument/2006/relationships/slide" Target="slides/slide142.xml"/><Relationship Id="rId182" Type="http://schemas.openxmlformats.org/officeDocument/2006/relationships/slide" Target="slides/slide158.xml"/><Relationship Id="rId187" Type="http://schemas.openxmlformats.org/officeDocument/2006/relationships/slide" Target="slides/slide16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49" Type="http://schemas.openxmlformats.org/officeDocument/2006/relationships/slide" Target="slides/slide25.xml"/><Relationship Id="rId114" Type="http://schemas.openxmlformats.org/officeDocument/2006/relationships/slide" Target="slides/slide90.xml"/><Relationship Id="rId119" Type="http://schemas.openxmlformats.org/officeDocument/2006/relationships/slide" Target="slides/slide95.xml"/><Relationship Id="rId44" Type="http://schemas.openxmlformats.org/officeDocument/2006/relationships/slide" Target="slides/slide20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81" Type="http://schemas.openxmlformats.org/officeDocument/2006/relationships/slide" Target="slides/slide57.xml"/><Relationship Id="rId86" Type="http://schemas.openxmlformats.org/officeDocument/2006/relationships/slide" Target="slides/slide62.xml"/><Relationship Id="rId130" Type="http://schemas.openxmlformats.org/officeDocument/2006/relationships/slide" Target="slides/slide106.xml"/><Relationship Id="rId135" Type="http://schemas.openxmlformats.org/officeDocument/2006/relationships/slide" Target="slides/slide111.xml"/><Relationship Id="rId151" Type="http://schemas.openxmlformats.org/officeDocument/2006/relationships/slide" Target="slides/slide127.xml"/><Relationship Id="rId156" Type="http://schemas.openxmlformats.org/officeDocument/2006/relationships/slide" Target="slides/slide132.xml"/><Relationship Id="rId177" Type="http://schemas.openxmlformats.org/officeDocument/2006/relationships/slide" Target="slides/slide153.xml"/><Relationship Id="rId172" Type="http://schemas.openxmlformats.org/officeDocument/2006/relationships/slide" Target="slides/slide148.xml"/><Relationship Id="rId193" Type="http://schemas.openxmlformats.org/officeDocument/2006/relationships/presProps" Target="presProp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Relationship Id="rId109" Type="http://schemas.openxmlformats.org/officeDocument/2006/relationships/slide" Target="slides/slide85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6" Type="http://schemas.openxmlformats.org/officeDocument/2006/relationships/slide" Target="slides/slide52.xml"/><Relationship Id="rId97" Type="http://schemas.openxmlformats.org/officeDocument/2006/relationships/slide" Target="slides/slide73.xml"/><Relationship Id="rId104" Type="http://schemas.openxmlformats.org/officeDocument/2006/relationships/slide" Target="slides/slide80.xml"/><Relationship Id="rId120" Type="http://schemas.openxmlformats.org/officeDocument/2006/relationships/slide" Target="slides/slide96.xml"/><Relationship Id="rId125" Type="http://schemas.openxmlformats.org/officeDocument/2006/relationships/slide" Target="slides/slide101.xml"/><Relationship Id="rId141" Type="http://schemas.openxmlformats.org/officeDocument/2006/relationships/slide" Target="slides/slide117.xml"/><Relationship Id="rId146" Type="http://schemas.openxmlformats.org/officeDocument/2006/relationships/slide" Target="slides/slide122.xml"/><Relationship Id="rId167" Type="http://schemas.openxmlformats.org/officeDocument/2006/relationships/slide" Target="slides/slide143.xml"/><Relationship Id="rId188" Type="http://schemas.openxmlformats.org/officeDocument/2006/relationships/slide" Target="slides/slide1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92" Type="http://schemas.openxmlformats.org/officeDocument/2006/relationships/slide" Target="slides/slide68.xml"/><Relationship Id="rId162" Type="http://schemas.openxmlformats.org/officeDocument/2006/relationships/slide" Target="slides/slide138.xml"/><Relationship Id="rId183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5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66" Type="http://schemas.openxmlformats.org/officeDocument/2006/relationships/slide" Target="slides/slide42.xml"/><Relationship Id="rId87" Type="http://schemas.openxmlformats.org/officeDocument/2006/relationships/slide" Target="slides/slide63.xml"/><Relationship Id="rId110" Type="http://schemas.openxmlformats.org/officeDocument/2006/relationships/slide" Target="slides/slide86.xml"/><Relationship Id="rId115" Type="http://schemas.openxmlformats.org/officeDocument/2006/relationships/slide" Target="slides/slide91.xml"/><Relationship Id="rId131" Type="http://schemas.openxmlformats.org/officeDocument/2006/relationships/slide" Target="slides/slide107.xml"/><Relationship Id="rId136" Type="http://schemas.openxmlformats.org/officeDocument/2006/relationships/slide" Target="slides/slide112.xml"/><Relationship Id="rId157" Type="http://schemas.openxmlformats.org/officeDocument/2006/relationships/slide" Target="slides/slide133.xml"/><Relationship Id="rId178" Type="http://schemas.openxmlformats.org/officeDocument/2006/relationships/slide" Target="slides/slide154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152" Type="http://schemas.openxmlformats.org/officeDocument/2006/relationships/slide" Target="slides/slide128.xml"/><Relationship Id="rId173" Type="http://schemas.openxmlformats.org/officeDocument/2006/relationships/slide" Target="slides/slide149.xml"/><Relationship Id="rId194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56" Type="http://schemas.openxmlformats.org/officeDocument/2006/relationships/slide" Target="slides/slide32.xml"/><Relationship Id="rId77" Type="http://schemas.openxmlformats.org/officeDocument/2006/relationships/slide" Target="slides/slide53.xml"/><Relationship Id="rId100" Type="http://schemas.openxmlformats.org/officeDocument/2006/relationships/slide" Target="slides/slide76.xml"/><Relationship Id="rId105" Type="http://schemas.openxmlformats.org/officeDocument/2006/relationships/slide" Target="slides/slide81.xml"/><Relationship Id="rId126" Type="http://schemas.openxmlformats.org/officeDocument/2006/relationships/slide" Target="slides/slide102.xml"/><Relationship Id="rId147" Type="http://schemas.openxmlformats.org/officeDocument/2006/relationships/slide" Target="slides/slide123.xml"/><Relationship Id="rId168" Type="http://schemas.openxmlformats.org/officeDocument/2006/relationships/slide" Target="slides/slide1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93" Type="http://schemas.openxmlformats.org/officeDocument/2006/relationships/slide" Target="slides/slide69.xml"/><Relationship Id="rId98" Type="http://schemas.openxmlformats.org/officeDocument/2006/relationships/slide" Target="slides/slide74.xml"/><Relationship Id="rId121" Type="http://schemas.openxmlformats.org/officeDocument/2006/relationships/slide" Target="slides/slide97.xml"/><Relationship Id="rId142" Type="http://schemas.openxmlformats.org/officeDocument/2006/relationships/slide" Target="slides/slide118.xml"/><Relationship Id="rId163" Type="http://schemas.openxmlformats.org/officeDocument/2006/relationships/slide" Target="slides/slide139.xml"/><Relationship Id="rId184" Type="http://schemas.openxmlformats.org/officeDocument/2006/relationships/slide" Target="slides/slide160.xml"/><Relationship Id="rId189" Type="http://schemas.openxmlformats.org/officeDocument/2006/relationships/slide" Target="slides/slide16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.xml"/><Relationship Id="rId46" Type="http://schemas.openxmlformats.org/officeDocument/2006/relationships/slide" Target="slides/slide22.xml"/><Relationship Id="rId67" Type="http://schemas.openxmlformats.org/officeDocument/2006/relationships/slide" Target="slides/slide43.xml"/><Relationship Id="rId116" Type="http://schemas.openxmlformats.org/officeDocument/2006/relationships/slide" Target="slides/slide92.xml"/><Relationship Id="rId137" Type="http://schemas.openxmlformats.org/officeDocument/2006/relationships/slide" Target="slides/slide113.xml"/><Relationship Id="rId158" Type="http://schemas.openxmlformats.org/officeDocument/2006/relationships/slide" Target="slides/slide13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62" Type="http://schemas.openxmlformats.org/officeDocument/2006/relationships/slide" Target="slides/slide38.xml"/><Relationship Id="rId83" Type="http://schemas.openxmlformats.org/officeDocument/2006/relationships/slide" Target="slides/slide59.xml"/><Relationship Id="rId88" Type="http://schemas.openxmlformats.org/officeDocument/2006/relationships/slide" Target="slides/slide64.xml"/><Relationship Id="rId111" Type="http://schemas.openxmlformats.org/officeDocument/2006/relationships/slide" Target="slides/slide87.xml"/><Relationship Id="rId132" Type="http://schemas.openxmlformats.org/officeDocument/2006/relationships/slide" Target="slides/slide108.xml"/><Relationship Id="rId153" Type="http://schemas.openxmlformats.org/officeDocument/2006/relationships/slide" Target="slides/slide129.xml"/><Relationship Id="rId174" Type="http://schemas.openxmlformats.org/officeDocument/2006/relationships/slide" Target="slides/slide150.xml"/><Relationship Id="rId179" Type="http://schemas.openxmlformats.org/officeDocument/2006/relationships/slide" Target="slides/slide155.xml"/><Relationship Id="rId195" Type="http://schemas.openxmlformats.org/officeDocument/2006/relationships/theme" Target="theme/theme1.xml"/><Relationship Id="rId190" Type="http://schemas.openxmlformats.org/officeDocument/2006/relationships/slide" Target="slides/slide166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2.xml"/><Relationship Id="rId57" Type="http://schemas.openxmlformats.org/officeDocument/2006/relationships/slide" Target="slides/slide33.xml"/><Relationship Id="rId106" Type="http://schemas.openxmlformats.org/officeDocument/2006/relationships/slide" Target="slides/slide82.xml"/><Relationship Id="rId127" Type="http://schemas.openxmlformats.org/officeDocument/2006/relationships/slide" Target="slides/slide10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52" Type="http://schemas.openxmlformats.org/officeDocument/2006/relationships/slide" Target="slides/slide28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94" Type="http://schemas.openxmlformats.org/officeDocument/2006/relationships/slide" Target="slides/slide70.xml"/><Relationship Id="rId99" Type="http://schemas.openxmlformats.org/officeDocument/2006/relationships/slide" Target="slides/slide75.xml"/><Relationship Id="rId101" Type="http://schemas.openxmlformats.org/officeDocument/2006/relationships/slide" Target="slides/slide77.xml"/><Relationship Id="rId122" Type="http://schemas.openxmlformats.org/officeDocument/2006/relationships/slide" Target="slides/slide98.xml"/><Relationship Id="rId143" Type="http://schemas.openxmlformats.org/officeDocument/2006/relationships/slide" Target="slides/slide119.xml"/><Relationship Id="rId148" Type="http://schemas.openxmlformats.org/officeDocument/2006/relationships/slide" Target="slides/slide124.xml"/><Relationship Id="rId164" Type="http://schemas.openxmlformats.org/officeDocument/2006/relationships/slide" Target="slides/slide140.xml"/><Relationship Id="rId169" Type="http://schemas.openxmlformats.org/officeDocument/2006/relationships/slide" Target="slides/slide145.xml"/><Relationship Id="rId185" Type="http://schemas.openxmlformats.org/officeDocument/2006/relationships/slide" Target="slides/slide16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56.xml"/><Relationship Id="rId26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0.xml"/><Relationship Id="rId1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B2627-3692-49A0-BD21-4316BEC9304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049FEE23-EF0E-4624-A242-FA6AF26CCA82}">
      <dgm:prSet phldrT="[ข้อความ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3600" b="1" dirty="0" smtClean="0">
              <a:latin typeface="Cordia New" pitchFamily="34" charset="-34"/>
              <a:cs typeface="Cordia New" pitchFamily="34" charset="-34"/>
            </a:rPr>
            <a:t>องค์ประชุม</a:t>
          </a:r>
          <a:endParaRPr lang="th-TH" sz="3600" b="1" dirty="0">
            <a:latin typeface="Cordia New" pitchFamily="34" charset="-34"/>
            <a:cs typeface="Cordia New" pitchFamily="34" charset="-34"/>
          </a:endParaRPr>
        </a:p>
      </dgm:t>
    </dgm:pt>
    <dgm:pt modelId="{E543A2BE-8BCF-40EF-BADD-E7C40296A5C6}" type="parTrans" cxnId="{65D08A56-C250-4381-87B6-CC0B57579BA2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265FBAD2-B575-4A46-8B13-46498187089E}" type="sibTrans" cxnId="{65D08A56-C250-4381-87B6-CC0B57579BA2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50D64255-5A3F-47FB-B98D-E908C8B467A8}">
      <dgm:prSet phldrT="[ข้อความ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thaiDist"/>
          <a:r>
            <a:rPr lang="th-TH" sz="3000" b="1" dirty="0" smtClean="0">
              <a:latin typeface="Cordia New" pitchFamily="34" charset="-34"/>
              <a:cs typeface="Cordia New" pitchFamily="34" charset="-34"/>
            </a:rPr>
            <a:t>ประธาน </a:t>
          </a:r>
          <a:r>
            <a:rPr lang="en-US" sz="3000" b="1" dirty="0" smtClean="0">
              <a:latin typeface="Cordia New" pitchFamily="34" charset="-34"/>
              <a:cs typeface="Cordia New" pitchFamily="34" charset="-34"/>
            </a:rPr>
            <a:t>+ </a:t>
          </a:r>
          <a:r>
            <a:rPr lang="th-TH" sz="3000" b="1" dirty="0" smtClean="0">
              <a:latin typeface="Cordia New" pitchFamily="34" charset="-34"/>
              <a:cs typeface="Cordia New" pitchFamily="34" charset="-34"/>
            </a:rPr>
            <a:t>กรรมการไม่น้อยกว่า</a:t>
          </a:r>
          <a:br>
            <a:rPr lang="th-TH" sz="3000" b="1" dirty="0" smtClean="0">
              <a:latin typeface="Cordia New" pitchFamily="34" charset="-34"/>
              <a:cs typeface="Cordia New" pitchFamily="34" charset="-34"/>
            </a:rPr>
          </a:br>
          <a:r>
            <a:rPr lang="th-TH" sz="3000" b="1" dirty="0" smtClean="0">
              <a:latin typeface="Cordia New" pitchFamily="34" charset="-34"/>
              <a:cs typeface="Cordia New" pitchFamily="34" charset="-34"/>
            </a:rPr>
            <a:t>กึ่งหนึ่งและประธานจะต้องอยู่ด้วยทุกครั้ง</a:t>
          </a:r>
          <a:endParaRPr lang="th-TH" sz="3000" b="1" dirty="0">
            <a:latin typeface="Cordia New" pitchFamily="34" charset="-34"/>
            <a:cs typeface="Cordia New" pitchFamily="34" charset="-34"/>
          </a:endParaRPr>
        </a:p>
      </dgm:t>
    </dgm:pt>
    <dgm:pt modelId="{EB0322A1-ABBF-41BB-B506-E85833ADFD67}" type="parTrans" cxnId="{2E41DDEB-3DEA-4642-8625-EA00F073D4F5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EDACF53D-201F-46AC-8590-1E0F3F1B3DB4}" type="sibTrans" cxnId="{2E41DDEB-3DEA-4642-8625-EA00F073D4F5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36A75E48-1A80-4310-901B-3FEB6B79DED4}">
      <dgm:prSet phldrT="[ข้อความ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3600" b="1" dirty="0" smtClean="0">
              <a:latin typeface="Cordia New" pitchFamily="34" charset="-34"/>
              <a:cs typeface="Cordia New" pitchFamily="34" charset="-34"/>
            </a:rPr>
            <a:t>มติกรรมการ</a:t>
          </a:r>
          <a:endParaRPr lang="th-TH" sz="3600" b="1" dirty="0">
            <a:latin typeface="Cordia New" pitchFamily="34" charset="-34"/>
            <a:cs typeface="Cordia New" pitchFamily="34" charset="-34"/>
          </a:endParaRPr>
        </a:p>
      </dgm:t>
    </dgm:pt>
    <dgm:pt modelId="{2F6379E9-122F-415E-A8B6-7B073366CF31}" type="parTrans" cxnId="{B354617F-BE97-4095-85C8-859A77E8DEBC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280A79B3-B93B-4F4F-ABA5-A2AAFFF303F6}" type="sibTrans" cxnId="{B354617F-BE97-4095-85C8-859A77E8DEBC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24393B12-B1B4-4F49-937F-8E9A7CF65D35}">
      <dgm:prSet phldrT="[ข้อความ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3000" b="1" dirty="0" smtClean="0">
              <a:latin typeface="Cordia New" pitchFamily="34" charset="-34"/>
              <a:cs typeface="Cordia New" pitchFamily="34" charset="-34"/>
            </a:rPr>
            <a:t>ถือเสียงข้างมาก</a:t>
          </a:r>
          <a:endParaRPr lang="th-TH" sz="3000" b="1" dirty="0">
            <a:latin typeface="Cordia New" pitchFamily="34" charset="-34"/>
            <a:cs typeface="Cordia New" pitchFamily="34" charset="-34"/>
          </a:endParaRPr>
        </a:p>
      </dgm:t>
    </dgm:pt>
    <dgm:pt modelId="{1F8299CA-F358-4C81-A92E-5C6B88F58A7E}" type="parTrans" cxnId="{9A0C2B12-4BEC-4F92-92DF-48C98EC5573B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117B86FB-376D-4054-9217-FBAC3FCB1F93}" type="sibTrans" cxnId="{9A0C2B12-4BEC-4F92-92DF-48C98EC5573B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76876A26-AD8B-4E92-B55D-1FFAE37CF0B0}">
      <dgm:prSet phldrT="[ข้อความ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3600" b="1" dirty="0" smtClean="0">
              <a:latin typeface="Cordia New" pitchFamily="34" charset="-34"/>
              <a:cs typeface="Cordia New" pitchFamily="34" charset="-34"/>
            </a:rPr>
            <a:t>ยกเว้น</a:t>
          </a:r>
          <a:endParaRPr lang="th-TH" sz="3600" b="1" dirty="0">
            <a:latin typeface="Cordia New" pitchFamily="34" charset="-34"/>
            <a:cs typeface="Cordia New" pitchFamily="34" charset="-34"/>
          </a:endParaRPr>
        </a:p>
      </dgm:t>
    </dgm:pt>
    <dgm:pt modelId="{76D50D27-5C3D-4027-8D89-6A005BFD2AEC}" type="parTrans" cxnId="{D11054CE-3C81-47A6-A62C-FEF4537F5999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709B1DF7-09B0-48DF-9A4D-01774E139D65}" type="sibTrans" cxnId="{D11054CE-3C81-47A6-A62C-FEF4537F5999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94BEEA6D-B470-41B7-ABEF-7254376A0C18}">
      <dgm:prSet phldrT="[ข้อความ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3000" b="1" dirty="0" smtClean="0">
              <a:latin typeface="Cordia New" pitchFamily="34" charset="-34"/>
              <a:cs typeface="Cordia New" pitchFamily="34" charset="-34"/>
            </a:rPr>
            <a:t>คณะกรรมการตรวจรับพัสดุ</a:t>
          </a:r>
          <a:endParaRPr lang="th-TH" sz="3000" b="1" dirty="0">
            <a:latin typeface="Cordia New" pitchFamily="34" charset="-34"/>
            <a:cs typeface="Cordia New" pitchFamily="34" charset="-34"/>
          </a:endParaRPr>
        </a:p>
      </dgm:t>
    </dgm:pt>
    <dgm:pt modelId="{8F09DE1B-C072-496B-A4F8-FA24972A934B}" type="parTrans" cxnId="{326A11FC-BE05-4091-9740-AAB0DF10F079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ED7B241E-2784-4FFA-B0E8-E274102D5092}" type="sibTrans" cxnId="{326A11FC-BE05-4091-9740-AAB0DF10F079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A42E2903-016D-40A1-9161-5BC96DB0E861}">
      <dgm:prSet phldrT="[ข้อความ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3000" b="1" dirty="0" smtClean="0">
              <a:latin typeface="Cordia New" pitchFamily="34" charset="-34"/>
              <a:cs typeface="Cordia New" pitchFamily="34" charset="-34"/>
            </a:rPr>
            <a:t>ถ้าเสียงเท่ากันให้ประธานออกเสียงเพิ่มอีก 1 เสียง</a:t>
          </a:r>
          <a:endParaRPr lang="th-TH" sz="3000" b="1" dirty="0">
            <a:latin typeface="Cordia New" pitchFamily="34" charset="-34"/>
            <a:cs typeface="Cordia New" pitchFamily="34" charset="-34"/>
          </a:endParaRPr>
        </a:p>
      </dgm:t>
    </dgm:pt>
    <dgm:pt modelId="{14ACECD3-0302-495D-AEFE-5B27BA96228A}" type="parTrans" cxnId="{BD2C4FD7-8922-4CA2-8864-F767275C904A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90858528-0559-4FDE-9E34-8B302AA1A89B}" type="sibTrans" cxnId="{BD2C4FD7-8922-4CA2-8864-F767275C904A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1D2122F8-3563-4D59-B39C-E442466E104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th-TH" sz="3000" b="1" dirty="0" smtClean="0">
              <a:latin typeface="Cordia New" pitchFamily="34" charset="-34"/>
              <a:cs typeface="Cordia New" pitchFamily="34" charset="-34"/>
            </a:rPr>
            <a:t>คณะกรรมการตรวจการจ้าง</a:t>
          </a:r>
          <a:endParaRPr lang="th-TH" sz="3000" b="1" dirty="0">
            <a:latin typeface="Cordia New" pitchFamily="34" charset="-34"/>
            <a:cs typeface="Cordia New" pitchFamily="34" charset="-34"/>
          </a:endParaRPr>
        </a:p>
      </dgm:t>
    </dgm:pt>
    <dgm:pt modelId="{ECF4DFCA-BBAC-4E06-9F54-6BCF5E7987B1}" type="parTrans" cxnId="{710B73F2-748D-46E1-873D-41439DA69A3D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FB3900ED-0348-4839-8376-735E2E5C67DE}" type="sibTrans" cxnId="{710B73F2-748D-46E1-873D-41439DA69A3D}">
      <dgm:prSet/>
      <dgm:spPr/>
      <dgm:t>
        <a:bodyPr/>
        <a:lstStyle/>
        <a:p>
          <a:endParaRPr lang="th-TH" b="1">
            <a:latin typeface="Cordia New" pitchFamily="34" charset="-34"/>
            <a:cs typeface="Cordia New" pitchFamily="34" charset="-34"/>
          </a:endParaRPr>
        </a:p>
      </dgm:t>
    </dgm:pt>
    <dgm:pt modelId="{820DF91C-0345-46C8-8709-7F6523B263BC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3000" b="1" i="1" dirty="0" smtClean="0">
              <a:latin typeface="Cordia New" pitchFamily="34" charset="-34"/>
              <a:cs typeface="Cordia New" pitchFamily="34" charset="-34"/>
            </a:rPr>
            <a:t>*</a:t>
          </a:r>
          <a:r>
            <a:rPr lang="th-TH" sz="3000" b="1" i="1" dirty="0" smtClean="0">
              <a:latin typeface="Cordia New" pitchFamily="34" charset="-34"/>
              <a:cs typeface="Cordia New" pitchFamily="34" charset="-34"/>
            </a:rPr>
            <a:t>ต้องใช้มติเอกฉันท์</a:t>
          </a:r>
          <a:r>
            <a:rPr lang="en-US" sz="3000" b="1" i="1" dirty="0" smtClean="0">
              <a:latin typeface="Cordia New" pitchFamily="34" charset="-34"/>
              <a:cs typeface="Cordia New" pitchFamily="34" charset="-34"/>
            </a:rPr>
            <a:t>*</a:t>
          </a:r>
          <a:endParaRPr lang="th-TH" sz="3000" b="1" dirty="0">
            <a:latin typeface="Cordia New" pitchFamily="34" charset="-34"/>
            <a:cs typeface="Cordia New" pitchFamily="34" charset="-34"/>
          </a:endParaRPr>
        </a:p>
      </dgm:t>
    </dgm:pt>
    <dgm:pt modelId="{17A85C4A-FB0C-479F-B4EE-2A6D005D2FB1}" type="parTrans" cxnId="{A851D94E-EAAD-4612-9733-E7B0E2432106}">
      <dgm:prSet/>
      <dgm:spPr/>
      <dgm:t>
        <a:bodyPr/>
        <a:lstStyle/>
        <a:p>
          <a:endParaRPr lang="en-US" b="1">
            <a:latin typeface="Cordia New" pitchFamily="34" charset="-34"/>
            <a:cs typeface="Cordia New" pitchFamily="34" charset="-34"/>
          </a:endParaRPr>
        </a:p>
      </dgm:t>
    </dgm:pt>
    <dgm:pt modelId="{9F6A37C0-B5B5-4E9B-A31D-1647A6D6BA0D}" type="sibTrans" cxnId="{A851D94E-EAAD-4612-9733-E7B0E2432106}">
      <dgm:prSet/>
      <dgm:spPr/>
      <dgm:t>
        <a:bodyPr/>
        <a:lstStyle/>
        <a:p>
          <a:endParaRPr lang="en-US" b="1">
            <a:latin typeface="Cordia New" pitchFamily="34" charset="-34"/>
            <a:cs typeface="Cordia New" pitchFamily="34" charset="-34"/>
          </a:endParaRPr>
        </a:p>
      </dgm:t>
    </dgm:pt>
    <dgm:pt modelId="{BE33668E-D525-40F3-BDEA-B60D23D75851}" type="pres">
      <dgm:prSet presAssocID="{1BAB2627-3692-49A0-BD21-4316BEC930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C2F2D71-7F5B-480C-87C5-8A014D987419}" type="pres">
      <dgm:prSet presAssocID="{049FEE23-EF0E-4624-A242-FA6AF26CCA82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h-TH"/>
        </a:p>
      </dgm:t>
    </dgm:pt>
    <dgm:pt modelId="{E8AC85D0-C29C-4305-9261-6CA93E6720C4}" type="pres">
      <dgm:prSet presAssocID="{049FEE23-EF0E-4624-A242-FA6AF26CCA82}" presName="parentText" presStyleLbl="node1" presStyleIdx="0" presStyleCnt="3" custScaleX="83227" custLinFactNeighborX="-76" custLinFactNeighborY="-291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E2436B-1229-466C-9AAD-39CB96FA8D3C}" type="pres">
      <dgm:prSet presAssocID="{049FEE23-EF0E-4624-A242-FA6AF26CCA82}" presName="descendantText" presStyleLbl="alignAccFollowNode1" presStyleIdx="0" presStyleCnt="3" custScaleY="125221" custLinFactNeighborX="-893" custLinFactNeighborY="-337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3944D4-DE66-4735-B799-549460E9304A}" type="pres">
      <dgm:prSet presAssocID="{265FBAD2-B575-4A46-8B13-46498187089E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h-TH"/>
        </a:p>
      </dgm:t>
    </dgm:pt>
    <dgm:pt modelId="{6C1B636A-E29D-4A69-ADE1-E06A096E9809}" type="pres">
      <dgm:prSet presAssocID="{36A75E48-1A80-4310-901B-3FEB6B79DED4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h-TH"/>
        </a:p>
      </dgm:t>
    </dgm:pt>
    <dgm:pt modelId="{B9859181-882A-42DE-A457-CC8C085AD02C}" type="pres">
      <dgm:prSet presAssocID="{36A75E48-1A80-4310-901B-3FEB6B79DED4}" presName="parentText" presStyleLbl="node1" presStyleIdx="1" presStyleCnt="3" custScaleX="8322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F4EA7B-4267-456F-BE3F-DE31BD68A527}" type="pres">
      <dgm:prSet presAssocID="{36A75E48-1A80-4310-901B-3FEB6B79DED4}" presName="descendantText" presStyleLbl="alignAccFollowNode1" presStyleIdx="1" presStyleCnt="3" custScaleY="12784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F2F82B-5015-459B-A8BC-2E13F7A39071}" type="pres">
      <dgm:prSet presAssocID="{280A79B3-B93B-4F4F-ABA5-A2AAFFF303F6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h-TH"/>
        </a:p>
      </dgm:t>
    </dgm:pt>
    <dgm:pt modelId="{65B57AC5-FF77-4A99-9B78-7DE60CAA0852}" type="pres">
      <dgm:prSet presAssocID="{76876A26-AD8B-4E92-B55D-1FFAE37CF0B0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th-TH"/>
        </a:p>
      </dgm:t>
    </dgm:pt>
    <dgm:pt modelId="{1A8E85A9-7C78-411C-A6B8-E7C8694ACA42}" type="pres">
      <dgm:prSet presAssocID="{76876A26-AD8B-4E92-B55D-1FFAE37CF0B0}" presName="parentText" presStyleLbl="node1" presStyleIdx="2" presStyleCnt="3" custScaleX="83227" custLinFactNeighborX="-635" custLinFactNeighborY="97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190E75-5DC1-4FA6-ACE0-FD7DF500CD99}" type="pres">
      <dgm:prSet presAssocID="{76876A26-AD8B-4E92-B55D-1FFAE37CF0B0}" presName="descendantText" presStyleLbl="alignAccFollowNode1" presStyleIdx="2" presStyleCnt="3" custScaleY="125465" custLinFactNeighborX="-33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11054CE-3C81-47A6-A62C-FEF4537F5999}" srcId="{1BAB2627-3692-49A0-BD21-4316BEC9304C}" destId="{76876A26-AD8B-4E92-B55D-1FFAE37CF0B0}" srcOrd="2" destOrd="0" parTransId="{76D50D27-5C3D-4027-8D89-6A005BFD2AEC}" sibTransId="{709B1DF7-09B0-48DF-9A4D-01774E139D65}"/>
    <dgm:cxn modelId="{2E41DDEB-3DEA-4642-8625-EA00F073D4F5}" srcId="{049FEE23-EF0E-4624-A242-FA6AF26CCA82}" destId="{50D64255-5A3F-47FB-B98D-E908C8B467A8}" srcOrd="0" destOrd="0" parTransId="{EB0322A1-ABBF-41BB-B506-E85833ADFD67}" sibTransId="{EDACF53D-201F-46AC-8590-1E0F3F1B3DB4}"/>
    <dgm:cxn modelId="{5E634FEB-6843-4FA8-8C61-F7ADF6F70506}" type="presOf" srcId="{94BEEA6D-B470-41B7-ABEF-7254376A0C18}" destId="{8A190E75-5DC1-4FA6-ACE0-FD7DF500CD99}" srcOrd="0" destOrd="0" presId="urn:microsoft.com/office/officeart/2005/8/layout/vList5"/>
    <dgm:cxn modelId="{1E4DF7DE-81E8-42B9-B0FE-FB16F044AB8D}" type="presOf" srcId="{24393B12-B1B4-4F49-937F-8E9A7CF65D35}" destId="{C4F4EA7B-4267-456F-BE3F-DE31BD68A527}" srcOrd="0" destOrd="0" presId="urn:microsoft.com/office/officeart/2005/8/layout/vList5"/>
    <dgm:cxn modelId="{9A0C2B12-4BEC-4F92-92DF-48C98EC5573B}" srcId="{36A75E48-1A80-4310-901B-3FEB6B79DED4}" destId="{24393B12-B1B4-4F49-937F-8E9A7CF65D35}" srcOrd="0" destOrd="0" parTransId="{1F8299CA-F358-4C81-A92E-5C6B88F58A7E}" sibTransId="{117B86FB-376D-4054-9217-FBAC3FCB1F93}"/>
    <dgm:cxn modelId="{EE604DBA-EA3A-46F2-9337-5529EFD831B1}" type="presOf" srcId="{76876A26-AD8B-4E92-B55D-1FFAE37CF0B0}" destId="{1A8E85A9-7C78-411C-A6B8-E7C8694ACA42}" srcOrd="0" destOrd="0" presId="urn:microsoft.com/office/officeart/2005/8/layout/vList5"/>
    <dgm:cxn modelId="{41E31412-D04B-49EA-9820-A4515AAA6321}" type="presOf" srcId="{36A75E48-1A80-4310-901B-3FEB6B79DED4}" destId="{B9859181-882A-42DE-A457-CC8C085AD02C}" srcOrd="0" destOrd="0" presId="urn:microsoft.com/office/officeart/2005/8/layout/vList5"/>
    <dgm:cxn modelId="{326A11FC-BE05-4091-9740-AAB0DF10F079}" srcId="{76876A26-AD8B-4E92-B55D-1FFAE37CF0B0}" destId="{94BEEA6D-B470-41B7-ABEF-7254376A0C18}" srcOrd="0" destOrd="0" parTransId="{8F09DE1B-C072-496B-A4F8-FA24972A934B}" sibTransId="{ED7B241E-2784-4FFA-B0E8-E274102D5092}"/>
    <dgm:cxn modelId="{6ECACF35-7E1B-4617-867D-8D919E88CFAC}" type="presOf" srcId="{1BAB2627-3692-49A0-BD21-4316BEC9304C}" destId="{BE33668E-D525-40F3-BDEA-B60D23D75851}" srcOrd="0" destOrd="0" presId="urn:microsoft.com/office/officeart/2005/8/layout/vList5"/>
    <dgm:cxn modelId="{B354617F-BE97-4095-85C8-859A77E8DEBC}" srcId="{1BAB2627-3692-49A0-BD21-4316BEC9304C}" destId="{36A75E48-1A80-4310-901B-3FEB6B79DED4}" srcOrd="1" destOrd="0" parTransId="{2F6379E9-122F-415E-A8B6-7B073366CF31}" sibTransId="{280A79B3-B93B-4F4F-ABA5-A2AAFFF303F6}"/>
    <dgm:cxn modelId="{973AB85B-6905-4369-8954-FFA80A92CA3E}" type="presOf" srcId="{A42E2903-016D-40A1-9161-5BC96DB0E861}" destId="{C4F4EA7B-4267-456F-BE3F-DE31BD68A527}" srcOrd="0" destOrd="1" presId="urn:microsoft.com/office/officeart/2005/8/layout/vList5"/>
    <dgm:cxn modelId="{65D08A56-C250-4381-87B6-CC0B57579BA2}" srcId="{1BAB2627-3692-49A0-BD21-4316BEC9304C}" destId="{049FEE23-EF0E-4624-A242-FA6AF26CCA82}" srcOrd="0" destOrd="0" parTransId="{E543A2BE-8BCF-40EF-BADD-E7C40296A5C6}" sibTransId="{265FBAD2-B575-4A46-8B13-46498187089E}"/>
    <dgm:cxn modelId="{BBDD13C8-B5D3-468E-BC79-405F59B0E842}" type="presOf" srcId="{50D64255-5A3F-47FB-B98D-E908C8B467A8}" destId="{C3E2436B-1229-466C-9AAD-39CB96FA8D3C}" srcOrd="0" destOrd="0" presId="urn:microsoft.com/office/officeart/2005/8/layout/vList5"/>
    <dgm:cxn modelId="{BD2C4FD7-8922-4CA2-8864-F767275C904A}" srcId="{36A75E48-1A80-4310-901B-3FEB6B79DED4}" destId="{A42E2903-016D-40A1-9161-5BC96DB0E861}" srcOrd="1" destOrd="0" parTransId="{14ACECD3-0302-495D-AEFE-5B27BA96228A}" sibTransId="{90858528-0559-4FDE-9E34-8B302AA1A89B}"/>
    <dgm:cxn modelId="{710B73F2-748D-46E1-873D-41439DA69A3D}" srcId="{76876A26-AD8B-4E92-B55D-1FFAE37CF0B0}" destId="{1D2122F8-3563-4D59-B39C-E442466E104D}" srcOrd="1" destOrd="0" parTransId="{ECF4DFCA-BBAC-4E06-9F54-6BCF5E7987B1}" sibTransId="{FB3900ED-0348-4839-8376-735E2E5C67DE}"/>
    <dgm:cxn modelId="{23F57530-BA84-401B-AD0C-0706CF0C97F2}" type="presOf" srcId="{820DF91C-0345-46C8-8709-7F6523B263BC}" destId="{8A190E75-5DC1-4FA6-ACE0-FD7DF500CD99}" srcOrd="0" destOrd="2" presId="urn:microsoft.com/office/officeart/2005/8/layout/vList5"/>
    <dgm:cxn modelId="{A851D94E-EAAD-4612-9733-E7B0E2432106}" srcId="{76876A26-AD8B-4E92-B55D-1FFAE37CF0B0}" destId="{820DF91C-0345-46C8-8709-7F6523B263BC}" srcOrd="2" destOrd="0" parTransId="{17A85C4A-FB0C-479F-B4EE-2A6D005D2FB1}" sibTransId="{9F6A37C0-B5B5-4E9B-A31D-1647A6D6BA0D}"/>
    <dgm:cxn modelId="{320376B3-276B-4538-87A1-06925641CE85}" type="presOf" srcId="{1D2122F8-3563-4D59-B39C-E442466E104D}" destId="{8A190E75-5DC1-4FA6-ACE0-FD7DF500CD99}" srcOrd="0" destOrd="1" presId="urn:microsoft.com/office/officeart/2005/8/layout/vList5"/>
    <dgm:cxn modelId="{B121670C-3EA3-46F2-B43F-3E8C6A7E8362}" type="presOf" srcId="{049FEE23-EF0E-4624-A242-FA6AF26CCA82}" destId="{E8AC85D0-C29C-4305-9261-6CA93E6720C4}" srcOrd="0" destOrd="0" presId="urn:microsoft.com/office/officeart/2005/8/layout/vList5"/>
    <dgm:cxn modelId="{D513FD1D-B519-44F2-A584-67D2DC98F279}" type="presParOf" srcId="{BE33668E-D525-40F3-BDEA-B60D23D75851}" destId="{0C2F2D71-7F5B-480C-87C5-8A014D987419}" srcOrd="0" destOrd="0" presId="urn:microsoft.com/office/officeart/2005/8/layout/vList5"/>
    <dgm:cxn modelId="{1170B5A8-B47E-4FB3-BDF5-65599DBAF6B7}" type="presParOf" srcId="{0C2F2D71-7F5B-480C-87C5-8A014D987419}" destId="{E8AC85D0-C29C-4305-9261-6CA93E6720C4}" srcOrd="0" destOrd="0" presId="urn:microsoft.com/office/officeart/2005/8/layout/vList5"/>
    <dgm:cxn modelId="{1C964447-48EB-4869-9C7B-DE7BB9DC469B}" type="presParOf" srcId="{0C2F2D71-7F5B-480C-87C5-8A014D987419}" destId="{C3E2436B-1229-466C-9AAD-39CB96FA8D3C}" srcOrd="1" destOrd="0" presId="urn:microsoft.com/office/officeart/2005/8/layout/vList5"/>
    <dgm:cxn modelId="{ADB9A1C3-2476-4EC1-ABFD-A856D93BAD74}" type="presParOf" srcId="{BE33668E-D525-40F3-BDEA-B60D23D75851}" destId="{1C3944D4-DE66-4735-B799-549460E9304A}" srcOrd="1" destOrd="0" presId="urn:microsoft.com/office/officeart/2005/8/layout/vList5"/>
    <dgm:cxn modelId="{2E4E0DA8-87B9-43FE-902A-30E306D282C6}" type="presParOf" srcId="{BE33668E-D525-40F3-BDEA-B60D23D75851}" destId="{6C1B636A-E29D-4A69-ADE1-E06A096E9809}" srcOrd="2" destOrd="0" presId="urn:microsoft.com/office/officeart/2005/8/layout/vList5"/>
    <dgm:cxn modelId="{86C82CF2-E3B7-427E-8664-ED0106C22E2D}" type="presParOf" srcId="{6C1B636A-E29D-4A69-ADE1-E06A096E9809}" destId="{B9859181-882A-42DE-A457-CC8C085AD02C}" srcOrd="0" destOrd="0" presId="urn:microsoft.com/office/officeart/2005/8/layout/vList5"/>
    <dgm:cxn modelId="{5C24B576-314C-4C30-916C-6ADA5BA25173}" type="presParOf" srcId="{6C1B636A-E29D-4A69-ADE1-E06A096E9809}" destId="{C4F4EA7B-4267-456F-BE3F-DE31BD68A527}" srcOrd="1" destOrd="0" presId="urn:microsoft.com/office/officeart/2005/8/layout/vList5"/>
    <dgm:cxn modelId="{75E91DEB-4135-4792-B5ED-A7B78DFD883E}" type="presParOf" srcId="{BE33668E-D525-40F3-BDEA-B60D23D75851}" destId="{D1F2F82B-5015-459B-A8BC-2E13F7A39071}" srcOrd="3" destOrd="0" presId="urn:microsoft.com/office/officeart/2005/8/layout/vList5"/>
    <dgm:cxn modelId="{1957CC84-11DF-417C-BDD6-DB4C03FA92D8}" type="presParOf" srcId="{BE33668E-D525-40F3-BDEA-B60D23D75851}" destId="{65B57AC5-FF77-4A99-9B78-7DE60CAA0852}" srcOrd="4" destOrd="0" presId="urn:microsoft.com/office/officeart/2005/8/layout/vList5"/>
    <dgm:cxn modelId="{63A35967-C676-4C3C-9627-41EA9C6905DA}" type="presParOf" srcId="{65B57AC5-FF77-4A99-9B78-7DE60CAA0852}" destId="{1A8E85A9-7C78-411C-A6B8-E7C8694ACA42}" srcOrd="0" destOrd="0" presId="urn:microsoft.com/office/officeart/2005/8/layout/vList5"/>
    <dgm:cxn modelId="{F01FE601-F211-4FBB-8277-B267F96E8815}" type="presParOf" srcId="{65B57AC5-FF77-4A99-9B78-7DE60CAA0852}" destId="{8A190E75-5DC1-4FA6-ACE0-FD7DF500CD99}" srcOrd="1" destOrd="0" presId="urn:microsoft.com/office/officeart/2005/8/layout/vList5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17218C-2C76-411A-9BDF-42662305DDAA}" type="doc">
      <dgm:prSet loTypeId="urn:microsoft.com/office/officeart/2005/8/layout/lProcess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h-TH"/>
        </a:p>
      </dgm:t>
    </dgm:pt>
    <dgm:pt modelId="{232DA71A-C424-470A-A0EF-31DBD6184809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บริษัท </a:t>
          </a:r>
          <a:r>
            <a:rPr lang="en-US" sz="32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A</a:t>
          </a:r>
          <a:endParaRPr lang="th-TH" sz="3200" b="1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871AF650-7C87-4E04-B674-FE01C42ED394}" type="parTrans" cxnId="{E7EE3839-D20E-4E4A-842D-B5D72A89C0B8}">
      <dgm:prSet/>
      <dgm:spPr/>
      <dgm:t>
        <a:bodyPr/>
        <a:lstStyle/>
        <a:p>
          <a:endParaRPr lang="th-TH" sz="2000" b="1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5BD59FB4-51E8-438B-9A3C-CD3458160016}" type="sibTrans" cxnId="{E7EE3839-D20E-4E4A-842D-B5D72A89C0B8}">
      <dgm:prSet/>
      <dgm:spPr/>
      <dgm:t>
        <a:bodyPr/>
        <a:lstStyle/>
        <a:p>
          <a:endParaRPr lang="th-TH" sz="2000" b="1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0D626863-7CF5-4452-8CCB-B02D060A1929}">
      <dgm:prSet phldrT="[ข้อความ]" custT="1"/>
      <dgm:spPr/>
      <dgm:t>
        <a:bodyPr/>
        <a:lstStyle/>
        <a:p>
          <a:r>
            <a:rPr lang="th-TH" sz="2400" b="1" dirty="0" smtClean="0">
              <a:solidFill>
                <a:srgbClr val="002060"/>
              </a:solidFill>
              <a:latin typeface="Angsana New" pitchFamily="18" charset="-34"/>
              <a:cs typeface="+mn-cs"/>
            </a:rPr>
            <a:t>นาย ก. ถือหุ้น </a:t>
          </a:r>
          <a:r>
            <a:rPr lang="en-US" sz="2400" b="1" dirty="0" smtClean="0">
              <a:solidFill>
                <a:srgbClr val="002060"/>
              </a:solidFill>
              <a:latin typeface="Angsana New" pitchFamily="18" charset="-34"/>
              <a:cs typeface="+mn-cs"/>
            </a:rPr>
            <a:t>26%</a:t>
          </a:r>
          <a:endParaRPr lang="th-TH" sz="2400" b="1" dirty="0">
            <a:solidFill>
              <a:srgbClr val="002060"/>
            </a:solidFill>
            <a:latin typeface="Angsana New" pitchFamily="18" charset="-34"/>
            <a:cs typeface="+mn-cs"/>
          </a:endParaRPr>
        </a:p>
      </dgm:t>
    </dgm:pt>
    <dgm:pt modelId="{CD66AD7A-0530-474A-A3BF-D6D5777E017A}" type="parTrans" cxnId="{D6EDFBBE-8120-49FF-B0E0-475695402E9A}">
      <dgm:prSet/>
      <dgm:spPr/>
      <dgm:t>
        <a:bodyPr/>
        <a:lstStyle/>
        <a:p>
          <a:endParaRPr lang="th-TH" sz="2000" b="1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65830E82-C784-4356-93FA-9BE28CD5366A}" type="sibTrans" cxnId="{D6EDFBBE-8120-49FF-B0E0-475695402E9A}">
      <dgm:prSet/>
      <dgm:spPr/>
      <dgm:t>
        <a:bodyPr/>
        <a:lstStyle/>
        <a:p>
          <a:endParaRPr lang="th-TH" sz="2000" b="1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FB62C354-AD96-4C2A-9622-7860CCC25C6C}">
      <dgm:prSet phldrT="[ข้อความ]" custT="1"/>
      <dgm:spPr/>
      <dgm:t>
        <a:bodyPr/>
        <a:lstStyle/>
        <a:p>
          <a:r>
            <a:rPr lang="th-TH" sz="32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บริษัท </a:t>
          </a:r>
          <a:r>
            <a:rPr lang="en-US" sz="32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B</a:t>
          </a:r>
          <a:endParaRPr lang="th-TH" sz="3200" b="1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4C4E4FF2-41DE-4760-B814-B6C5C10CD057}" type="parTrans" cxnId="{1DC351D3-685D-4CD3-A4B4-1B893F84E370}">
      <dgm:prSet/>
      <dgm:spPr/>
      <dgm:t>
        <a:bodyPr/>
        <a:lstStyle/>
        <a:p>
          <a:endParaRPr lang="th-TH" sz="2000" b="1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C735A336-1ED3-4819-B60E-95FAAE459931}" type="sibTrans" cxnId="{1DC351D3-685D-4CD3-A4B4-1B893F84E370}">
      <dgm:prSet/>
      <dgm:spPr/>
      <dgm:t>
        <a:bodyPr/>
        <a:lstStyle/>
        <a:p>
          <a:endParaRPr lang="th-TH" sz="2000" b="1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78933C59-D917-403E-980F-C7E0C10C3199}">
      <dgm:prSet custT="1"/>
      <dgm:spPr/>
      <dgm:t>
        <a:bodyPr/>
        <a:lstStyle/>
        <a:p>
          <a:r>
            <a:rPr lang="th-TH" sz="3200" b="1" dirty="0" err="1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หจก.</a:t>
          </a:r>
          <a:r>
            <a:rPr lang="th-TH" sz="32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en-US" sz="3200" b="1" dirty="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rPr>
            <a:t>C</a:t>
          </a:r>
          <a:endParaRPr lang="th-TH" sz="3200" b="1" dirty="0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B2A9FF1C-EFDB-4B29-B05C-1D8685DDA893}" type="parTrans" cxnId="{40B8F4A1-88A6-454B-99D9-EE630F850213}">
      <dgm:prSet/>
      <dgm:spPr/>
      <dgm:t>
        <a:bodyPr/>
        <a:lstStyle/>
        <a:p>
          <a:endParaRPr lang="th-TH" sz="2000" b="1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57D2B0E8-3587-43B9-A82D-C301A2A1D615}" type="sibTrans" cxnId="{40B8F4A1-88A6-454B-99D9-EE630F850213}">
      <dgm:prSet/>
      <dgm:spPr/>
      <dgm:t>
        <a:bodyPr/>
        <a:lstStyle/>
        <a:p>
          <a:endParaRPr lang="th-TH" sz="2000" b="1">
            <a:solidFill>
              <a:srgbClr val="002060"/>
            </a:solidFill>
            <a:latin typeface="Angsana New" pitchFamily="18" charset="-34"/>
            <a:cs typeface="Angsana New" pitchFamily="18" charset="-34"/>
          </a:endParaRPr>
        </a:p>
      </dgm:t>
    </dgm:pt>
    <dgm:pt modelId="{20EB8CFB-80B4-417B-9846-DA0F81CD97C3}">
      <dgm:prSet custT="1"/>
      <dgm:spPr/>
      <dgm:t>
        <a:bodyPr/>
        <a:lstStyle/>
        <a:p>
          <a:r>
            <a:rPr lang="th-TH" sz="2400" b="1" dirty="0" smtClean="0">
              <a:solidFill>
                <a:srgbClr val="002060"/>
              </a:solidFill>
            </a:rPr>
            <a:t>นาย ก. กรรมการผู้จัดการ</a:t>
          </a:r>
          <a:endParaRPr lang="th-TH" sz="2400" b="1" dirty="0">
            <a:solidFill>
              <a:srgbClr val="002060"/>
            </a:solidFill>
          </a:endParaRPr>
        </a:p>
      </dgm:t>
    </dgm:pt>
    <dgm:pt modelId="{2BF72980-90A5-4A7C-90EC-6F9A93703A34}" type="parTrans" cxnId="{A532F889-DE96-436E-8CA8-6E62E7441759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2A9423D0-7865-4797-8AD7-1D13959E55B3}" type="sibTrans" cxnId="{A532F889-DE96-436E-8CA8-6E62E7441759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D6283412-531B-4B0F-8B18-ABB1008CB2E5}">
      <dgm:prSet custT="1"/>
      <dgm:spPr/>
      <dgm:t>
        <a:bodyPr/>
        <a:lstStyle/>
        <a:p>
          <a:r>
            <a:rPr lang="th-TH" sz="2600" b="1" dirty="0" smtClean="0">
              <a:solidFill>
                <a:srgbClr val="002060"/>
              </a:solidFill>
              <a:latin typeface="Angsana New" pitchFamily="18" charset="-34"/>
              <a:cs typeface="+mn-cs"/>
            </a:rPr>
            <a:t>นาย ก. </a:t>
          </a:r>
          <a:r>
            <a:rPr lang="th-TH" sz="2400" b="1" dirty="0" smtClean="0">
              <a:solidFill>
                <a:srgbClr val="002060"/>
              </a:solidFill>
              <a:latin typeface="Angsana New" pitchFamily="18" charset="-34"/>
              <a:cs typeface="+mn-cs"/>
            </a:rPr>
            <a:t>ถือ</a:t>
          </a:r>
          <a:r>
            <a:rPr lang="th-TH" sz="2600" b="1" dirty="0" smtClean="0">
              <a:solidFill>
                <a:srgbClr val="002060"/>
              </a:solidFill>
              <a:latin typeface="Angsana New" pitchFamily="18" charset="-34"/>
              <a:cs typeface="+mn-cs"/>
            </a:rPr>
            <a:t>หุ้น </a:t>
          </a:r>
          <a:r>
            <a:rPr lang="en-US" sz="2600" b="1" dirty="0" smtClean="0">
              <a:solidFill>
                <a:srgbClr val="002060"/>
              </a:solidFill>
              <a:latin typeface="Angsana New" pitchFamily="18" charset="-34"/>
              <a:cs typeface="+mn-cs"/>
            </a:rPr>
            <a:t>26%</a:t>
          </a:r>
          <a:endParaRPr lang="th-TH" sz="2600" b="1" dirty="0">
            <a:solidFill>
              <a:srgbClr val="002060"/>
            </a:solidFill>
            <a:latin typeface="Angsana New" pitchFamily="18" charset="-34"/>
            <a:cs typeface="+mn-cs"/>
          </a:endParaRPr>
        </a:p>
      </dgm:t>
    </dgm:pt>
    <dgm:pt modelId="{F0D8288B-B380-46B0-9A21-B77D9DA8DC49}" type="parTrans" cxnId="{D8498E3C-0757-4F25-AF8D-99304216B146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A6333BE0-E0F4-4BAE-A203-A6E38B559547}" type="sibTrans" cxnId="{D8498E3C-0757-4F25-AF8D-99304216B146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A1A7173C-C790-4C75-B6BA-93C0490F7158}">
      <dgm:prSet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</a:rPr>
            <a:t>นาย ข. กรรมการผู้จัดการ</a:t>
          </a:r>
          <a:endParaRPr lang="th-TH" b="1" dirty="0">
            <a:solidFill>
              <a:srgbClr val="002060"/>
            </a:solidFill>
          </a:endParaRPr>
        </a:p>
      </dgm:t>
    </dgm:pt>
    <dgm:pt modelId="{2CB84EA0-E334-4547-A3D3-AC0A191A029E}" type="parTrans" cxnId="{8481C54D-DEDE-4BBA-9F66-20237750BF8A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0CC2389F-F42E-464B-A2E3-6B3433CEE959}" type="sibTrans" cxnId="{8481C54D-DEDE-4BBA-9F66-20237750BF8A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6BC82E83-3391-4755-980C-1407AB2C3E6C}">
      <dgm:prSet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Angsana New" pitchFamily="18" charset="-34"/>
              <a:cs typeface="+mn-cs"/>
            </a:rPr>
            <a:t>นาย ก. ถือหุ้น </a:t>
          </a:r>
          <a:r>
            <a:rPr lang="en-US" b="1" dirty="0" smtClean="0">
              <a:solidFill>
                <a:srgbClr val="002060"/>
              </a:solidFill>
              <a:latin typeface="Angsana New" pitchFamily="18" charset="-34"/>
              <a:cs typeface="+mn-cs"/>
            </a:rPr>
            <a:t>20%</a:t>
          </a:r>
          <a:endParaRPr lang="th-TH" b="1" dirty="0">
            <a:solidFill>
              <a:srgbClr val="002060"/>
            </a:solidFill>
            <a:latin typeface="Angsana New" pitchFamily="18" charset="-34"/>
            <a:cs typeface="+mn-cs"/>
          </a:endParaRPr>
        </a:p>
      </dgm:t>
    </dgm:pt>
    <dgm:pt modelId="{8FC8179B-F7CC-4302-8A48-0C8A6E42DD76}" type="parTrans" cxnId="{9B48F57C-552D-4CCF-8C8D-5B1AC6916D02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FE6B2309-993D-4F81-8098-23E70AE02CFE}" type="sibTrans" cxnId="{9B48F57C-552D-4CCF-8C8D-5B1AC6916D02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4CEBC6E2-218E-4403-BC93-61C968E419EF}">
      <dgm:prSet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</a:rPr>
            <a:t>นาย ก. หุ้นส่วนผู้จัดการ</a:t>
          </a:r>
          <a:endParaRPr lang="th-TH" b="1" dirty="0">
            <a:solidFill>
              <a:srgbClr val="002060"/>
            </a:solidFill>
          </a:endParaRPr>
        </a:p>
      </dgm:t>
    </dgm:pt>
    <dgm:pt modelId="{0C78399D-760F-4190-B03F-8E28AE8D71BE}" type="parTrans" cxnId="{15FB970C-2C13-4626-BA76-546D9252BE06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528CB49C-969C-484F-AD0D-618ED3DD9DDE}" type="sibTrans" cxnId="{15FB970C-2C13-4626-BA76-546D9252BE06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5F309C6A-A79D-42AA-8947-22C42F32E3B0}">
      <dgm:prSet custT="1"/>
      <dgm:spPr/>
      <dgm:t>
        <a:bodyPr/>
        <a:lstStyle/>
        <a:p>
          <a:r>
            <a:rPr lang="th-TH" sz="2000" b="1" dirty="0" smtClean="0">
              <a:solidFill>
                <a:srgbClr val="002060"/>
              </a:solidFill>
            </a:rPr>
            <a:t>นาย ก. เป็นหุ้นส่วนประเภทไม่จำกัดความรับผิดชอบ</a:t>
          </a:r>
          <a:endParaRPr lang="th-TH" sz="2000" b="1" dirty="0">
            <a:solidFill>
              <a:srgbClr val="002060"/>
            </a:solidFill>
          </a:endParaRPr>
        </a:p>
      </dgm:t>
    </dgm:pt>
    <dgm:pt modelId="{FF27F0D0-672D-40A5-B246-63D801AD4463}" type="parTrans" cxnId="{6BF88451-C4F1-4315-B248-D8984C6C7CCD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7DBBEE82-DC4F-4F43-A9F7-D41248619D3C}" type="sibTrans" cxnId="{6BF88451-C4F1-4315-B248-D8984C6C7CCD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123F7043-995D-495C-9052-61DF6CAB558A}">
      <dgm:prSet custT="1"/>
      <dgm:spPr/>
      <dgm:t>
        <a:bodyPr/>
        <a:lstStyle/>
        <a:p>
          <a:pPr algn="ctr"/>
          <a:r>
            <a:rPr lang="th-TH" sz="2200" b="1" dirty="0" smtClean="0">
              <a:solidFill>
                <a:srgbClr val="002060"/>
              </a:solidFill>
            </a:rPr>
            <a:t>นาย ก. เป็นหุ้นส่วนผู้จัดการ</a:t>
          </a:r>
          <a:endParaRPr lang="th-TH" sz="2200" b="1" dirty="0">
            <a:solidFill>
              <a:srgbClr val="002060"/>
            </a:solidFill>
          </a:endParaRPr>
        </a:p>
      </dgm:t>
    </dgm:pt>
    <dgm:pt modelId="{A3C8E11B-3A97-4999-A38A-E45FD9935354}" type="parTrans" cxnId="{66944225-279B-401B-9D61-E0F69363E7EA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23F98010-5544-49DE-96E1-AFECB8F57C29}" type="sibTrans" cxnId="{66944225-279B-401B-9D61-E0F69363E7EA}">
      <dgm:prSet/>
      <dgm:spPr/>
      <dgm:t>
        <a:bodyPr/>
        <a:lstStyle/>
        <a:p>
          <a:endParaRPr lang="th-TH">
            <a:solidFill>
              <a:srgbClr val="002060"/>
            </a:solidFill>
          </a:endParaRPr>
        </a:p>
      </dgm:t>
    </dgm:pt>
    <dgm:pt modelId="{E88D3CC6-4E95-4EC2-8BCE-AC23C5D83E63}" type="pres">
      <dgm:prSet presAssocID="{DA17218C-2C76-411A-9BDF-42662305DD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1549F19-DE48-4CC2-ACD4-A439A9AF3791}" type="pres">
      <dgm:prSet presAssocID="{232DA71A-C424-470A-A0EF-31DBD6184809}" presName="vertFlow" presStyleCnt="0"/>
      <dgm:spPr/>
    </dgm:pt>
    <dgm:pt modelId="{BA1A71BB-3DDA-4BD2-81A0-F3F7F08CB86B}" type="pres">
      <dgm:prSet presAssocID="{232DA71A-C424-470A-A0EF-31DBD6184809}" presName="header" presStyleLbl="node1" presStyleIdx="0" presStyleCnt="3"/>
      <dgm:spPr/>
      <dgm:t>
        <a:bodyPr/>
        <a:lstStyle/>
        <a:p>
          <a:endParaRPr lang="th-TH"/>
        </a:p>
      </dgm:t>
    </dgm:pt>
    <dgm:pt modelId="{93B53DC7-07C5-46E0-8EC0-B6F1A5805372}" type="pres">
      <dgm:prSet presAssocID="{2BF72980-90A5-4A7C-90EC-6F9A93703A34}" presName="parTrans" presStyleLbl="sibTrans2D1" presStyleIdx="0" presStyleCnt="8"/>
      <dgm:spPr/>
      <dgm:t>
        <a:bodyPr/>
        <a:lstStyle/>
        <a:p>
          <a:endParaRPr lang="th-TH"/>
        </a:p>
      </dgm:t>
    </dgm:pt>
    <dgm:pt modelId="{B2B85E15-95E6-47DE-A113-BDCC9B4C3BCB}" type="pres">
      <dgm:prSet presAssocID="{20EB8CFB-80B4-417B-9846-DA0F81CD97C3}" presName="child" presStyleLbl="alignAccFollowNode1" presStyleIdx="0" presStyleCnt="8" custLinFactNeighborY="6720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BBFE9C-C4BF-4F81-A2A6-519081EC9F49}" type="pres">
      <dgm:prSet presAssocID="{2A9423D0-7865-4797-8AD7-1D13959E55B3}" presName="sibTrans" presStyleLbl="sibTrans2D1" presStyleIdx="1" presStyleCnt="8"/>
      <dgm:spPr/>
      <dgm:t>
        <a:bodyPr/>
        <a:lstStyle/>
        <a:p>
          <a:endParaRPr lang="th-TH"/>
        </a:p>
      </dgm:t>
    </dgm:pt>
    <dgm:pt modelId="{44CF6998-F3EF-4FD1-8FE3-6930DB65F101}" type="pres">
      <dgm:prSet presAssocID="{0D626863-7CF5-4452-8CCB-B02D060A1929}" presName="child" presStyleLbl="alignAccFollowNode1" presStyleIdx="1" presStyleCnt="8" custLinFactNeighborY="943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2F75981-EE36-4EC7-933A-27C110935CFC}" type="pres">
      <dgm:prSet presAssocID="{65830E82-C784-4356-93FA-9BE28CD5366A}" presName="sibTrans" presStyleLbl="sibTrans2D1" presStyleIdx="2" presStyleCnt="8"/>
      <dgm:spPr/>
      <dgm:t>
        <a:bodyPr/>
        <a:lstStyle/>
        <a:p>
          <a:endParaRPr lang="th-TH"/>
        </a:p>
      </dgm:t>
    </dgm:pt>
    <dgm:pt modelId="{094E76EC-D76B-4612-AF30-AB739C1ED1E6}" type="pres">
      <dgm:prSet presAssocID="{D6283412-531B-4B0F-8B18-ABB1008CB2E5}" presName="child" presStyleLbl="alignAccFollowNode1" presStyleIdx="2" presStyleCnt="8" custLinFactY="74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07B0697-3D9B-4C61-83CE-C6B337FB7ABF}" type="pres">
      <dgm:prSet presAssocID="{232DA71A-C424-470A-A0EF-31DBD6184809}" presName="hSp" presStyleCnt="0"/>
      <dgm:spPr/>
    </dgm:pt>
    <dgm:pt modelId="{4A9E75DF-128C-4469-8827-58030CE243FB}" type="pres">
      <dgm:prSet presAssocID="{FB62C354-AD96-4C2A-9622-7860CCC25C6C}" presName="vertFlow" presStyleCnt="0"/>
      <dgm:spPr/>
    </dgm:pt>
    <dgm:pt modelId="{9060029C-CE32-4628-B508-6AEEF2C0D992}" type="pres">
      <dgm:prSet presAssocID="{FB62C354-AD96-4C2A-9622-7860CCC25C6C}" presName="header" presStyleLbl="node1" presStyleIdx="1" presStyleCnt="3" custLinFactNeighborX="531" custLinFactNeighborY="12131"/>
      <dgm:spPr/>
      <dgm:t>
        <a:bodyPr/>
        <a:lstStyle/>
        <a:p>
          <a:endParaRPr lang="th-TH"/>
        </a:p>
      </dgm:t>
    </dgm:pt>
    <dgm:pt modelId="{702B0FF1-54FB-420F-860B-5C8109228A4F}" type="pres">
      <dgm:prSet presAssocID="{2CB84EA0-E334-4547-A3D3-AC0A191A029E}" presName="parTrans" presStyleLbl="sibTrans2D1" presStyleIdx="3" presStyleCnt="8"/>
      <dgm:spPr/>
      <dgm:t>
        <a:bodyPr/>
        <a:lstStyle/>
        <a:p>
          <a:endParaRPr lang="th-TH"/>
        </a:p>
      </dgm:t>
    </dgm:pt>
    <dgm:pt modelId="{F1865906-AA0E-4183-97C8-204260FA3E8E}" type="pres">
      <dgm:prSet presAssocID="{A1A7173C-C790-4C75-B6BA-93C0490F7158}" presName="child" presStyleLbl="alignAccFollowNode1" presStyleIdx="3" presStyleCnt="8" custLinFactNeighborY="6720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CE7591D-667E-4448-A72C-35BE408C6B8E}" type="pres">
      <dgm:prSet presAssocID="{0CC2389F-F42E-464B-A2E3-6B3433CEE959}" presName="sibTrans" presStyleLbl="sibTrans2D1" presStyleIdx="4" presStyleCnt="8"/>
      <dgm:spPr/>
      <dgm:t>
        <a:bodyPr/>
        <a:lstStyle/>
        <a:p>
          <a:endParaRPr lang="th-TH"/>
        </a:p>
      </dgm:t>
    </dgm:pt>
    <dgm:pt modelId="{55289612-2740-4D9D-9C11-EDF0FAA8E285}" type="pres">
      <dgm:prSet presAssocID="{6BC82E83-3391-4755-980C-1407AB2C3E6C}" presName="child" presStyleLbl="alignAccFollowNode1" presStyleIdx="4" presStyleCnt="8" custLinFactNeighborY="9431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F3B6F47-9D37-4056-A8F3-656F5DBADA1E}" type="pres">
      <dgm:prSet presAssocID="{FB62C354-AD96-4C2A-9622-7860CCC25C6C}" presName="hSp" presStyleCnt="0"/>
      <dgm:spPr/>
    </dgm:pt>
    <dgm:pt modelId="{2A1C5805-C027-46BB-95FF-A945EAC87904}" type="pres">
      <dgm:prSet presAssocID="{78933C59-D917-403E-980F-C7E0C10C3199}" presName="vertFlow" presStyleCnt="0"/>
      <dgm:spPr/>
    </dgm:pt>
    <dgm:pt modelId="{386C9D3C-6EFA-475E-B428-66B0CCE2EAA8}" type="pres">
      <dgm:prSet presAssocID="{78933C59-D917-403E-980F-C7E0C10C3199}" presName="header" presStyleLbl="node1" presStyleIdx="2" presStyleCnt="3"/>
      <dgm:spPr/>
      <dgm:t>
        <a:bodyPr/>
        <a:lstStyle/>
        <a:p>
          <a:endParaRPr lang="th-TH"/>
        </a:p>
      </dgm:t>
    </dgm:pt>
    <dgm:pt modelId="{B6D39030-EA9E-481D-84EB-FF3E1CDBB0E5}" type="pres">
      <dgm:prSet presAssocID="{0C78399D-760F-4190-B03F-8E28AE8D71BE}" presName="parTrans" presStyleLbl="sibTrans2D1" presStyleIdx="5" presStyleCnt="8"/>
      <dgm:spPr/>
      <dgm:t>
        <a:bodyPr/>
        <a:lstStyle/>
        <a:p>
          <a:endParaRPr lang="th-TH"/>
        </a:p>
      </dgm:t>
    </dgm:pt>
    <dgm:pt modelId="{41020CDA-A8AA-4957-ADBC-6FED75DD1886}" type="pres">
      <dgm:prSet presAssocID="{4CEBC6E2-218E-4403-BC93-61C968E419EF}" presName="child" presStyleLbl="alignAccFollowNode1" presStyleIdx="5" presStyleCnt="8" custLinFactNeighborY="6720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401F3B-4C93-4B49-BCB7-669ACEC5A5C4}" type="pres">
      <dgm:prSet presAssocID="{528CB49C-969C-484F-AD0D-618ED3DD9DDE}" presName="sibTrans" presStyleLbl="sibTrans2D1" presStyleIdx="6" presStyleCnt="8"/>
      <dgm:spPr/>
      <dgm:t>
        <a:bodyPr/>
        <a:lstStyle/>
        <a:p>
          <a:endParaRPr lang="th-TH"/>
        </a:p>
      </dgm:t>
    </dgm:pt>
    <dgm:pt modelId="{2D3A593A-2769-4043-9633-5BABB0462182}" type="pres">
      <dgm:prSet presAssocID="{5F309C6A-A79D-42AA-8947-22C42F32E3B0}" presName="child" presStyleLbl="alignAccFollowNode1" presStyleIdx="6" presStyleCnt="8" custLinFactY="16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3E9A62-46AF-4223-B1DF-0EF304C7C697}" type="pres">
      <dgm:prSet presAssocID="{7DBBEE82-DC4F-4F43-A9F7-D41248619D3C}" presName="sibTrans" presStyleLbl="sibTrans2D1" presStyleIdx="7" presStyleCnt="8"/>
      <dgm:spPr/>
      <dgm:t>
        <a:bodyPr/>
        <a:lstStyle/>
        <a:p>
          <a:endParaRPr lang="th-TH"/>
        </a:p>
      </dgm:t>
    </dgm:pt>
    <dgm:pt modelId="{7367637C-AD9A-4176-830D-6F564DB71E46}" type="pres">
      <dgm:prSet presAssocID="{123F7043-995D-495C-9052-61DF6CAB558A}" presName="child" presStyleLbl="alignAccFollowNode1" presStyleIdx="7" presStyleCnt="8" custLinFactY="74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9E0C5E2-38F0-49C5-8424-598392139C1C}" type="presOf" srcId="{0D626863-7CF5-4452-8CCB-B02D060A1929}" destId="{44CF6998-F3EF-4FD1-8FE3-6930DB65F101}" srcOrd="0" destOrd="0" presId="urn:microsoft.com/office/officeart/2005/8/layout/lProcess1"/>
    <dgm:cxn modelId="{D6EDFBBE-8120-49FF-B0E0-475695402E9A}" srcId="{232DA71A-C424-470A-A0EF-31DBD6184809}" destId="{0D626863-7CF5-4452-8CCB-B02D060A1929}" srcOrd="1" destOrd="0" parTransId="{CD66AD7A-0530-474A-A3BF-D6D5777E017A}" sibTransId="{65830E82-C784-4356-93FA-9BE28CD5366A}"/>
    <dgm:cxn modelId="{ADB10E66-9FA8-4C2E-A64E-A493FFBE2BD5}" type="presOf" srcId="{4CEBC6E2-218E-4403-BC93-61C968E419EF}" destId="{41020CDA-A8AA-4957-ADBC-6FED75DD1886}" srcOrd="0" destOrd="0" presId="urn:microsoft.com/office/officeart/2005/8/layout/lProcess1"/>
    <dgm:cxn modelId="{761FA450-D4FF-4227-8F03-7A6EB0F9DA37}" type="presOf" srcId="{123F7043-995D-495C-9052-61DF6CAB558A}" destId="{7367637C-AD9A-4176-830D-6F564DB71E46}" srcOrd="0" destOrd="0" presId="urn:microsoft.com/office/officeart/2005/8/layout/lProcess1"/>
    <dgm:cxn modelId="{E290919C-B569-4D82-9007-13FDC8B05BEB}" type="presOf" srcId="{232DA71A-C424-470A-A0EF-31DBD6184809}" destId="{BA1A71BB-3DDA-4BD2-81A0-F3F7F08CB86B}" srcOrd="0" destOrd="0" presId="urn:microsoft.com/office/officeart/2005/8/layout/lProcess1"/>
    <dgm:cxn modelId="{D8498E3C-0757-4F25-AF8D-99304216B146}" srcId="{232DA71A-C424-470A-A0EF-31DBD6184809}" destId="{D6283412-531B-4B0F-8B18-ABB1008CB2E5}" srcOrd="2" destOrd="0" parTransId="{F0D8288B-B380-46B0-9A21-B77D9DA8DC49}" sibTransId="{A6333BE0-E0F4-4BAE-A203-A6E38B559547}"/>
    <dgm:cxn modelId="{9B48F57C-552D-4CCF-8C8D-5B1AC6916D02}" srcId="{FB62C354-AD96-4C2A-9622-7860CCC25C6C}" destId="{6BC82E83-3391-4755-980C-1407AB2C3E6C}" srcOrd="1" destOrd="0" parTransId="{8FC8179B-F7CC-4302-8A48-0C8A6E42DD76}" sibTransId="{FE6B2309-993D-4F81-8098-23E70AE02CFE}"/>
    <dgm:cxn modelId="{A532F889-DE96-436E-8CA8-6E62E7441759}" srcId="{232DA71A-C424-470A-A0EF-31DBD6184809}" destId="{20EB8CFB-80B4-417B-9846-DA0F81CD97C3}" srcOrd="0" destOrd="0" parTransId="{2BF72980-90A5-4A7C-90EC-6F9A93703A34}" sibTransId="{2A9423D0-7865-4797-8AD7-1D13959E55B3}"/>
    <dgm:cxn modelId="{3AE4EC7B-9694-45F9-933C-50E5F95E8FB6}" type="presOf" srcId="{2A9423D0-7865-4797-8AD7-1D13959E55B3}" destId="{9BBBFE9C-C4BF-4F81-A2A6-519081EC9F49}" srcOrd="0" destOrd="0" presId="urn:microsoft.com/office/officeart/2005/8/layout/lProcess1"/>
    <dgm:cxn modelId="{1DC351D3-685D-4CD3-A4B4-1B893F84E370}" srcId="{DA17218C-2C76-411A-9BDF-42662305DDAA}" destId="{FB62C354-AD96-4C2A-9622-7860CCC25C6C}" srcOrd="1" destOrd="0" parTransId="{4C4E4FF2-41DE-4760-B814-B6C5C10CD057}" sibTransId="{C735A336-1ED3-4819-B60E-95FAAE459931}"/>
    <dgm:cxn modelId="{339F0594-6BD8-4F00-BAD0-ED52841DA61E}" type="presOf" srcId="{78933C59-D917-403E-980F-C7E0C10C3199}" destId="{386C9D3C-6EFA-475E-B428-66B0CCE2EAA8}" srcOrd="0" destOrd="0" presId="urn:microsoft.com/office/officeart/2005/8/layout/lProcess1"/>
    <dgm:cxn modelId="{1D1B938C-0DFE-46A8-BD30-B94EAC5C18EB}" type="presOf" srcId="{0C78399D-760F-4190-B03F-8E28AE8D71BE}" destId="{B6D39030-EA9E-481D-84EB-FF3E1CDBB0E5}" srcOrd="0" destOrd="0" presId="urn:microsoft.com/office/officeart/2005/8/layout/lProcess1"/>
    <dgm:cxn modelId="{C539C9EE-6E06-4D80-B774-CB450E9C1FB9}" type="presOf" srcId="{0CC2389F-F42E-464B-A2E3-6B3433CEE959}" destId="{4CE7591D-667E-4448-A72C-35BE408C6B8E}" srcOrd="0" destOrd="0" presId="urn:microsoft.com/office/officeart/2005/8/layout/lProcess1"/>
    <dgm:cxn modelId="{CEA41600-DFF2-4CCF-8F51-B8991817BBBB}" type="presOf" srcId="{528CB49C-969C-484F-AD0D-618ED3DD9DDE}" destId="{7E401F3B-4C93-4B49-BCB7-669ACEC5A5C4}" srcOrd="0" destOrd="0" presId="urn:microsoft.com/office/officeart/2005/8/layout/lProcess1"/>
    <dgm:cxn modelId="{15FB970C-2C13-4626-BA76-546D9252BE06}" srcId="{78933C59-D917-403E-980F-C7E0C10C3199}" destId="{4CEBC6E2-218E-4403-BC93-61C968E419EF}" srcOrd="0" destOrd="0" parTransId="{0C78399D-760F-4190-B03F-8E28AE8D71BE}" sibTransId="{528CB49C-969C-484F-AD0D-618ED3DD9DDE}"/>
    <dgm:cxn modelId="{E7EE3839-D20E-4E4A-842D-B5D72A89C0B8}" srcId="{DA17218C-2C76-411A-9BDF-42662305DDAA}" destId="{232DA71A-C424-470A-A0EF-31DBD6184809}" srcOrd="0" destOrd="0" parTransId="{871AF650-7C87-4E04-B674-FE01C42ED394}" sibTransId="{5BD59FB4-51E8-438B-9A3C-CD3458160016}"/>
    <dgm:cxn modelId="{27721FB4-8A39-47A2-AD68-CB62CB01FF57}" type="presOf" srcId="{FB62C354-AD96-4C2A-9622-7860CCC25C6C}" destId="{9060029C-CE32-4628-B508-6AEEF2C0D992}" srcOrd="0" destOrd="0" presId="urn:microsoft.com/office/officeart/2005/8/layout/lProcess1"/>
    <dgm:cxn modelId="{61BBB399-77E2-4403-B9A6-A811721B1DAE}" type="presOf" srcId="{20EB8CFB-80B4-417B-9846-DA0F81CD97C3}" destId="{B2B85E15-95E6-47DE-A113-BDCC9B4C3BCB}" srcOrd="0" destOrd="0" presId="urn:microsoft.com/office/officeart/2005/8/layout/lProcess1"/>
    <dgm:cxn modelId="{C0AFF80D-3603-4236-8831-FA2DD5F543C2}" type="presOf" srcId="{6BC82E83-3391-4755-980C-1407AB2C3E6C}" destId="{55289612-2740-4D9D-9C11-EDF0FAA8E285}" srcOrd="0" destOrd="0" presId="urn:microsoft.com/office/officeart/2005/8/layout/lProcess1"/>
    <dgm:cxn modelId="{D009713C-1202-429F-8381-457F58EF4FBD}" type="presOf" srcId="{2BF72980-90A5-4A7C-90EC-6F9A93703A34}" destId="{93B53DC7-07C5-46E0-8EC0-B6F1A5805372}" srcOrd="0" destOrd="0" presId="urn:microsoft.com/office/officeart/2005/8/layout/lProcess1"/>
    <dgm:cxn modelId="{924772F7-E19B-4FF7-9E9E-00B36D440AE1}" type="presOf" srcId="{7DBBEE82-DC4F-4F43-A9F7-D41248619D3C}" destId="{1C3E9A62-46AF-4223-B1DF-0EF304C7C697}" srcOrd="0" destOrd="0" presId="urn:microsoft.com/office/officeart/2005/8/layout/lProcess1"/>
    <dgm:cxn modelId="{35C45F8B-D0D7-48BE-B7E2-87D1252014CE}" type="presOf" srcId="{DA17218C-2C76-411A-9BDF-42662305DDAA}" destId="{E88D3CC6-4E95-4EC2-8BCE-AC23C5D83E63}" srcOrd="0" destOrd="0" presId="urn:microsoft.com/office/officeart/2005/8/layout/lProcess1"/>
    <dgm:cxn modelId="{917809F7-22D4-46BD-B3E0-42772E0D3D05}" type="presOf" srcId="{65830E82-C784-4356-93FA-9BE28CD5366A}" destId="{42F75981-EE36-4EC7-933A-27C110935CFC}" srcOrd="0" destOrd="0" presId="urn:microsoft.com/office/officeart/2005/8/layout/lProcess1"/>
    <dgm:cxn modelId="{8998E9F1-5BC7-4048-871D-16D181086A63}" type="presOf" srcId="{2CB84EA0-E334-4547-A3D3-AC0A191A029E}" destId="{702B0FF1-54FB-420F-860B-5C8109228A4F}" srcOrd="0" destOrd="0" presId="urn:microsoft.com/office/officeart/2005/8/layout/lProcess1"/>
    <dgm:cxn modelId="{40B8F4A1-88A6-454B-99D9-EE630F850213}" srcId="{DA17218C-2C76-411A-9BDF-42662305DDAA}" destId="{78933C59-D917-403E-980F-C7E0C10C3199}" srcOrd="2" destOrd="0" parTransId="{B2A9FF1C-EFDB-4B29-B05C-1D8685DDA893}" sibTransId="{57D2B0E8-3587-43B9-A82D-C301A2A1D615}"/>
    <dgm:cxn modelId="{DCC773BE-B218-41D8-933C-06B97588E57F}" type="presOf" srcId="{A1A7173C-C790-4C75-B6BA-93C0490F7158}" destId="{F1865906-AA0E-4183-97C8-204260FA3E8E}" srcOrd="0" destOrd="0" presId="urn:microsoft.com/office/officeart/2005/8/layout/lProcess1"/>
    <dgm:cxn modelId="{B8A68C6C-0EC7-446F-8398-2A84F646E79D}" type="presOf" srcId="{D6283412-531B-4B0F-8B18-ABB1008CB2E5}" destId="{094E76EC-D76B-4612-AF30-AB739C1ED1E6}" srcOrd="0" destOrd="0" presId="urn:microsoft.com/office/officeart/2005/8/layout/lProcess1"/>
    <dgm:cxn modelId="{66944225-279B-401B-9D61-E0F69363E7EA}" srcId="{78933C59-D917-403E-980F-C7E0C10C3199}" destId="{123F7043-995D-495C-9052-61DF6CAB558A}" srcOrd="2" destOrd="0" parTransId="{A3C8E11B-3A97-4999-A38A-E45FD9935354}" sibTransId="{23F98010-5544-49DE-96E1-AFECB8F57C29}"/>
    <dgm:cxn modelId="{9C0E76CD-B6F1-4981-843B-519FBA1F33DB}" type="presOf" srcId="{5F309C6A-A79D-42AA-8947-22C42F32E3B0}" destId="{2D3A593A-2769-4043-9633-5BABB0462182}" srcOrd="0" destOrd="0" presId="urn:microsoft.com/office/officeart/2005/8/layout/lProcess1"/>
    <dgm:cxn modelId="{6BF88451-C4F1-4315-B248-D8984C6C7CCD}" srcId="{78933C59-D917-403E-980F-C7E0C10C3199}" destId="{5F309C6A-A79D-42AA-8947-22C42F32E3B0}" srcOrd="1" destOrd="0" parTransId="{FF27F0D0-672D-40A5-B246-63D801AD4463}" sibTransId="{7DBBEE82-DC4F-4F43-A9F7-D41248619D3C}"/>
    <dgm:cxn modelId="{8481C54D-DEDE-4BBA-9F66-20237750BF8A}" srcId="{FB62C354-AD96-4C2A-9622-7860CCC25C6C}" destId="{A1A7173C-C790-4C75-B6BA-93C0490F7158}" srcOrd="0" destOrd="0" parTransId="{2CB84EA0-E334-4547-A3D3-AC0A191A029E}" sibTransId="{0CC2389F-F42E-464B-A2E3-6B3433CEE959}"/>
    <dgm:cxn modelId="{9DD2E8AF-5ABE-4380-BDF9-0156F0C5605A}" type="presParOf" srcId="{E88D3CC6-4E95-4EC2-8BCE-AC23C5D83E63}" destId="{61549F19-DE48-4CC2-ACD4-A439A9AF3791}" srcOrd="0" destOrd="0" presId="urn:microsoft.com/office/officeart/2005/8/layout/lProcess1"/>
    <dgm:cxn modelId="{0CD93B35-769D-407B-99B1-9E82B3B988E1}" type="presParOf" srcId="{61549F19-DE48-4CC2-ACD4-A439A9AF3791}" destId="{BA1A71BB-3DDA-4BD2-81A0-F3F7F08CB86B}" srcOrd="0" destOrd="0" presId="urn:microsoft.com/office/officeart/2005/8/layout/lProcess1"/>
    <dgm:cxn modelId="{50D74EA2-0FEE-45C4-8E71-988713331FDD}" type="presParOf" srcId="{61549F19-DE48-4CC2-ACD4-A439A9AF3791}" destId="{93B53DC7-07C5-46E0-8EC0-B6F1A5805372}" srcOrd="1" destOrd="0" presId="urn:microsoft.com/office/officeart/2005/8/layout/lProcess1"/>
    <dgm:cxn modelId="{6BEF0A4A-0586-47DA-86A4-51BB956D857C}" type="presParOf" srcId="{61549F19-DE48-4CC2-ACD4-A439A9AF3791}" destId="{B2B85E15-95E6-47DE-A113-BDCC9B4C3BCB}" srcOrd="2" destOrd="0" presId="urn:microsoft.com/office/officeart/2005/8/layout/lProcess1"/>
    <dgm:cxn modelId="{9608147F-A175-43F9-9B9D-B5F9EC1CDAD9}" type="presParOf" srcId="{61549F19-DE48-4CC2-ACD4-A439A9AF3791}" destId="{9BBBFE9C-C4BF-4F81-A2A6-519081EC9F49}" srcOrd="3" destOrd="0" presId="urn:microsoft.com/office/officeart/2005/8/layout/lProcess1"/>
    <dgm:cxn modelId="{23AD71B5-9EBA-4E3C-96B3-FE148D562A3C}" type="presParOf" srcId="{61549F19-DE48-4CC2-ACD4-A439A9AF3791}" destId="{44CF6998-F3EF-4FD1-8FE3-6930DB65F101}" srcOrd="4" destOrd="0" presId="urn:microsoft.com/office/officeart/2005/8/layout/lProcess1"/>
    <dgm:cxn modelId="{FB0BE74D-6593-48B8-8CF6-46D41EEF4088}" type="presParOf" srcId="{61549F19-DE48-4CC2-ACD4-A439A9AF3791}" destId="{42F75981-EE36-4EC7-933A-27C110935CFC}" srcOrd="5" destOrd="0" presId="urn:microsoft.com/office/officeart/2005/8/layout/lProcess1"/>
    <dgm:cxn modelId="{4D5FFE0D-AAAE-4021-8241-1C6A162FBEDC}" type="presParOf" srcId="{61549F19-DE48-4CC2-ACD4-A439A9AF3791}" destId="{094E76EC-D76B-4612-AF30-AB739C1ED1E6}" srcOrd="6" destOrd="0" presId="urn:microsoft.com/office/officeart/2005/8/layout/lProcess1"/>
    <dgm:cxn modelId="{FDC20441-DBF8-4457-92E9-43499F5F8CB7}" type="presParOf" srcId="{E88D3CC6-4E95-4EC2-8BCE-AC23C5D83E63}" destId="{E07B0697-3D9B-4C61-83CE-C6B337FB7ABF}" srcOrd="1" destOrd="0" presId="urn:microsoft.com/office/officeart/2005/8/layout/lProcess1"/>
    <dgm:cxn modelId="{7C0A1941-6EC2-4830-8FBF-4A56D8EB979B}" type="presParOf" srcId="{E88D3CC6-4E95-4EC2-8BCE-AC23C5D83E63}" destId="{4A9E75DF-128C-4469-8827-58030CE243FB}" srcOrd="2" destOrd="0" presId="urn:microsoft.com/office/officeart/2005/8/layout/lProcess1"/>
    <dgm:cxn modelId="{DB857DD6-B88C-41DC-A074-A56AC6D6567E}" type="presParOf" srcId="{4A9E75DF-128C-4469-8827-58030CE243FB}" destId="{9060029C-CE32-4628-B508-6AEEF2C0D992}" srcOrd="0" destOrd="0" presId="urn:microsoft.com/office/officeart/2005/8/layout/lProcess1"/>
    <dgm:cxn modelId="{BF676BA7-0B54-4E25-8E28-807AAB4C78E7}" type="presParOf" srcId="{4A9E75DF-128C-4469-8827-58030CE243FB}" destId="{702B0FF1-54FB-420F-860B-5C8109228A4F}" srcOrd="1" destOrd="0" presId="urn:microsoft.com/office/officeart/2005/8/layout/lProcess1"/>
    <dgm:cxn modelId="{D00266C7-B3D6-410A-A11A-D538E1FB1A8D}" type="presParOf" srcId="{4A9E75DF-128C-4469-8827-58030CE243FB}" destId="{F1865906-AA0E-4183-97C8-204260FA3E8E}" srcOrd="2" destOrd="0" presId="urn:microsoft.com/office/officeart/2005/8/layout/lProcess1"/>
    <dgm:cxn modelId="{5680AA5E-F8F4-452B-9034-651EF85C18B6}" type="presParOf" srcId="{4A9E75DF-128C-4469-8827-58030CE243FB}" destId="{4CE7591D-667E-4448-A72C-35BE408C6B8E}" srcOrd="3" destOrd="0" presId="urn:microsoft.com/office/officeart/2005/8/layout/lProcess1"/>
    <dgm:cxn modelId="{29AF4E74-E7D5-46F8-8399-87E2E93DCDC8}" type="presParOf" srcId="{4A9E75DF-128C-4469-8827-58030CE243FB}" destId="{55289612-2740-4D9D-9C11-EDF0FAA8E285}" srcOrd="4" destOrd="0" presId="urn:microsoft.com/office/officeart/2005/8/layout/lProcess1"/>
    <dgm:cxn modelId="{FC3802A7-9550-4969-AC36-4384113E5DB9}" type="presParOf" srcId="{E88D3CC6-4E95-4EC2-8BCE-AC23C5D83E63}" destId="{4F3B6F47-9D37-4056-A8F3-656F5DBADA1E}" srcOrd="3" destOrd="0" presId="urn:microsoft.com/office/officeart/2005/8/layout/lProcess1"/>
    <dgm:cxn modelId="{572BD1FD-2D08-41AC-9429-DF192127CBD6}" type="presParOf" srcId="{E88D3CC6-4E95-4EC2-8BCE-AC23C5D83E63}" destId="{2A1C5805-C027-46BB-95FF-A945EAC87904}" srcOrd="4" destOrd="0" presId="urn:microsoft.com/office/officeart/2005/8/layout/lProcess1"/>
    <dgm:cxn modelId="{EBDE3CC6-1FAD-4E05-BD43-9CE56C00E930}" type="presParOf" srcId="{2A1C5805-C027-46BB-95FF-A945EAC87904}" destId="{386C9D3C-6EFA-475E-B428-66B0CCE2EAA8}" srcOrd="0" destOrd="0" presId="urn:microsoft.com/office/officeart/2005/8/layout/lProcess1"/>
    <dgm:cxn modelId="{9760E187-55CE-44C2-8951-2527C9139524}" type="presParOf" srcId="{2A1C5805-C027-46BB-95FF-A945EAC87904}" destId="{B6D39030-EA9E-481D-84EB-FF3E1CDBB0E5}" srcOrd="1" destOrd="0" presId="urn:microsoft.com/office/officeart/2005/8/layout/lProcess1"/>
    <dgm:cxn modelId="{58D387FF-2292-44E6-8F0D-34EDE96FC062}" type="presParOf" srcId="{2A1C5805-C027-46BB-95FF-A945EAC87904}" destId="{41020CDA-A8AA-4957-ADBC-6FED75DD1886}" srcOrd="2" destOrd="0" presId="urn:microsoft.com/office/officeart/2005/8/layout/lProcess1"/>
    <dgm:cxn modelId="{771061A0-265C-44FE-8FDE-D436FF36AD28}" type="presParOf" srcId="{2A1C5805-C027-46BB-95FF-A945EAC87904}" destId="{7E401F3B-4C93-4B49-BCB7-669ACEC5A5C4}" srcOrd="3" destOrd="0" presId="urn:microsoft.com/office/officeart/2005/8/layout/lProcess1"/>
    <dgm:cxn modelId="{031F26AA-1CE1-46F2-BD43-5142FCAC8222}" type="presParOf" srcId="{2A1C5805-C027-46BB-95FF-A945EAC87904}" destId="{2D3A593A-2769-4043-9633-5BABB0462182}" srcOrd="4" destOrd="0" presId="urn:microsoft.com/office/officeart/2005/8/layout/lProcess1"/>
    <dgm:cxn modelId="{D653DE6F-72E1-4915-B12C-5853A63553A3}" type="presParOf" srcId="{2A1C5805-C027-46BB-95FF-A945EAC87904}" destId="{1C3E9A62-46AF-4223-B1DF-0EF304C7C697}" srcOrd="5" destOrd="0" presId="urn:microsoft.com/office/officeart/2005/8/layout/lProcess1"/>
    <dgm:cxn modelId="{D1459CDF-D1AB-49FE-B213-BBAC5145E9E3}" type="presParOf" srcId="{2A1C5805-C027-46BB-95FF-A945EAC87904}" destId="{7367637C-AD9A-4176-830D-6F564DB71E46}" srcOrd="6" destOrd="0" presId="urn:microsoft.com/office/officeart/2005/8/layout/l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AE9AB6-F154-4DAD-B560-1327C85EF108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D256132-5E3B-4B3F-B20A-C74F0B6AF28B}">
      <dgm:prSet phldrT="[ข้อความ]" custT="1"/>
      <dgm:spPr>
        <a:solidFill>
          <a:srgbClr val="990033"/>
        </a:solidFill>
      </dgm:spPr>
      <dgm:t>
        <a:bodyPr/>
        <a:lstStyle/>
        <a:p>
          <a:r>
            <a:rPr lang="th-TH" sz="3600" b="1" dirty="0" smtClean="0">
              <a:solidFill>
                <a:srgbClr val="FFFF00"/>
              </a:solidFill>
              <a:cs typeface="FreesiaUPC" pitchFamily="34" charset="-34"/>
            </a:rPr>
            <a:t>๑.</a:t>
          </a:r>
        </a:p>
        <a:p>
          <a:r>
            <a:rPr lang="th-TH" sz="3600" b="1" dirty="0" smtClean="0">
              <a:solidFill>
                <a:srgbClr val="FFFF00"/>
              </a:solidFill>
              <a:cs typeface="FreesiaUPC" pitchFamily="34" charset="-34"/>
            </a:rPr>
            <a:t>เงินสด</a:t>
          </a:r>
          <a:endParaRPr lang="th-TH" sz="3600" b="1" dirty="0">
            <a:solidFill>
              <a:srgbClr val="FFFF00"/>
            </a:solidFill>
            <a:cs typeface="FreesiaUPC" pitchFamily="34" charset="-34"/>
          </a:endParaRPr>
        </a:p>
      </dgm:t>
    </dgm:pt>
    <dgm:pt modelId="{ED083B7C-DE83-4417-99F9-93621897679C}" type="parTrans" cxnId="{C5DFDD1D-E67A-4CE1-8F93-C428991DC7A8}">
      <dgm:prSet/>
      <dgm:spPr/>
      <dgm:t>
        <a:bodyPr/>
        <a:lstStyle/>
        <a:p>
          <a:endParaRPr lang="th-TH"/>
        </a:p>
      </dgm:t>
    </dgm:pt>
    <dgm:pt modelId="{BFA32674-3D10-402B-A710-12E7C932924B}" type="sibTrans" cxnId="{C5DFDD1D-E67A-4CE1-8F93-C428991DC7A8}">
      <dgm:prSet/>
      <dgm:spPr/>
      <dgm:t>
        <a:bodyPr/>
        <a:lstStyle/>
        <a:p>
          <a:endParaRPr lang="th-TH"/>
        </a:p>
      </dgm:t>
    </dgm:pt>
    <dgm:pt modelId="{0392A46A-1FCA-4569-9A3A-30459A8706D6}">
      <dgm:prSet phldrT="[ข้อความ]" custT="1"/>
      <dgm:spPr>
        <a:solidFill>
          <a:srgbClr val="0070C0"/>
        </a:solidFill>
      </dgm:spPr>
      <dgm:t>
        <a:bodyPr/>
        <a:lstStyle/>
        <a:p>
          <a:pPr algn="ctr"/>
          <a:r>
            <a:rPr lang="th-TH" sz="3200" b="1" dirty="0" smtClean="0">
              <a:solidFill>
                <a:srgbClr val="FFFF00"/>
              </a:solidFill>
              <a:cs typeface="FreesiaUPC" pitchFamily="34" charset="-34"/>
            </a:rPr>
            <a:t>๒.</a:t>
          </a:r>
        </a:p>
        <a:p>
          <a:pPr algn="ctr"/>
          <a:r>
            <a:rPr lang="th-TH" sz="3200" b="1" dirty="0" smtClean="0">
              <a:solidFill>
                <a:srgbClr val="FFFF00"/>
              </a:solidFill>
              <a:cs typeface="FreesiaUPC" pitchFamily="34" charset="-34"/>
            </a:rPr>
            <a:t>เช็ค</a:t>
          </a:r>
        </a:p>
        <a:p>
          <a:pPr algn="ctr"/>
          <a:r>
            <a:rPr lang="th-TH" sz="3200" b="1" dirty="0" smtClean="0">
              <a:solidFill>
                <a:srgbClr val="FFFF00"/>
              </a:solidFill>
              <a:cs typeface="FreesiaUPC" pitchFamily="34" charset="-34"/>
            </a:rPr>
            <a:t>ที่ธนาคาร        เซ็นสั่งจ่าย</a:t>
          </a:r>
          <a:endParaRPr lang="th-TH" sz="3200" b="1" dirty="0">
            <a:solidFill>
              <a:srgbClr val="FFFF00"/>
            </a:solidFill>
            <a:cs typeface="FreesiaUPC" pitchFamily="34" charset="-34"/>
          </a:endParaRPr>
        </a:p>
      </dgm:t>
    </dgm:pt>
    <dgm:pt modelId="{C501FBDB-AA8B-4FEE-B8FE-4A14320BB5C1}" type="parTrans" cxnId="{518B31C0-0E8F-4D02-9408-32D9823A9BC4}">
      <dgm:prSet/>
      <dgm:spPr/>
      <dgm:t>
        <a:bodyPr/>
        <a:lstStyle/>
        <a:p>
          <a:endParaRPr lang="th-TH"/>
        </a:p>
      </dgm:t>
    </dgm:pt>
    <dgm:pt modelId="{54FDBF6A-6050-4612-8D8C-2E18933FCAF1}" type="sibTrans" cxnId="{518B31C0-0E8F-4D02-9408-32D9823A9BC4}">
      <dgm:prSet/>
      <dgm:spPr/>
      <dgm:t>
        <a:bodyPr/>
        <a:lstStyle/>
        <a:p>
          <a:endParaRPr lang="th-TH"/>
        </a:p>
      </dgm:t>
    </dgm:pt>
    <dgm:pt modelId="{DFBD3C18-B4FF-40C0-908F-C64DE36FAA91}">
      <dgm:prSet phldrT="[ข้อความ]" custT="1"/>
      <dgm:spPr>
        <a:solidFill>
          <a:srgbClr val="008000"/>
        </a:solidFill>
      </dgm:spPr>
      <dgm:t>
        <a:bodyPr/>
        <a:lstStyle/>
        <a:p>
          <a:r>
            <a:rPr lang="th-TH" sz="3200" b="1" dirty="0" smtClean="0">
              <a:solidFill>
                <a:srgbClr val="FFFF00"/>
              </a:solidFill>
              <a:cs typeface="FreesiaUPC" pitchFamily="34" charset="-34"/>
            </a:rPr>
            <a:t>๓.</a:t>
          </a:r>
        </a:p>
        <a:p>
          <a:r>
            <a:rPr lang="th-TH" sz="3200" b="1" dirty="0" smtClean="0">
              <a:solidFill>
                <a:srgbClr val="FFFF00"/>
              </a:solidFill>
              <a:cs typeface="FreesiaUPC" pitchFamily="34" charset="-34"/>
            </a:rPr>
            <a:t>หนังสือ</a:t>
          </a:r>
        </a:p>
        <a:p>
          <a:r>
            <a:rPr lang="th-TH" sz="3200" b="1" dirty="0" smtClean="0">
              <a:solidFill>
                <a:srgbClr val="FFFF00"/>
              </a:solidFill>
              <a:cs typeface="FreesiaUPC" pitchFamily="34" charset="-34"/>
            </a:rPr>
            <a:t>ค้ำประกันธนาคารภายใน ประเทศ</a:t>
          </a:r>
          <a:endParaRPr lang="th-TH" sz="3200" b="1" dirty="0">
            <a:solidFill>
              <a:srgbClr val="FFFF00"/>
            </a:solidFill>
            <a:cs typeface="FreesiaUPC" pitchFamily="34" charset="-34"/>
          </a:endParaRPr>
        </a:p>
      </dgm:t>
    </dgm:pt>
    <dgm:pt modelId="{7673E313-1D41-4DE6-806C-A7B53C6F17D3}" type="parTrans" cxnId="{E8001111-4661-4540-AF4B-6257962F4220}">
      <dgm:prSet/>
      <dgm:spPr/>
      <dgm:t>
        <a:bodyPr/>
        <a:lstStyle/>
        <a:p>
          <a:endParaRPr lang="th-TH"/>
        </a:p>
      </dgm:t>
    </dgm:pt>
    <dgm:pt modelId="{9C155751-FD97-4F87-A3B8-0F80FF6B13BB}" type="sibTrans" cxnId="{E8001111-4661-4540-AF4B-6257962F4220}">
      <dgm:prSet/>
      <dgm:spPr/>
      <dgm:t>
        <a:bodyPr/>
        <a:lstStyle/>
        <a:p>
          <a:endParaRPr lang="th-TH"/>
        </a:p>
      </dgm:t>
    </dgm:pt>
    <dgm:pt modelId="{652E1633-D706-4609-B0DA-37D12CE384F3}">
      <dgm:prSet phldrT="[ข้อความ]" custT="1"/>
      <dgm:spPr>
        <a:solidFill>
          <a:srgbClr val="FFC000"/>
        </a:solidFill>
      </dgm:spPr>
      <dgm:t>
        <a:bodyPr/>
        <a:lstStyle/>
        <a:p>
          <a:pPr algn="ctr"/>
          <a:r>
            <a:rPr lang="th-TH" sz="2800" b="1" dirty="0" smtClean="0">
              <a:solidFill>
                <a:schemeClr val="tx1"/>
              </a:solidFill>
              <a:cs typeface="FreesiaUPC" pitchFamily="34" charset="-34"/>
            </a:rPr>
            <a:t>๔.</a:t>
          </a:r>
        </a:p>
        <a:p>
          <a:pPr algn="l"/>
          <a:r>
            <a:rPr lang="th-TH" sz="3200" b="1" dirty="0" smtClean="0">
              <a:solidFill>
                <a:schemeClr val="tx1"/>
              </a:solidFill>
              <a:cs typeface="FreesiaUPC" pitchFamily="34" charset="-34"/>
            </a:rPr>
            <a:t>หนังสือค้ำประกันของบริษัทเงินทุนหลักทรัพย์ตามรายชื่อที่ธปท.แจ้งเวียนชื่อ</a:t>
          </a:r>
          <a:endParaRPr lang="th-TH" sz="3200" b="1" dirty="0">
            <a:solidFill>
              <a:schemeClr val="tx1"/>
            </a:solidFill>
            <a:cs typeface="FreesiaUPC" pitchFamily="34" charset="-34"/>
          </a:endParaRPr>
        </a:p>
      </dgm:t>
    </dgm:pt>
    <dgm:pt modelId="{910992AC-DEC5-4E24-9F81-253426D356E4}" type="parTrans" cxnId="{B223663D-3F4E-40B4-98F6-DFB4757F5ADA}">
      <dgm:prSet/>
      <dgm:spPr/>
      <dgm:t>
        <a:bodyPr/>
        <a:lstStyle/>
        <a:p>
          <a:endParaRPr lang="th-TH"/>
        </a:p>
      </dgm:t>
    </dgm:pt>
    <dgm:pt modelId="{9C574D16-3CA4-4993-BD00-2FD51122FDE1}" type="sibTrans" cxnId="{B223663D-3F4E-40B4-98F6-DFB4757F5ADA}">
      <dgm:prSet/>
      <dgm:spPr/>
      <dgm:t>
        <a:bodyPr/>
        <a:lstStyle/>
        <a:p>
          <a:endParaRPr lang="th-TH"/>
        </a:p>
      </dgm:t>
    </dgm:pt>
    <dgm:pt modelId="{FF47420B-CB24-4B3F-BA6C-9ED5FF884738}">
      <dgm:prSet phldrT="[ข้อความ]" custT="1"/>
      <dgm:spPr>
        <a:solidFill>
          <a:srgbClr val="990099"/>
        </a:solidFill>
      </dgm:spPr>
      <dgm:t>
        <a:bodyPr/>
        <a:lstStyle/>
        <a:p>
          <a:r>
            <a:rPr lang="th-TH" sz="3600" b="1" dirty="0" smtClean="0">
              <a:solidFill>
                <a:srgbClr val="FFFF00"/>
              </a:solidFill>
              <a:cs typeface="FreesiaUPC" pitchFamily="34" charset="-34"/>
            </a:rPr>
            <a:t>๕.</a:t>
          </a:r>
        </a:p>
        <a:p>
          <a:r>
            <a:rPr lang="th-TH" sz="3600" b="1" dirty="0" err="1" smtClean="0">
              <a:solidFill>
                <a:srgbClr val="FFFF00"/>
              </a:solidFill>
              <a:cs typeface="FreesiaUPC" pitchFamily="34" charset="-34"/>
            </a:rPr>
            <a:t>พันธ</a:t>
          </a:r>
          <a:endParaRPr lang="th-TH" sz="3600" b="1" dirty="0" smtClean="0">
            <a:solidFill>
              <a:srgbClr val="FFFF00"/>
            </a:solidFill>
            <a:cs typeface="FreesiaUPC" pitchFamily="34" charset="-34"/>
          </a:endParaRPr>
        </a:p>
        <a:p>
          <a:r>
            <a:rPr lang="th-TH" sz="3600" b="1" dirty="0" smtClean="0">
              <a:solidFill>
                <a:srgbClr val="FFFF00"/>
              </a:solidFill>
              <a:cs typeface="FreesiaUPC" pitchFamily="34" charset="-34"/>
            </a:rPr>
            <a:t>บัตรรัฐบาล</a:t>
          </a:r>
          <a:endParaRPr lang="th-TH" sz="3600" b="1" dirty="0">
            <a:solidFill>
              <a:srgbClr val="FFFF00"/>
            </a:solidFill>
            <a:cs typeface="FreesiaUPC" pitchFamily="34" charset="-34"/>
          </a:endParaRPr>
        </a:p>
      </dgm:t>
    </dgm:pt>
    <dgm:pt modelId="{68DECBDA-9906-49C9-9C10-8C3590897426}" type="parTrans" cxnId="{656D68D7-A411-4502-AC08-055EB76E07EE}">
      <dgm:prSet/>
      <dgm:spPr/>
      <dgm:t>
        <a:bodyPr/>
        <a:lstStyle/>
        <a:p>
          <a:endParaRPr lang="th-TH"/>
        </a:p>
      </dgm:t>
    </dgm:pt>
    <dgm:pt modelId="{A00676D7-FCF4-48DF-9720-E4ECA8E6A89C}" type="sibTrans" cxnId="{656D68D7-A411-4502-AC08-055EB76E07EE}">
      <dgm:prSet/>
      <dgm:spPr/>
      <dgm:t>
        <a:bodyPr/>
        <a:lstStyle/>
        <a:p>
          <a:endParaRPr lang="th-TH"/>
        </a:p>
      </dgm:t>
    </dgm:pt>
    <dgm:pt modelId="{E2182147-5692-48F9-8695-2DF832A83422}" type="pres">
      <dgm:prSet presAssocID="{9EAE9AB6-F154-4DAD-B560-1327C85EF1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B0124F3-4C43-4D58-92F8-C41574D25419}" type="pres">
      <dgm:prSet presAssocID="{2D256132-5E3B-4B3F-B20A-C74F0B6AF28B}" presName="node" presStyleLbl="node1" presStyleIdx="0" presStyleCnt="5" custScaleX="164421" custScaleY="556593" custLinFactNeighborX="-173" custLinFactNeighborY="12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6F8D44-FA67-4804-887C-0E5CDB44F1BB}" type="pres">
      <dgm:prSet presAssocID="{BFA32674-3D10-402B-A710-12E7C932924B}" presName="sibTrans" presStyleCnt="0"/>
      <dgm:spPr/>
    </dgm:pt>
    <dgm:pt modelId="{F8E1519E-90DC-4884-ADDB-4D03A83735EE}" type="pres">
      <dgm:prSet presAssocID="{0392A46A-1FCA-4569-9A3A-30459A8706D6}" presName="node" presStyleLbl="node1" presStyleIdx="1" presStyleCnt="5" custScaleX="162509" custScaleY="52849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D3CB15-F12C-44D8-B073-CA98B4B6D6B3}" type="pres">
      <dgm:prSet presAssocID="{54FDBF6A-6050-4612-8D8C-2E18933FCAF1}" presName="sibTrans" presStyleCnt="0"/>
      <dgm:spPr/>
    </dgm:pt>
    <dgm:pt modelId="{C5471246-289E-4BDF-8BF9-41CD74F37F2C}" type="pres">
      <dgm:prSet presAssocID="{DFBD3C18-B4FF-40C0-908F-C64DE36FAA91}" presName="node" presStyleLbl="node1" presStyleIdx="2" presStyleCnt="5" custScaleX="147538" custScaleY="55659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B1CDB0-F804-4650-A0EC-5E941C3AD1AC}" type="pres">
      <dgm:prSet presAssocID="{9C155751-FD97-4F87-A3B8-0F80FF6B13BB}" presName="sibTrans" presStyleCnt="0"/>
      <dgm:spPr/>
    </dgm:pt>
    <dgm:pt modelId="{CF9A8C6A-B74B-4AAC-874C-B655C15661EA}" type="pres">
      <dgm:prSet presAssocID="{652E1633-D706-4609-B0DA-37D12CE384F3}" presName="node" presStyleLbl="node1" presStyleIdx="3" presStyleCnt="5" custScaleX="203623" custScaleY="56880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D71C40-AEDC-4E21-AA81-3652570BA94F}" type="pres">
      <dgm:prSet presAssocID="{9C574D16-3CA4-4993-BD00-2FD51122FDE1}" presName="sibTrans" presStyleCnt="0"/>
      <dgm:spPr/>
    </dgm:pt>
    <dgm:pt modelId="{84801B62-C717-45F6-9A0D-29A1E42CA03A}" type="pres">
      <dgm:prSet presAssocID="{FF47420B-CB24-4B3F-BA6C-9ED5FF884738}" presName="node" presStyleLbl="node1" presStyleIdx="4" presStyleCnt="5" custScaleX="137641" custScaleY="556593" custLinFactNeighborX="25390" custLinFactNeighborY="-2158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56D68D7-A411-4502-AC08-055EB76E07EE}" srcId="{9EAE9AB6-F154-4DAD-B560-1327C85EF108}" destId="{FF47420B-CB24-4B3F-BA6C-9ED5FF884738}" srcOrd="4" destOrd="0" parTransId="{68DECBDA-9906-49C9-9C10-8C3590897426}" sibTransId="{A00676D7-FCF4-48DF-9720-E4ECA8E6A89C}"/>
    <dgm:cxn modelId="{518B31C0-0E8F-4D02-9408-32D9823A9BC4}" srcId="{9EAE9AB6-F154-4DAD-B560-1327C85EF108}" destId="{0392A46A-1FCA-4569-9A3A-30459A8706D6}" srcOrd="1" destOrd="0" parTransId="{C501FBDB-AA8B-4FEE-B8FE-4A14320BB5C1}" sibTransId="{54FDBF6A-6050-4612-8D8C-2E18933FCAF1}"/>
    <dgm:cxn modelId="{BC00975A-1665-4D9C-A0D7-BBE027A91B14}" type="presOf" srcId="{9EAE9AB6-F154-4DAD-B560-1327C85EF108}" destId="{E2182147-5692-48F9-8695-2DF832A83422}" srcOrd="0" destOrd="0" presId="urn:microsoft.com/office/officeart/2005/8/layout/default#5"/>
    <dgm:cxn modelId="{E8001111-4661-4540-AF4B-6257962F4220}" srcId="{9EAE9AB6-F154-4DAD-B560-1327C85EF108}" destId="{DFBD3C18-B4FF-40C0-908F-C64DE36FAA91}" srcOrd="2" destOrd="0" parTransId="{7673E313-1D41-4DE6-806C-A7B53C6F17D3}" sibTransId="{9C155751-FD97-4F87-A3B8-0F80FF6B13BB}"/>
    <dgm:cxn modelId="{A425F5EE-987D-44F7-AE4B-D18652A3F6DE}" type="presOf" srcId="{FF47420B-CB24-4B3F-BA6C-9ED5FF884738}" destId="{84801B62-C717-45F6-9A0D-29A1E42CA03A}" srcOrd="0" destOrd="0" presId="urn:microsoft.com/office/officeart/2005/8/layout/default#5"/>
    <dgm:cxn modelId="{5A5DCB44-2EF8-499B-84BA-E8AC74968107}" type="presOf" srcId="{0392A46A-1FCA-4569-9A3A-30459A8706D6}" destId="{F8E1519E-90DC-4884-ADDB-4D03A83735EE}" srcOrd="0" destOrd="0" presId="urn:microsoft.com/office/officeart/2005/8/layout/default#5"/>
    <dgm:cxn modelId="{C3BB0C9E-CB41-4C09-A023-A1C5AD433D35}" type="presOf" srcId="{DFBD3C18-B4FF-40C0-908F-C64DE36FAA91}" destId="{C5471246-289E-4BDF-8BF9-41CD74F37F2C}" srcOrd="0" destOrd="0" presId="urn:microsoft.com/office/officeart/2005/8/layout/default#5"/>
    <dgm:cxn modelId="{5A55F9EA-5C9E-4420-9988-0413927CC16B}" type="presOf" srcId="{2D256132-5E3B-4B3F-B20A-C74F0B6AF28B}" destId="{EB0124F3-4C43-4D58-92F8-C41574D25419}" srcOrd="0" destOrd="0" presId="urn:microsoft.com/office/officeart/2005/8/layout/default#5"/>
    <dgm:cxn modelId="{C5DFDD1D-E67A-4CE1-8F93-C428991DC7A8}" srcId="{9EAE9AB6-F154-4DAD-B560-1327C85EF108}" destId="{2D256132-5E3B-4B3F-B20A-C74F0B6AF28B}" srcOrd="0" destOrd="0" parTransId="{ED083B7C-DE83-4417-99F9-93621897679C}" sibTransId="{BFA32674-3D10-402B-A710-12E7C932924B}"/>
    <dgm:cxn modelId="{B223663D-3F4E-40B4-98F6-DFB4757F5ADA}" srcId="{9EAE9AB6-F154-4DAD-B560-1327C85EF108}" destId="{652E1633-D706-4609-B0DA-37D12CE384F3}" srcOrd="3" destOrd="0" parTransId="{910992AC-DEC5-4E24-9F81-253426D356E4}" sibTransId="{9C574D16-3CA4-4993-BD00-2FD51122FDE1}"/>
    <dgm:cxn modelId="{6D2F53F5-FFF4-4409-AC58-CB0BE4D4B54D}" type="presOf" srcId="{652E1633-D706-4609-B0DA-37D12CE384F3}" destId="{CF9A8C6A-B74B-4AAC-874C-B655C15661EA}" srcOrd="0" destOrd="0" presId="urn:microsoft.com/office/officeart/2005/8/layout/default#5"/>
    <dgm:cxn modelId="{64EF2B7F-4922-4A68-AB05-BAA248D5E91E}" type="presParOf" srcId="{E2182147-5692-48F9-8695-2DF832A83422}" destId="{EB0124F3-4C43-4D58-92F8-C41574D25419}" srcOrd="0" destOrd="0" presId="urn:microsoft.com/office/officeart/2005/8/layout/default#5"/>
    <dgm:cxn modelId="{8E8B2CDD-6A20-45E5-AEFB-A1E63FBF85FF}" type="presParOf" srcId="{E2182147-5692-48F9-8695-2DF832A83422}" destId="{546F8D44-FA67-4804-887C-0E5CDB44F1BB}" srcOrd="1" destOrd="0" presId="urn:microsoft.com/office/officeart/2005/8/layout/default#5"/>
    <dgm:cxn modelId="{C883153E-A07A-48DF-939E-447FFC1F51EB}" type="presParOf" srcId="{E2182147-5692-48F9-8695-2DF832A83422}" destId="{F8E1519E-90DC-4884-ADDB-4D03A83735EE}" srcOrd="2" destOrd="0" presId="urn:microsoft.com/office/officeart/2005/8/layout/default#5"/>
    <dgm:cxn modelId="{A38F344C-9D86-4566-8996-11B6814DEB81}" type="presParOf" srcId="{E2182147-5692-48F9-8695-2DF832A83422}" destId="{E6D3CB15-F12C-44D8-B073-CA98B4B6D6B3}" srcOrd="3" destOrd="0" presId="urn:microsoft.com/office/officeart/2005/8/layout/default#5"/>
    <dgm:cxn modelId="{C0FA6FA3-4F76-4CFD-AD02-695E1701F8FF}" type="presParOf" srcId="{E2182147-5692-48F9-8695-2DF832A83422}" destId="{C5471246-289E-4BDF-8BF9-41CD74F37F2C}" srcOrd="4" destOrd="0" presId="urn:microsoft.com/office/officeart/2005/8/layout/default#5"/>
    <dgm:cxn modelId="{3F55F2CD-9E5B-40B0-AA6C-92B325064A70}" type="presParOf" srcId="{E2182147-5692-48F9-8695-2DF832A83422}" destId="{26B1CDB0-F804-4650-A0EC-5E941C3AD1AC}" srcOrd="5" destOrd="0" presId="urn:microsoft.com/office/officeart/2005/8/layout/default#5"/>
    <dgm:cxn modelId="{C917483D-C5B1-454F-A775-790634C41B1B}" type="presParOf" srcId="{E2182147-5692-48F9-8695-2DF832A83422}" destId="{CF9A8C6A-B74B-4AAC-874C-B655C15661EA}" srcOrd="6" destOrd="0" presId="urn:microsoft.com/office/officeart/2005/8/layout/default#5"/>
    <dgm:cxn modelId="{1C756FFE-13DB-4E87-80A3-DC0D12225E91}" type="presParOf" srcId="{E2182147-5692-48F9-8695-2DF832A83422}" destId="{03D71C40-AEDC-4E21-AA81-3652570BA94F}" srcOrd="7" destOrd="0" presId="urn:microsoft.com/office/officeart/2005/8/layout/default#5"/>
    <dgm:cxn modelId="{BF4D343E-E559-405E-A1B5-C93E39FB7323}" type="presParOf" srcId="{E2182147-5692-48F9-8695-2DF832A83422}" destId="{84801B62-C717-45F6-9A0D-29A1E42CA03A}" srcOrd="8" destOrd="0" presId="urn:microsoft.com/office/officeart/2005/8/layout/default#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AE9AB6-F154-4DAD-B560-1327C85EF108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D256132-5E3B-4B3F-B20A-C74F0B6AF28B}">
      <dgm:prSet phldrT="[ข้อความ]" custT="1"/>
      <dgm:spPr>
        <a:solidFill>
          <a:srgbClr val="E1FFE1"/>
        </a:solidFill>
      </dgm:spPr>
      <dgm:t>
        <a:bodyPr/>
        <a:lstStyle/>
        <a:p>
          <a:pPr algn="l"/>
          <a:r>
            <a:rPr lang="th-TH" sz="3600" b="1" u="sng" dirty="0" smtClean="0">
              <a:solidFill>
                <a:srgbClr val="C00000"/>
              </a:solidFill>
              <a:cs typeface="FreesiaUPC" pitchFamily="34" charset="-34"/>
            </a:rPr>
            <a:t>ในชั้นเสนอราคา</a:t>
          </a:r>
          <a:r>
            <a:rPr lang="th-TH" sz="3600" b="1" u="sng" dirty="0" smtClean="0">
              <a:solidFill>
                <a:schemeClr val="tx1"/>
              </a:solidFill>
              <a:cs typeface="FreesiaUPC" pitchFamily="34" charset="-34"/>
            </a:rPr>
            <a:t> </a:t>
          </a:r>
          <a:r>
            <a:rPr lang="th-TH" sz="3200" b="1" dirty="0" smtClean="0">
              <a:solidFill>
                <a:schemeClr val="tx1"/>
              </a:solidFill>
              <a:cs typeface="FreesiaUPC" pitchFamily="34" charset="-34"/>
            </a:rPr>
            <a:t>กรณีผู้เสนอราคานำ</a:t>
          </a:r>
          <a:r>
            <a:rPr lang="th-TH" sz="3200" b="1" i="1" dirty="0" smtClean="0">
              <a:solidFill>
                <a:srgbClr val="FF0000"/>
              </a:solidFill>
              <a:cs typeface="FreesiaUPC" pitchFamily="34" charset="-34"/>
            </a:rPr>
            <a:t>เงินสด หรือเช็คที่ธนาคาร                       เซ็นสั่งจ่าย </a:t>
          </a:r>
          <a:r>
            <a:rPr lang="th-TH" sz="3200" b="1" dirty="0" smtClean="0">
              <a:solidFill>
                <a:schemeClr val="tx1"/>
              </a:solidFill>
              <a:cs typeface="FreesiaUPC" pitchFamily="34" charset="-34"/>
            </a:rPr>
            <a:t>ตามระเบียบฯข้อ ๑๔๑(๑)และ(๒) มาเป็นหลักประกันซอง</a:t>
          </a:r>
        </a:p>
      </dgm:t>
    </dgm:pt>
    <dgm:pt modelId="{ED083B7C-DE83-4417-99F9-93621897679C}" type="parTrans" cxnId="{C5DFDD1D-E67A-4CE1-8F93-C428991DC7A8}">
      <dgm:prSet/>
      <dgm:spPr/>
      <dgm:t>
        <a:bodyPr/>
        <a:lstStyle/>
        <a:p>
          <a:endParaRPr lang="th-TH"/>
        </a:p>
      </dgm:t>
    </dgm:pt>
    <dgm:pt modelId="{BFA32674-3D10-402B-A710-12E7C932924B}" type="sibTrans" cxnId="{C5DFDD1D-E67A-4CE1-8F93-C428991DC7A8}">
      <dgm:prSet/>
      <dgm:spPr/>
      <dgm:t>
        <a:bodyPr/>
        <a:lstStyle/>
        <a:p>
          <a:endParaRPr lang="th-TH"/>
        </a:p>
      </dgm:t>
    </dgm:pt>
    <dgm:pt modelId="{2C3430D2-F509-4092-A3DA-A4CB0E5749CA}">
      <dgm:prSet custT="1"/>
      <dgm:spPr>
        <a:solidFill>
          <a:srgbClr val="FFF7DD"/>
        </a:solidFill>
        <a:ln w="76200">
          <a:solidFill>
            <a:srgbClr val="00B0F0"/>
          </a:solidFill>
        </a:ln>
      </dgm:spPr>
      <dgm:t>
        <a:bodyPr/>
        <a:lstStyle/>
        <a:p>
          <a:pPr algn="l">
            <a:tabLst>
              <a:tab pos="182563" algn="l"/>
            </a:tabLst>
          </a:pPr>
          <a:r>
            <a:rPr lang="th-TH" sz="4000" b="1" u="sng" spc="-150" dirty="0" smtClean="0">
              <a:solidFill>
                <a:srgbClr val="C00000"/>
              </a:solidFill>
              <a:cs typeface="FreesiaUPC" pitchFamily="34" charset="-34"/>
            </a:rPr>
            <a:t>ในชั้นทำสัญญา</a:t>
          </a:r>
          <a:r>
            <a:rPr lang="th-TH" sz="4000" b="1" u="none" spc="-150" dirty="0" smtClean="0">
              <a:solidFill>
                <a:srgbClr val="C00000"/>
              </a:solidFill>
              <a:cs typeface="FreesiaUPC" pitchFamily="34" charset="-34"/>
            </a:rPr>
            <a:t> </a:t>
          </a:r>
          <a:r>
            <a:rPr lang="th-TH" sz="3200" b="1" u="none" dirty="0" smtClean="0">
              <a:solidFill>
                <a:schemeClr val="tx1"/>
              </a:solidFill>
              <a:cs typeface="FreesiaUPC" pitchFamily="34" charset="-34"/>
            </a:rPr>
            <a:t>ต่อมาผู้เสนอราคาได้รับการคัดเลือกเข้าทำสัญญา และประสงค์จะขอนำหลักประกันซองดังกล่าวมาเป็นหลักประกันสัญญา ก็ได้</a:t>
          </a:r>
          <a:endParaRPr lang="th-TH" sz="3200" u="none" dirty="0">
            <a:solidFill>
              <a:schemeClr val="tx1"/>
            </a:solidFill>
            <a:cs typeface="FreesiaUPC" pitchFamily="34" charset="-34"/>
          </a:endParaRPr>
        </a:p>
      </dgm:t>
    </dgm:pt>
    <dgm:pt modelId="{DCD5CA9B-1E7C-4ED9-9F43-A1DD1F0D0BE7}" type="parTrans" cxnId="{D5D297EA-5B34-4BBC-9FC1-80121EB64C81}">
      <dgm:prSet/>
      <dgm:spPr/>
      <dgm:t>
        <a:bodyPr/>
        <a:lstStyle/>
        <a:p>
          <a:endParaRPr lang="th-TH"/>
        </a:p>
      </dgm:t>
    </dgm:pt>
    <dgm:pt modelId="{1C6645D6-6699-4DBC-ADB9-27665125C04C}" type="sibTrans" cxnId="{D5D297EA-5B34-4BBC-9FC1-80121EB64C81}">
      <dgm:prSet/>
      <dgm:spPr/>
      <dgm:t>
        <a:bodyPr/>
        <a:lstStyle/>
        <a:p>
          <a:endParaRPr lang="th-TH"/>
        </a:p>
      </dgm:t>
    </dgm:pt>
    <dgm:pt modelId="{3B81E954-DF2E-43AF-9DA1-4B4B3E2B72E4}">
      <dgm:prSet custT="1"/>
      <dgm:spPr>
        <a:solidFill>
          <a:srgbClr val="0000CC"/>
        </a:solidFill>
      </dgm:spPr>
      <dgm:t>
        <a:bodyPr/>
        <a:lstStyle/>
        <a:p>
          <a:pPr algn="l"/>
          <a:r>
            <a:rPr lang="th-TH" sz="3200" b="1" u="sng" dirty="0" smtClean="0">
              <a:solidFill>
                <a:schemeClr val="bg1"/>
              </a:solidFill>
              <a:cs typeface="FreesiaUPC" pitchFamily="34" charset="-34"/>
            </a:rPr>
            <a:t>ในวันทำสัญญา</a:t>
          </a:r>
          <a:r>
            <a:rPr lang="th-TH" sz="3200" b="1" u="none" dirty="0" smtClean="0">
              <a:solidFill>
                <a:schemeClr val="bg1"/>
              </a:solidFill>
              <a:cs typeface="FreesiaUPC" pitchFamily="34" charset="-34"/>
            </a:rPr>
            <a:t>  </a:t>
          </a:r>
          <a:r>
            <a:rPr lang="th-TH" sz="3200" b="1" dirty="0" smtClean="0">
              <a:solidFill>
                <a:schemeClr val="bg1"/>
              </a:solidFill>
              <a:cs typeface="FreesiaUPC" pitchFamily="34" charset="-34"/>
            </a:rPr>
            <a:t>ให้ส่วนราชการทำหลักฐานการคืนหลักประกันซอง พร้อมทั้งจัดทำหลักฐานการรับหลักประกันสัญญาให้แก่คู่สัญญา ให้เสร็จสิ้นในวันเดียวกัน</a:t>
          </a:r>
          <a:r>
            <a:rPr lang="th-TH" sz="3200" b="1" u="sng" dirty="0" smtClean="0">
              <a:solidFill>
                <a:schemeClr val="bg1"/>
              </a:solidFill>
              <a:cs typeface="FreesiaUPC" pitchFamily="34" charset="-34"/>
            </a:rPr>
            <a:t>โดยต้องมีเงินเพิ่ม-ลด ให้เท่ากับหลักประกันสัญญาด้วย</a:t>
          </a:r>
          <a:endParaRPr lang="th-TH" sz="2400" b="1" u="sng" dirty="0" smtClean="0">
            <a:solidFill>
              <a:schemeClr val="bg1"/>
            </a:solidFill>
            <a:cs typeface="FreesiaUPC" pitchFamily="34" charset="-34"/>
          </a:endParaRPr>
        </a:p>
      </dgm:t>
    </dgm:pt>
    <dgm:pt modelId="{E7E75C11-380C-48E7-9926-C07C7500FB39}" type="parTrans" cxnId="{CE1FD128-A9A2-4640-A635-AC0ED0F300C1}">
      <dgm:prSet/>
      <dgm:spPr/>
      <dgm:t>
        <a:bodyPr/>
        <a:lstStyle/>
        <a:p>
          <a:endParaRPr lang="th-TH"/>
        </a:p>
      </dgm:t>
    </dgm:pt>
    <dgm:pt modelId="{2B5E066A-C6AC-4D9C-8319-257B15883019}" type="sibTrans" cxnId="{CE1FD128-A9A2-4640-A635-AC0ED0F300C1}">
      <dgm:prSet/>
      <dgm:spPr/>
      <dgm:t>
        <a:bodyPr/>
        <a:lstStyle/>
        <a:p>
          <a:endParaRPr lang="th-TH"/>
        </a:p>
      </dgm:t>
    </dgm:pt>
    <dgm:pt modelId="{E2182147-5692-48F9-8695-2DF832A83422}" type="pres">
      <dgm:prSet presAssocID="{9EAE9AB6-F154-4DAD-B560-1327C85EF1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B0124F3-4C43-4D58-92F8-C41574D25419}" type="pres">
      <dgm:prSet presAssocID="{2D256132-5E3B-4B3F-B20A-C74F0B6AF28B}" presName="node" presStyleLbl="node1" presStyleIdx="0" presStyleCnt="3" custScaleX="2000000" custScaleY="497457" custLinFactNeighborX="-173" custLinFactNeighborY="12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6F8D44-FA67-4804-887C-0E5CDB44F1BB}" type="pres">
      <dgm:prSet presAssocID="{BFA32674-3D10-402B-A710-12E7C932924B}" presName="sibTrans" presStyleCnt="0"/>
      <dgm:spPr/>
    </dgm:pt>
    <dgm:pt modelId="{D6FF4A87-23E7-425B-801A-5AE63784B173}" type="pres">
      <dgm:prSet presAssocID="{2C3430D2-F509-4092-A3DA-A4CB0E5749CA}" presName="node" presStyleLbl="node1" presStyleIdx="1" presStyleCnt="3" custScaleX="2000000" custScaleY="500101" custLinFactNeighborY="-2696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C86C043-29C9-403E-B883-61301A680CAF}" type="pres">
      <dgm:prSet presAssocID="{1C6645D6-6699-4DBC-ADB9-27665125C04C}" presName="sibTrans" presStyleCnt="0"/>
      <dgm:spPr/>
    </dgm:pt>
    <dgm:pt modelId="{C4D7FB9A-F783-4530-8F19-435FFE6F855A}" type="pres">
      <dgm:prSet presAssocID="{3B81E954-DF2E-43AF-9DA1-4B4B3E2B72E4}" presName="node" presStyleLbl="node1" presStyleIdx="2" presStyleCnt="3" custScaleX="2000000" custScaleY="6041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5D297EA-5B34-4BBC-9FC1-80121EB64C81}" srcId="{9EAE9AB6-F154-4DAD-B560-1327C85EF108}" destId="{2C3430D2-F509-4092-A3DA-A4CB0E5749CA}" srcOrd="1" destOrd="0" parTransId="{DCD5CA9B-1E7C-4ED9-9F43-A1DD1F0D0BE7}" sibTransId="{1C6645D6-6699-4DBC-ADB9-27665125C04C}"/>
    <dgm:cxn modelId="{07289934-D699-4BD6-8185-A955B2D813FB}" type="presOf" srcId="{2C3430D2-F509-4092-A3DA-A4CB0E5749CA}" destId="{D6FF4A87-23E7-425B-801A-5AE63784B173}" srcOrd="0" destOrd="0" presId="urn:microsoft.com/office/officeart/2005/8/layout/default#6"/>
    <dgm:cxn modelId="{55C7A771-577C-47A3-8FD1-5D20FBC2D09D}" type="presOf" srcId="{2D256132-5E3B-4B3F-B20A-C74F0B6AF28B}" destId="{EB0124F3-4C43-4D58-92F8-C41574D25419}" srcOrd="0" destOrd="0" presId="urn:microsoft.com/office/officeart/2005/8/layout/default#6"/>
    <dgm:cxn modelId="{F51C2402-77F8-4DFC-A76A-0FBFFBD48B08}" type="presOf" srcId="{9EAE9AB6-F154-4DAD-B560-1327C85EF108}" destId="{E2182147-5692-48F9-8695-2DF832A83422}" srcOrd="0" destOrd="0" presId="urn:microsoft.com/office/officeart/2005/8/layout/default#6"/>
    <dgm:cxn modelId="{0124C9E4-B460-4599-940B-0494C050D4E5}" type="presOf" srcId="{3B81E954-DF2E-43AF-9DA1-4B4B3E2B72E4}" destId="{C4D7FB9A-F783-4530-8F19-435FFE6F855A}" srcOrd="0" destOrd="0" presId="urn:microsoft.com/office/officeart/2005/8/layout/default#6"/>
    <dgm:cxn modelId="{C5DFDD1D-E67A-4CE1-8F93-C428991DC7A8}" srcId="{9EAE9AB6-F154-4DAD-B560-1327C85EF108}" destId="{2D256132-5E3B-4B3F-B20A-C74F0B6AF28B}" srcOrd="0" destOrd="0" parTransId="{ED083B7C-DE83-4417-99F9-93621897679C}" sibTransId="{BFA32674-3D10-402B-A710-12E7C932924B}"/>
    <dgm:cxn modelId="{CE1FD128-A9A2-4640-A635-AC0ED0F300C1}" srcId="{9EAE9AB6-F154-4DAD-B560-1327C85EF108}" destId="{3B81E954-DF2E-43AF-9DA1-4B4B3E2B72E4}" srcOrd="2" destOrd="0" parTransId="{E7E75C11-380C-48E7-9926-C07C7500FB39}" sibTransId="{2B5E066A-C6AC-4D9C-8319-257B15883019}"/>
    <dgm:cxn modelId="{F64CB62F-9631-4E6D-8E21-70A9B89DD3E0}" type="presParOf" srcId="{E2182147-5692-48F9-8695-2DF832A83422}" destId="{EB0124F3-4C43-4D58-92F8-C41574D25419}" srcOrd="0" destOrd="0" presId="urn:microsoft.com/office/officeart/2005/8/layout/default#6"/>
    <dgm:cxn modelId="{C4B30DF6-4B3D-4D0D-AC86-2DC260D40FCD}" type="presParOf" srcId="{E2182147-5692-48F9-8695-2DF832A83422}" destId="{546F8D44-FA67-4804-887C-0E5CDB44F1BB}" srcOrd="1" destOrd="0" presId="urn:microsoft.com/office/officeart/2005/8/layout/default#6"/>
    <dgm:cxn modelId="{FEFCABDF-965F-4621-A9DA-71AB42D57C82}" type="presParOf" srcId="{E2182147-5692-48F9-8695-2DF832A83422}" destId="{D6FF4A87-23E7-425B-801A-5AE63784B173}" srcOrd="2" destOrd="0" presId="urn:microsoft.com/office/officeart/2005/8/layout/default#6"/>
    <dgm:cxn modelId="{0AD1AF0B-2D90-40C6-A1D3-1D03D793908E}" type="presParOf" srcId="{E2182147-5692-48F9-8695-2DF832A83422}" destId="{5C86C043-29C9-403E-B883-61301A680CAF}" srcOrd="3" destOrd="0" presId="urn:microsoft.com/office/officeart/2005/8/layout/default#6"/>
    <dgm:cxn modelId="{706C1BB9-37B3-4517-AE3E-297432EF80C2}" type="presParOf" srcId="{E2182147-5692-48F9-8695-2DF832A83422}" destId="{C4D7FB9A-F783-4530-8F19-435FFE6F855A}" srcOrd="4" destOrd="0" presId="urn:microsoft.com/office/officeart/2005/8/layout/default#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AE9AB6-F154-4DAD-B560-1327C85EF108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D256132-5E3B-4B3F-B20A-C74F0B6AF28B}">
      <dgm:prSet phldrT="[ข้อความ]" custT="1"/>
      <dgm:spPr>
        <a:solidFill>
          <a:srgbClr val="CC0099"/>
        </a:solidFill>
      </dgm:spPr>
      <dgm:t>
        <a:bodyPr/>
        <a:lstStyle/>
        <a:p>
          <a:pPr algn="ctr"/>
          <a:r>
            <a:rPr lang="th-TH" sz="3200" b="1" dirty="0" smtClean="0">
              <a:solidFill>
                <a:schemeClr val="bg1"/>
              </a:solidFill>
              <a:cs typeface="FreesiaUPC" pitchFamily="34" charset="-34"/>
            </a:rPr>
            <a:t>(๑.)</a:t>
          </a:r>
        </a:p>
        <a:p>
          <a:pPr algn="l"/>
          <a:r>
            <a:rPr lang="th-TH" sz="3600" b="1" dirty="0" smtClean="0">
              <a:solidFill>
                <a:schemeClr val="bg1"/>
              </a:solidFill>
              <a:cs typeface="FreesiaUPC" pitchFamily="34" charset="-34"/>
            </a:rPr>
            <a:t>ส่วน</a:t>
          </a:r>
          <a:r>
            <a:rPr lang="th-TH" sz="3200" b="1" dirty="0" smtClean="0">
              <a:solidFill>
                <a:schemeClr val="bg1"/>
              </a:solidFill>
              <a:cs typeface="FreesiaUPC" pitchFamily="34" charset="-34"/>
            </a:rPr>
            <a:t>ราชการ</a:t>
          </a:r>
          <a:r>
            <a:rPr lang="th-TH" sz="3600" b="1" dirty="0" smtClean="0">
              <a:solidFill>
                <a:schemeClr val="bg1"/>
              </a:solidFill>
              <a:cs typeface="FreesiaUPC" pitchFamily="34" charset="-34"/>
            </a:rPr>
            <a:t>ต้องจัดพิมพ์ร่างสัญญาให้สมบูรณ์</a:t>
          </a:r>
        </a:p>
      </dgm:t>
    </dgm:pt>
    <dgm:pt modelId="{ED083B7C-DE83-4417-99F9-93621897679C}" type="parTrans" cxnId="{C5DFDD1D-E67A-4CE1-8F93-C428991DC7A8}">
      <dgm:prSet/>
      <dgm:spPr/>
      <dgm:t>
        <a:bodyPr/>
        <a:lstStyle/>
        <a:p>
          <a:endParaRPr lang="th-TH"/>
        </a:p>
      </dgm:t>
    </dgm:pt>
    <dgm:pt modelId="{BFA32674-3D10-402B-A710-12E7C932924B}" type="sibTrans" cxnId="{C5DFDD1D-E67A-4CE1-8F93-C428991DC7A8}">
      <dgm:prSet/>
      <dgm:spPr/>
      <dgm:t>
        <a:bodyPr/>
        <a:lstStyle/>
        <a:p>
          <a:endParaRPr lang="th-TH"/>
        </a:p>
      </dgm:t>
    </dgm:pt>
    <dgm:pt modelId="{0392A46A-1FCA-4569-9A3A-30459A8706D6}">
      <dgm:prSet phldrT="[ข้อความ]" custT="1"/>
      <dgm:spPr>
        <a:solidFill>
          <a:srgbClr val="0070C0"/>
        </a:solidFill>
      </dgm:spPr>
      <dgm:t>
        <a:bodyPr/>
        <a:lstStyle/>
        <a:p>
          <a:pPr algn="ctr"/>
          <a:r>
            <a:rPr lang="th-TH" sz="3600" b="1" dirty="0" smtClean="0">
              <a:cs typeface="FreesiaUPC" pitchFamily="34" charset="-34"/>
            </a:rPr>
            <a:t>(๒.) </a:t>
          </a:r>
        </a:p>
        <a:p>
          <a:pPr algn="l"/>
          <a:r>
            <a:rPr lang="th-TH" sz="3600" b="1" dirty="0" smtClean="0">
              <a:cs typeface="FreesiaUPC" pitchFamily="34" charset="-34"/>
            </a:rPr>
            <a:t>กำหนดวันทำสัญญาซื้อขาย หรือสัญญาจ้าง</a:t>
          </a:r>
          <a:endParaRPr lang="th-TH" sz="3600" b="1" dirty="0">
            <a:solidFill>
              <a:srgbClr val="FFFF00"/>
            </a:solidFill>
            <a:cs typeface="FreesiaUPC" pitchFamily="34" charset="-34"/>
          </a:endParaRPr>
        </a:p>
      </dgm:t>
    </dgm:pt>
    <dgm:pt modelId="{C501FBDB-AA8B-4FEE-B8FE-4A14320BB5C1}" type="parTrans" cxnId="{518B31C0-0E8F-4D02-9408-32D9823A9BC4}">
      <dgm:prSet/>
      <dgm:spPr/>
      <dgm:t>
        <a:bodyPr/>
        <a:lstStyle/>
        <a:p>
          <a:endParaRPr lang="th-TH"/>
        </a:p>
      </dgm:t>
    </dgm:pt>
    <dgm:pt modelId="{54FDBF6A-6050-4612-8D8C-2E18933FCAF1}" type="sibTrans" cxnId="{518B31C0-0E8F-4D02-9408-32D9823A9BC4}">
      <dgm:prSet/>
      <dgm:spPr/>
      <dgm:t>
        <a:bodyPr/>
        <a:lstStyle/>
        <a:p>
          <a:endParaRPr lang="th-TH"/>
        </a:p>
      </dgm:t>
    </dgm:pt>
    <dgm:pt modelId="{DFBD3C18-B4FF-40C0-908F-C64DE36FAA91}">
      <dgm:prSet phldrT="[ข้อความ]" custT="1"/>
      <dgm:spPr>
        <a:solidFill>
          <a:srgbClr val="00B050"/>
        </a:solidFill>
      </dgm:spPr>
      <dgm:t>
        <a:bodyPr/>
        <a:lstStyle/>
        <a:p>
          <a:pPr algn="ctr"/>
          <a:r>
            <a:rPr lang="th-TH" sz="3200" b="1" dirty="0" smtClean="0">
              <a:solidFill>
                <a:schemeClr val="bg1"/>
              </a:solidFill>
              <a:cs typeface="FreesiaUPC" pitchFamily="34" charset="-34"/>
            </a:rPr>
            <a:t>(๓.)</a:t>
          </a:r>
        </a:p>
        <a:p>
          <a:pPr algn="l"/>
          <a:r>
            <a:rPr lang="th-TH" sz="3200" b="1" dirty="0" smtClean="0">
              <a:solidFill>
                <a:schemeClr val="bg1"/>
              </a:solidFill>
              <a:cs typeface="FreesiaUPC" pitchFamily="34" charset="-34"/>
            </a:rPr>
            <a:t>นัดหมายผู้ขาย/ผู้รับจ้างล่วงหน้าว่าจะทำสัญญาในวันใด</a:t>
          </a:r>
          <a:endParaRPr lang="th-TH" sz="3200" b="1" dirty="0">
            <a:solidFill>
              <a:schemeClr val="bg1"/>
            </a:solidFill>
            <a:cs typeface="FreesiaUPC" pitchFamily="34" charset="-34"/>
          </a:endParaRPr>
        </a:p>
      </dgm:t>
    </dgm:pt>
    <dgm:pt modelId="{7673E313-1D41-4DE6-806C-A7B53C6F17D3}" type="parTrans" cxnId="{E8001111-4661-4540-AF4B-6257962F4220}">
      <dgm:prSet/>
      <dgm:spPr/>
      <dgm:t>
        <a:bodyPr/>
        <a:lstStyle/>
        <a:p>
          <a:endParaRPr lang="th-TH"/>
        </a:p>
      </dgm:t>
    </dgm:pt>
    <dgm:pt modelId="{9C155751-FD97-4F87-A3B8-0F80FF6B13BB}" type="sibTrans" cxnId="{E8001111-4661-4540-AF4B-6257962F4220}">
      <dgm:prSet/>
      <dgm:spPr/>
      <dgm:t>
        <a:bodyPr/>
        <a:lstStyle/>
        <a:p>
          <a:endParaRPr lang="th-TH"/>
        </a:p>
      </dgm:t>
    </dgm:pt>
    <dgm:pt modelId="{652E1633-D706-4609-B0DA-37D12CE384F3}">
      <dgm:prSet phldrT="[ข้อความ]" custT="1"/>
      <dgm:spPr>
        <a:solidFill>
          <a:srgbClr val="FFFF66"/>
        </a:solidFill>
      </dgm:spPr>
      <dgm:t>
        <a:bodyPr/>
        <a:lstStyle/>
        <a:p>
          <a:pPr algn="ctr"/>
          <a:r>
            <a:rPr lang="th-TH" sz="3200" b="1" dirty="0" smtClean="0">
              <a:solidFill>
                <a:schemeClr val="tx1"/>
              </a:solidFill>
              <a:cs typeface="FreesiaUPC" pitchFamily="34" charset="-34"/>
            </a:rPr>
            <a:t>(๔.)   กำหนดเลขที่สัญญา เพื่อให้ผู้ขาย/ผู้รับจ้างนำร่างสัญญาไปออกหนังสือค้ำประกันของธนาคาร</a:t>
          </a:r>
        </a:p>
        <a:p>
          <a:pPr algn="l"/>
          <a:r>
            <a:rPr lang="th-TH" sz="2800" b="1" dirty="0" smtClean="0">
              <a:solidFill>
                <a:srgbClr val="800000"/>
              </a:solidFill>
              <a:cs typeface="FreesiaUPC" pitchFamily="34" charset="-34"/>
            </a:rPr>
            <a:t>-</a:t>
          </a:r>
          <a:r>
            <a:rPr lang="th-TH" sz="2800" b="1" dirty="0" smtClean="0">
              <a:solidFill>
                <a:srgbClr val="002060"/>
              </a:solidFill>
              <a:cs typeface="FreesiaUPC" pitchFamily="34" charset="-34"/>
            </a:rPr>
            <a:t>เพื่อให้ธนาคารผู้ออกหนังสือ ค้ำประกัน กรอกข้อความ            ในหนังสือค้ำประกันได้อย่างสมบูรณ์  ครบถ้วน</a:t>
          </a:r>
          <a:endParaRPr lang="th-TH" sz="2800" b="1" dirty="0">
            <a:solidFill>
              <a:srgbClr val="002060"/>
            </a:solidFill>
            <a:cs typeface="FreesiaUPC" pitchFamily="34" charset="-34"/>
          </a:endParaRPr>
        </a:p>
      </dgm:t>
    </dgm:pt>
    <dgm:pt modelId="{910992AC-DEC5-4E24-9F81-253426D356E4}" type="parTrans" cxnId="{B223663D-3F4E-40B4-98F6-DFB4757F5ADA}">
      <dgm:prSet/>
      <dgm:spPr/>
      <dgm:t>
        <a:bodyPr/>
        <a:lstStyle/>
        <a:p>
          <a:endParaRPr lang="th-TH"/>
        </a:p>
      </dgm:t>
    </dgm:pt>
    <dgm:pt modelId="{9C574D16-3CA4-4993-BD00-2FD51122FDE1}" type="sibTrans" cxnId="{B223663D-3F4E-40B4-98F6-DFB4757F5ADA}">
      <dgm:prSet/>
      <dgm:spPr/>
      <dgm:t>
        <a:bodyPr/>
        <a:lstStyle/>
        <a:p>
          <a:endParaRPr lang="th-TH"/>
        </a:p>
      </dgm:t>
    </dgm:pt>
    <dgm:pt modelId="{E2182147-5692-48F9-8695-2DF832A83422}" type="pres">
      <dgm:prSet presAssocID="{9EAE9AB6-F154-4DAD-B560-1327C85EF1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B0124F3-4C43-4D58-92F8-C41574D25419}" type="pres">
      <dgm:prSet presAssocID="{2D256132-5E3B-4B3F-B20A-C74F0B6AF28B}" presName="node" presStyleLbl="node1" presStyleIdx="0" presStyleCnt="4" custScaleX="164421" custScaleY="660423" custLinFactNeighborX="-173" custLinFactNeighborY="12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6F8D44-FA67-4804-887C-0E5CDB44F1BB}" type="pres">
      <dgm:prSet presAssocID="{BFA32674-3D10-402B-A710-12E7C932924B}" presName="sibTrans" presStyleCnt="0"/>
      <dgm:spPr/>
    </dgm:pt>
    <dgm:pt modelId="{F8E1519E-90DC-4884-ADDB-4D03A83735EE}" type="pres">
      <dgm:prSet presAssocID="{0392A46A-1FCA-4569-9A3A-30459A8706D6}" presName="node" presStyleLbl="node1" presStyleIdx="1" presStyleCnt="4" custScaleX="162509" custScaleY="66042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D3CB15-F12C-44D8-B073-CA98B4B6D6B3}" type="pres">
      <dgm:prSet presAssocID="{54FDBF6A-6050-4612-8D8C-2E18933FCAF1}" presName="sibTrans" presStyleCnt="0"/>
      <dgm:spPr/>
    </dgm:pt>
    <dgm:pt modelId="{C5471246-289E-4BDF-8BF9-41CD74F37F2C}" type="pres">
      <dgm:prSet presAssocID="{DFBD3C18-B4FF-40C0-908F-C64DE36FAA91}" presName="node" presStyleLbl="node1" presStyleIdx="2" presStyleCnt="4" custScaleX="147538" custScaleY="66042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B1CDB0-F804-4650-A0EC-5E941C3AD1AC}" type="pres">
      <dgm:prSet presAssocID="{9C155751-FD97-4F87-A3B8-0F80FF6B13BB}" presName="sibTrans" presStyleCnt="0"/>
      <dgm:spPr/>
    </dgm:pt>
    <dgm:pt modelId="{CF9A8C6A-B74B-4AAC-874C-B655C15661EA}" type="pres">
      <dgm:prSet presAssocID="{652E1633-D706-4609-B0DA-37D12CE384F3}" presName="node" presStyleLbl="node1" presStyleIdx="3" presStyleCnt="4" custScaleX="329424" custScaleY="660423" custLinFactNeighborX="-832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2D4A1B4-2FC7-4FFD-9D70-B8FFE6440FB6}" type="presOf" srcId="{9EAE9AB6-F154-4DAD-B560-1327C85EF108}" destId="{E2182147-5692-48F9-8695-2DF832A83422}" srcOrd="0" destOrd="0" presId="urn:microsoft.com/office/officeart/2005/8/layout/default#7"/>
    <dgm:cxn modelId="{518B31C0-0E8F-4D02-9408-32D9823A9BC4}" srcId="{9EAE9AB6-F154-4DAD-B560-1327C85EF108}" destId="{0392A46A-1FCA-4569-9A3A-30459A8706D6}" srcOrd="1" destOrd="0" parTransId="{C501FBDB-AA8B-4FEE-B8FE-4A14320BB5C1}" sibTransId="{54FDBF6A-6050-4612-8D8C-2E18933FCAF1}"/>
    <dgm:cxn modelId="{E8001111-4661-4540-AF4B-6257962F4220}" srcId="{9EAE9AB6-F154-4DAD-B560-1327C85EF108}" destId="{DFBD3C18-B4FF-40C0-908F-C64DE36FAA91}" srcOrd="2" destOrd="0" parTransId="{7673E313-1D41-4DE6-806C-A7B53C6F17D3}" sibTransId="{9C155751-FD97-4F87-A3B8-0F80FF6B13BB}"/>
    <dgm:cxn modelId="{CC2C25B3-C437-47EA-A7E5-979FC7774841}" type="presOf" srcId="{652E1633-D706-4609-B0DA-37D12CE384F3}" destId="{CF9A8C6A-B74B-4AAC-874C-B655C15661EA}" srcOrd="0" destOrd="0" presId="urn:microsoft.com/office/officeart/2005/8/layout/default#7"/>
    <dgm:cxn modelId="{C5DFDD1D-E67A-4CE1-8F93-C428991DC7A8}" srcId="{9EAE9AB6-F154-4DAD-B560-1327C85EF108}" destId="{2D256132-5E3B-4B3F-B20A-C74F0B6AF28B}" srcOrd="0" destOrd="0" parTransId="{ED083B7C-DE83-4417-99F9-93621897679C}" sibTransId="{BFA32674-3D10-402B-A710-12E7C932924B}"/>
    <dgm:cxn modelId="{B223663D-3F4E-40B4-98F6-DFB4757F5ADA}" srcId="{9EAE9AB6-F154-4DAD-B560-1327C85EF108}" destId="{652E1633-D706-4609-B0DA-37D12CE384F3}" srcOrd="3" destOrd="0" parTransId="{910992AC-DEC5-4E24-9F81-253426D356E4}" sibTransId="{9C574D16-3CA4-4993-BD00-2FD51122FDE1}"/>
    <dgm:cxn modelId="{6808954A-E3FC-47DE-AF3C-D3A2FA085C1C}" type="presOf" srcId="{0392A46A-1FCA-4569-9A3A-30459A8706D6}" destId="{F8E1519E-90DC-4884-ADDB-4D03A83735EE}" srcOrd="0" destOrd="0" presId="urn:microsoft.com/office/officeart/2005/8/layout/default#7"/>
    <dgm:cxn modelId="{3EF3DDBE-6D4B-4A14-9F15-2707837843E3}" type="presOf" srcId="{2D256132-5E3B-4B3F-B20A-C74F0B6AF28B}" destId="{EB0124F3-4C43-4D58-92F8-C41574D25419}" srcOrd="0" destOrd="0" presId="urn:microsoft.com/office/officeart/2005/8/layout/default#7"/>
    <dgm:cxn modelId="{5CBED5E2-5D42-4D00-A10A-0D5153504789}" type="presOf" srcId="{DFBD3C18-B4FF-40C0-908F-C64DE36FAA91}" destId="{C5471246-289E-4BDF-8BF9-41CD74F37F2C}" srcOrd="0" destOrd="0" presId="urn:microsoft.com/office/officeart/2005/8/layout/default#7"/>
    <dgm:cxn modelId="{8D9F11EE-627D-4435-B10D-3BC1726446DC}" type="presParOf" srcId="{E2182147-5692-48F9-8695-2DF832A83422}" destId="{EB0124F3-4C43-4D58-92F8-C41574D25419}" srcOrd="0" destOrd="0" presId="urn:microsoft.com/office/officeart/2005/8/layout/default#7"/>
    <dgm:cxn modelId="{20939B25-C6D2-487B-BEA5-D91E1923AA9E}" type="presParOf" srcId="{E2182147-5692-48F9-8695-2DF832A83422}" destId="{546F8D44-FA67-4804-887C-0E5CDB44F1BB}" srcOrd="1" destOrd="0" presId="urn:microsoft.com/office/officeart/2005/8/layout/default#7"/>
    <dgm:cxn modelId="{7EB4586B-AC31-4C92-A687-F946D29CE681}" type="presParOf" srcId="{E2182147-5692-48F9-8695-2DF832A83422}" destId="{F8E1519E-90DC-4884-ADDB-4D03A83735EE}" srcOrd="2" destOrd="0" presId="urn:microsoft.com/office/officeart/2005/8/layout/default#7"/>
    <dgm:cxn modelId="{CB3FB99F-8E20-4B9A-B93B-8F0B16FD0F18}" type="presParOf" srcId="{E2182147-5692-48F9-8695-2DF832A83422}" destId="{E6D3CB15-F12C-44D8-B073-CA98B4B6D6B3}" srcOrd="3" destOrd="0" presId="urn:microsoft.com/office/officeart/2005/8/layout/default#7"/>
    <dgm:cxn modelId="{D51236E3-1669-496F-8928-D10AC566E6F3}" type="presParOf" srcId="{E2182147-5692-48F9-8695-2DF832A83422}" destId="{C5471246-289E-4BDF-8BF9-41CD74F37F2C}" srcOrd="4" destOrd="0" presId="urn:microsoft.com/office/officeart/2005/8/layout/default#7"/>
    <dgm:cxn modelId="{08761C49-A5FD-4580-AC55-1A5AA8530830}" type="presParOf" srcId="{E2182147-5692-48F9-8695-2DF832A83422}" destId="{26B1CDB0-F804-4650-A0EC-5E941C3AD1AC}" srcOrd="5" destOrd="0" presId="urn:microsoft.com/office/officeart/2005/8/layout/default#7"/>
    <dgm:cxn modelId="{4D97D155-1A9A-485E-A73C-AAF1521403C7}" type="presParOf" srcId="{E2182147-5692-48F9-8695-2DF832A83422}" destId="{CF9A8C6A-B74B-4AAC-874C-B655C15661EA}" srcOrd="6" destOrd="0" presId="urn:microsoft.com/office/officeart/2005/8/layout/default#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844555AA-AB9C-4671-B032-D1ED0772A2E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E9707AA9-C8DC-40D8-A19A-3A070DA589B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3256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469942-192A-40D3-8696-B64AB41CF0F5}" type="slidenum">
              <a:rPr lang="th-TH" smtClean="0">
                <a:solidFill>
                  <a:srgbClr val="000000"/>
                </a:solidFill>
              </a:rPr>
              <a:pPr/>
              <a:t>8</a:t>
            </a:fld>
            <a:endParaRPr lang="th-T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326660" name="ตัวยึดหมายเลขภาพนิ่ง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AF415D-9E9A-4E3A-A82E-AAB0D8853C3E}" type="slidenum">
              <a:rPr lang="en-US" sz="1200">
                <a:cs typeface="Arial" pitchFamily="34" charset="0"/>
              </a:rPr>
              <a:pPr algn="r"/>
              <a:t>9</a:t>
            </a:fld>
            <a:endParaRPr lang="th-TH" sz="120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z="1800" smtClean="0"/>
          </a:p>
        </p:txBody>
      </p:sp>
      <p:sp>
        <p:nvSpPr>
          <p:cNvPr id="3307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1A0E75-6F09-4232-91BA-1C349E6C44B1}" type="slidenum">
              <a:rPr lang="en-US" smtClean="0">
                <a:solidFill>
                  <a:srgbClr val="000000"/>
                </a:solidFill>
              </a:rPr>
              <a:pPr/>
              <a:t>82</a:t>
            </a:fld>
            <a:endParaRPr lang="th-T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z="1800" smtClean="0"/>
          </a:p>
        </p:txBody>
      </p:sp>
      <p:sp>
        <p:nvSpPr>
          <p:cNvPr id="33178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7415D8-6B60-462D-8270-83FF142A9F9E}" type="slidenum">
              <a:rPr lang="en-US" smtClean="0">
                <a:solidFill>
                  <a:srgbClr val="000000"/>
                </a:solidFill>
              </a:rPr>
              <a:pPr/>
              <a:t>83</a:t>
            </a:fld>
            <a:endParaRPr lang="th-T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23757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5C3698-AFD5-4126-AB09-261C99887AA7}" type="slidenum">
              <a:rPr lang="en-US" smtClean="0"/>
              <a:pPr/>
              <a:t>111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6952-B8D0-479A-9B10-075210B5DB1F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01DC-1692-4A90-ACC3-A274C2F53B1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8042-083E-455B-94D9-631A23E23F62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DE2A9-3EAC-4C7E-B550-B615B22C342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7" name="วงรี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8" name="วงรี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9" name="วงรี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0" name="วงรี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22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0B55AD9A-9E87-4C6E-97DA-D5DC36650DB5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23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5FBB537D-1C43-4CDA-9703-5445691F03A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A4D53162-C565-49E2-A28C-24890BB7B41C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D0B7F748-3EF1-488C-90E7-28D00C34E67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4" name="วงรี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5" name="วงรี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6" name="วงรี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7" name="วงรี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8" name="วงรี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0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fld id="{F814814F-9032-4184-8D88-559E78B4309F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21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3F2D87CB-316E-44D8-B3E5-87A86CF7102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A607B379-2F1B-402F-A3F6-9D133FA76CB6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C2BDAB71-E1D6-4D14-9F9A-747B46F633C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1EE1AF5B-1B24-4DD0-8BDC-F43C18DCF8BB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8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55E2C043-960D-4F1C-82A8-4A37DDB58D3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1CBBE884-7AAB-4205-A0E8-704837A4AF0C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AFC45358-C752-4289-829E-2626567D6A9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E7398EBD-AD54-4CEC-8F4F-6435B26E9652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D807D42E-AC90-4E0C-BADF-EF522FE7E32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ตัวเชื่อมต่อตรง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2" name="ตัวยึด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F84AB6AC-1BDB-477E-B0B2-931DAC3C7E4D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13" name="ตัวยึดหมายเลขภาพนิ่ง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9454A2D3-1C56-414F-B6AE-6D8692C1109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ตัวยึดท้ายกระดาษ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B3171A19-8626-4C6A-B1BD-43C02822F73B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13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F6C83CD5-6BC4-418E-A26E-981045DB7D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73E1F171-B23F-4A59-BB77-DA7DE56C3325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72171A3D-B2D1-4DD4-8765-A6AC0D3B93B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0917-620F-4F86-A633-533A222184CA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0544-5BA7-40AC-8B17-A1E98FA650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60AD9F11-7CE3-4196-BEB3-64739CB67659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ngsana New" pitchFamily="18" charset="-34"/>
              </a:defRPr>
            </a:lvl1pPr>
          </a:lstStyle>
          <a:p>
            <a:pPr>
              <a:defRPr/>
            </a:pPr>
            <a:fld id="{E3CC6B2F-4B96-4C9F-A4EB-DA65D7EA1CD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ชื่อเรื่อง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5" name="ชื่อเรื่องรอง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6" name="ตัวยึดวันที่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C35A3D-B265-41CB-9693-69F94844555F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7" name="ตัวยึดท้ายกระดาษ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0C0B7B-231B-48AE-BE2D-CB0D4F7F1E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BBC9-3CFE-485F-858C-EE107CC81D30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1026-E471-4822-9400-483B5356FC4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731C6-1CD7-4F7E-B09D-D43E32BB87F7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CBC1-603E-4211-8183-DCFBB07BE4D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A9A6-0D8C-4E24-A593-D95FB3E57C4F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F1BE-EEF3-4A85-A2BF-14FAE725A6B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03C81-1332-4D86-9793-96E0A0F25ACD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8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F700D-B8A1-4FAE-B956-9F67B0AA0E7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9408-E7CF-4E4D-9A1B-F8C33A1CDD95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02B6-9AB5-4CA6-94CF-10AC37E1081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D4BA-4AD5-47BB-9776-94D9715CC3AF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B876-8304-4E75-AE58-D47CC8DAF2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38C2-B209-429E-842E-0BCA35B9F395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F82A-9BAA-4CC3-97B5-B4B0609A2D3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ยึดรูปภาพ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7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>
              <a:defRPr/>
            </a:pPr>
            <a:fld id="{1E42DCB5-6E4E-42C0-9080-BC47AADB5E27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8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>
              <a:defRPr/>
            </a:pPr>
            <a:fld id="{BCBFDB4C-9906-482E-B4AD-0769CFDE3B0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สี่เหลี่ยมผืนผ้า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7" name="วงรี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8" name="วงรี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9" name="วงรี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0" name="วงรี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22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DADC-AA74-42C5-A3C4-C75F65B95665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23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60A9-8F71-4E51-A844-3BAFABDB80C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15D0-572A-492F-9DF6-5F5DC3B7A1C5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64B7-C9CE-42A0-AF77-01DD73521F2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1C2C-ABC2-4D36-8B74-B00B7CC6A356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A494-BBA6-4C89-8E66-A38E9A44217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EA0F-14A0-43BF-8F8C-05149586B3B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C226-5749-40EE-A0FF-9DB811655BA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BB1-5878-4EF2-B242-D8097E4D47F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119C-A9E3-4C5F-8B75-074F881BCEE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7C27-454B-4384-9EF0-8F22C85A1E0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7971-7480-4BDB-84AD-83BC0A16A2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CC4B-E91F-4D75-8E40-3A1132E9E81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CE2F-3E45-43AD-AD01-026E0F0C53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41FE-180D-497F-8FB9-5EA10BD8D4C1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72DD7-EEB9-4923-9592-FF65282A45E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5F29-5C2E-4171-8AFB-B8C2A177C7C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5E42-8493-4AEC-9C93-F9475DA719D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C9AA-FF38-45E2-A6A1-00BA1C4D136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0F89A-9ADC-4B8D-BE7E-14C09C87C5D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9437-F7E5-472B-AAFC-FCF2D148E46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156A-B493-4972-BDEC-8B169053753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26A7D-BB1D-4568-AF64-0473396CEBA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2E84-C204-4FF9-AB38-2B7E9FD09F4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9DD8-6131-412C-8B7F-6C73EC6DC61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E742-1740-499E-9757-303EFA8AFE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2A665-2AD2-4EF1-8012-1FE75D43E527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6439-DA92-4657-837C-C0241A5C1E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18E6-72D6-4459-82FD-A79C55B7062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8F194-CC8B-4180-83EE-D447D228966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7EFB-47B5-48AE-8604-3DD59301F83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6D9E-CA9A-4A6A-B4AE-55F22E7FD4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3103E-9D57-43EB-9A57-3AD27437126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9009-6010-4063-B8A2-BD3ED461D5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6C8DF-99A2-40EA-9677-B8954B71E7F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C710-A283-4A5D-942C-642DF67FC0D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14D5-A7F9-4270-A04B-FA59743CC7A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FEFD-2AE9-4B36-9FDE-CB48B0759F4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5026-D16D-4CEB-A998-1E2CFDAD5DF8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8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1896-4851-4953-96AF-5E5BD25C406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2B53-2C91-4FE4-AA0E-F64C97BA54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33979-83C2-4725-8534-3ED736CA33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9770-03C8-4216-959E-6D02FF4472E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9A9C-19F5-4931-8C3F-DA1C3F7FF87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23BA5-17FD-46C2-8916-CECD02CE391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D1AD-7F18-4B74-8DC8-96C65ECD5D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EF0C-AA88-4563-946B-516D913B715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9F0-457A-4515-BF6D-FB6EDA1ED43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2432-7C34-4A92-99DD-42335B20998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732B-7CE1-4DF8-ABE1-7551ECAE0E1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461F-B55B-47DA-BC2A-6D155348FA6A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A41E-90FD-49BC-8125-02ACA4D5464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5BB6-C480-4617-8E3B-BDB2BCF0E29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2C8D-ADF3-40C6-9C50-D771CF7EDBF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7C55-032E-429F-9131-454811DF845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5A6B-8EFE-4538-AC75-28CE2FEBD1F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7EB65-A14C-42F0-BA21-DC003314EA6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7EA5-C57F-464F-A174-32610648439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053B-122F-490F-A86A-8FDE3FD1927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2D7C-E28E-49D5-80A9-BBE834CC378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D9A4-227F-4C86-8AA8-8441CB36887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7969-7CA0-47FA-8332-18CBF5AF190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C975-40CF-4FCA-B3E7-F6146AD14F1A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1BB0-A825-4C64-9623-9E9D0A1553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4E9E6-D819-44BB-82DB-41BB955267A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F36E-C754-4558-A246-FB24BA12F1F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328B-1DC9-41F5-B588-AA721EBCBF2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21C78-4FA2-4AA9-9A4A-B509AA6B7D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05AA-44CF-4133-BE04-68B31C9EC14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2FB6-CD45-4F18-9C70-BB17A640B5D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3631-2A52-4032-A8E4-162E7AD16A3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55D41-2DA4-4256-94E1-4950C81E07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7B447-801F-4D3A-9CDA-7AA5208C780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A565-371D-43ED-9405-5FDDCC79C5A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ตัวเชื่อมต่อตรง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2" name="ตัวยึด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D6A3-E241-4709-9417-BF8BC22C5B74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13" name="ตัวยึดหมายเลขภาพนิ่ง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4482-FDEC-4EEE-A1FB-84CFC88EDF4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ตัวยึดท้ายกระดาษ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2F78-5B62-47ED-8666-9FF9331D39F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F3C63-2CDC-4C14-8F77-E147CE0D5BD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101B-0DDA-4258-8896-F5DF4762A4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A8132-2745-497B-91FB-1AF877F482A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5024-5F74-479A-BC37-F9874922D07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54CF-BB36-44D1-99F8-FCF5A085231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4D55-DEEE-46A5-BF79-F45D95121B6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9447A-9903-4276-9E4B-E6BA398F8AD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98AED-506D-47D4-B15B-CF16FC4B93F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9F93-CEFB-4F1C-A5F9-248D917911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วงรี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1071-BBCE-4E48-B7B4-FA3B471BD209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13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8AFB-5171-48D2-A334-C96976CAC3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C033-F92D-409A-9344-E1B79ED139B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8D46-D3CA-46DC-AC6D-214883EFFA5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3963E-4B44-43A0-87F8-D2104E2E1C1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6F51-5BB1-4406-8FD0-7BF3486716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74BA-FC5B-482A-AB63-50B1DE46236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1EBFA-ED62-4655-BFB8-55BAC48C2B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2403-5FC7-4CB6-99F9-D42ED0D82E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EB4C-4C79-4F1C-AB30-7DD1CA3F8A8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8AA0A-5F86-46E5-A6D5-490711E6A66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EAF8-C5A6-4C12-8E86-B2B37A298E2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C351-2B43-4708-91A1-E9AFE428E2A3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EE91-CAB7-45E7-8DF4-12922CA408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4DB7-E171-4501-9003-2AB0F63B76B0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32684-B308-43C2-B5C8-4756A9D14E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78AF-E72D-4A4F-9A9D-1502A421D1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443A-C6A3-467F-8D6A-EA0C5DE8450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0418-6293-4121-997C-6B0CD2A2DC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AABC-8033-4C93-95FC-B3AB2A8EE2A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03F7-DF0B-4D64-B537-4D5FE41C57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4604-8AA5-40B5-8773-F96395B3CCD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5F6A-F1E5-4B0C-85EF-E4B3D425B2B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3D2C-C3C1-4FB9-B6F3-D041CDAAFE4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CAE4-C2A9-43B9-A650-C8310C14CF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DC90-F7DF-4307-BDF3-A92DF75ED74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46E9-7F3D-4599-85B2-0C4DEA89585A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C58E-DA34-4325-BB8B-4EB71E1EF84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FDA2-6F2F-4451-AAA0-44FE31C7626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0E17-2C48-4143-BB46-C51DB300893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71D6-1113-433A-9F9A-CD1D244D103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593E-3805-4046-BCB1-2D094E6F70C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8FC5-1D4D-4E30-9F7B-813A20DA17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AE8F-5248-419F-8FBC-89D7CEBAA5F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3C943-F6A7-4B83-B1A7-5067C254CB5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DE900-137A-4542-A1A7-A549A85C51D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0241-8EE9-4F1F-A5BC-9EE80396FD0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03F7-1963-40EA-89CE-CB2CF263F9F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0D5F139-09D6-4E67-B54F-DE6493DBEB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B1BD-0600-47A2-BC7A-64868A080C1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9D04-175A-4C23-8968-BAF41B5CC9F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59AE7-CDAB-4313-AD73-A944DC1EB97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20B4-35C5-4A7D-B56F-80CD2AE7476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1E3B-EE21-45B0-844D-F60B923116A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2334-A66F-4E53-9F75-73E09CC3357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115E-4FB8-4D76-8125-7067F7D51A6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411F-2F79-485D-9F76-CC6549ED373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2499-76F3-4056-B3FD-1DB050C9C03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55BC-CD41-4008-9539-B14DD253A02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12C4D2BD-69C4-47CC-8519-3C13DCA457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E6C2-8E53-434E-BF7C-A7A69F9125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C336-B2E8-4712-90EE-273B434CFD8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C0B8-160A-4C4D-97E2-AD54C708D9B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593A-09C4-45E0-9E5A-B6D3784EBF9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9FA8-8F19-42A4-8BCB-EC7367AD4A6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84D98-DE5C-40F2-9017-4FFA23693E1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6215-710B-402D-9540-CEF013011C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B740-032F-4A2E-A760-501760BEF12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E532-3DB0-42CE-B971-A62B23F16D0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B6D9-AB7F-44CE-8829-4944C9F0945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4B088FB7-E7F9-4D77-8DC5-1E63F2BDBE5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930D7-0399-494F-B44D-050B0A32837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483C1-A1FB-474D-A57A-601C2297F67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3CA0E-DD3F-4CE8-8E4F-3E130C7C50E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A01E2-8839-4708-AA42-6593F5C150A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28B8B-9F27-4C2C-9558-C545520DB4F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83F0-D1A9-4D2D-BAE9-0373A48DA08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2ABA-5CA7-4FAC-A37C-65DFF76DA7C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CAF8D-AA8E-45E3-BC75-57EDBDCCD86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A8CC-3D2B-49F4-B59B-3A9203E02C4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1547-B4BF-482C-94C7-4247E5BB4F9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7072A230-AACD-4711-8494-B7B2D1FF80B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2297-7D55-4C70-AAF5-A17B3BE0A51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9B60-B24C-4AD6-AE87-EE713F29E06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35C37-C10F-4B1D-B60A-7C5EC10BDB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33B2-563C-4040-AC1D-6F2D41B0D7F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8B2D-C586-40D6-A905-6339340738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E805A-2F06-45C1-8C33-763231192AD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FABD-F62A-420B-A9B5-57ED1BB8046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71BE-03ED-40BA-9BAC-1FC4B34F32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096B-45DD-4E9A-82D7-49157E43A77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CB60-75F2-44CC-B914-EB701DF631C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BA9AB3CD-4680-4FBB-9455-C37E2FC4352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4174-B24D-4E87-ADC2-7A0109D9E4A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F749-6DC4-4688-9419-5DBC15F38F2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36BB-53A4-4198-8D89-9A8C1ACB4E3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C1C7-FAFC-471C-AF78-7A582AC0E34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9217-B0AB-4DC2-9592-1AAE9B7CE8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C7E83-8EFB-480A-A00F-0C9F4977D62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D8B4-2216-4F53-B578-BD7B975F5FF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0C7E-0DEE-438B-8A4F-D4446AB9259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9AEE9-5272-4547-8B4B-EEDD1560A09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0743-0143-405A-931E-626265172FA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69D897D-2159-4A9E-A15C-0CB6817C906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D971-FFF7-471E-9D12-CF4E620E023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5CA1-34FC-450B-BD76-447B5F0A6C0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2149-17DF-4314-9839-EFCE01EEDC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10AAF-F0C2-42B4-9A59-8578E7BB13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FCE1-6C13-4832-9CC6-D4A3AE57B80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AB2B-3D5D-46C7-A898-D0F703E6F2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567A-D6BF-4D85-946D-4703E7B897E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265A-F2A3-4EB1-87DF-E0C4B8AA35C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B9C53E04-96DA-4102-9A9B-D6EC8ECF475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400D832-724B-4F75-8AFF-3819F770C1B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85A7D-1F81-43A6-AF06-5545F5A4765F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7AEE-8D6C-4071-B6CD-734BC9B1CBF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95F3BDC-80D7-4BA6-8E4E-79D341D29D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3761A8BE-904F-40A4-999E-B60699BA05C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44D96DCE-80EE-443E-8FF8-8C558923208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70C81CC-E82A-40B5-8DE6-2560DE5FAC3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BC4BEF8A-64E2-4D92-9942-A71758F998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6B8598F0-8787-4DAC-AA04-A3805FD2F90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A1FC8315-7531-4863-A5D5-B2284116FD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1DA4724-DCC1-44CD-A994-0D57DC393B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7190FDD-38AD-4D73-B121-C23AD93116B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842BC5DD-7D22-4DDF-BFD3-58C69815BB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7685-A610-455A-9E26-8458A30030CF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5D54-E9CD-497C-8E66-AC4E3AD966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B5E3213C-AA8E-450A-B972-0389C3984B2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0AD3CD2-8C43-4008-B245-3082507EE92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A228183-7CBD-4338-9A3B-C7A7BD3B404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BE86B73-039D-476C-8140-50C2A3C5D61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44A07890-E240-40FE-85D3-E9A095A866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5001F25E-1FBF-4FD7-B297-73D57409D8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418966D0-B90F-4E42-A02D-5581DB221A4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8B2643A7-14C5-478A-99A0-133CCDEE28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FF06C62E-5DB5-42E1-BC77-7B22C7EAE07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7ECC88B-097E-4D63-8BA8-65352D06DF2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E3DA-4FF0-4D6F-853A-FFEAA66100EE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3DC2-9CBE-484A-BC41-F5B2D841AF4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67E9F4F-BE60-46D0-8A1F-12007776416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3C69DF6B-B02A-4451-A647-759BD6667B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61D36045-3568-4C6C-A435-29BB0D448F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88BFC9B6-9A3F-4936-9228-2E62E68D3D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01A87084-12CA-424F-A7B9-ED704796031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ADCEFF94-D566-4F64-BF10-5DEDEFC6A5F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3C5ED1B9-04C6-40F3-B3F3-FC29C02282A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6C482B17-3B9A-49AC-94A6-52E05E3E891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AF987A3F-8EF0-45D4-8618-B6E96B38C12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F211F0C-9AF0-4CA7-880F-E1CC50E3D38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1D0F-5F17-42DE-BBEA-9E0AC5F71201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5A21-E92E-4DDB-9943-3F5A91F7C12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16E82225-075E-4D18-A7CB-6A4D70A76A7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6B2EA24-7377-4054-B4B3-8E06D3821A9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99F6B615-FCA4-4721-B479-35344BF68C2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A4C48CCF-EDCC-447A-A0B1-2AFB0AEAA32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C930282-0330-40A2-9BF2-C657DC9C1CA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B83EF7F0-A7B4-4747-B319-6E9B945A3F5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5A759681-7BB0-4298-B103-9EB147A93C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50991619-34DB-4F42-8DEE-7EC6C9D08FB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5BAB0B20-08E6-4BC7-88E1-55839990F00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25337C8-89F9-43E0-A782-54DA539C0C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42A6-E4B3-4688-A0C5-A3C60DAE8494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DC2C5-7F8C-46BF-AD50-1309B97A43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364B510E-D532-43BB-B8EF-618ADB2E339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B3DCEE23-34E8-4A65-92DC-B13657FF4ED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08BE1923-BD4F-481D-B37E-9D89D7CACB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2DC267B-C77D-4F7C-9856-ED05A6B98D3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60CF9931-252F-429B-8317-F53ECD287A9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4D5C922A-11F2-4322-95AA-14BC55BB6B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457A9AA0-745B-45E3-A87F-3A3068019F9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500F5D8F-8013-4C98-8F53-6EEBAE4481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BE44CE2C-F2E9-49D4-8689-424DB4706C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1B851C19-FCFB-45AC-88D0-0F1C93260A7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7150-20B8-446F-A466-DEA819E3DBD0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D5F0D-7331-4574-9FE4-9D468019C1B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4309C0E5-BD06-459D-857B-88CEA7122A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324D284-E694-4B89-B89B-F3013EDC746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7763C969-93AC-44A5-AAA7-61C0AB8612C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B2BEB6C7-229D-4DD0-861C-C6FB8D73B2A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9372F180-C703-4DDA-9E5F-95EBB1393CD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DB368FCB-08E1-4789-ACB6-ECA9D4D4522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94502-C664-4899-A401-E8EF956E3F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26371368-C3CF-4743-9C38-9C5AF603BA8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83DB-0A49-4024-8C23-F95BB25E53D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A4E7-C708-46CD-AF8F-087D68AA736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D19F-369E-4739-81A4-F52DF7568646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720A-024F-450B-AA96-CF0437F46A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DAD2-7CD9-423F-B0EC-37EF22FAEFA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A6888-2228-421F-8D02-D3E8C3A017B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930A-ACF1-485B-90A7-AFCFD5771E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C003-0540-4949-BB77-FD85E41246A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13D2-301D-4E6A-A2A3-AA9F50350BA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BD3F-1811-4CBB-9B82-65A3D3F5C59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5CCE-1871-482F-840D-E44B849C5ED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A6563-D68D-4057-ADE6-34D929F1EC2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F694-6F7D-411E-AC81-2694305FC36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F166-9EC6-4849-AABD-C63168F0D180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5DB7-227D-48C5-A186-D5B671D77DA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07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97BDF3AF-1FDC-45DF-BC4F-8FFE2EFE079F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0A9E58C2-7AC1-4075-86A2-B19D4DAB7BB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6" r:id="rId1"/>
    <p:sldLayoutId id="2147487137" r:id="rId2"/>
    <p:sldLayoutId id="2147487138" r:id="rId3"/>
    <p:sldLayoutId id="2147487139" r:id="rId4"/>
    <p:sldLayoutId id="2147487140" r:id="rId5"/>
    <p:sldLayoutId id="2147487141" r:id="rId6"/>
    <p:sldLayoutId id="2147487142" r:id="rId7"/>
    <p:sldLayoutId id="2147487143" r:id="rId8"/>
    <p:sldLayoutId id="2147487144" r:id="rId9"/>
    <p:sldLayoutId id="2147487145" r:id="rId10"/>
    <p:sldLayoutId id="214748714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4340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75F6D"/>
                </a:solidFill>
                <a:cs typeface="Angsana New"/>
              </a:defRPr>
            </a:lvl1pPr>
          </a:lstStyle>
          <a:p>
            <a:pPr>
              <a:defRPr/>
            </a:pPr>
            <a:fld id="{D1F2CC23-3AF5-4118-93F7-9F855E6EFAE5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75F6D"/>
                </a:solidFill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296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2298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cs typeface="Angsana New"/>
              </a:defRPr>
            </a:lvl1pPr>
          </a:lstStyle>
          <a:p>
            <a:pPr>
              <a:defRPr/>
            </a:pPr>
            <a:fld id="{2A833917-57D9-4B8C-AF20-5AFD6F67C5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26" r:id="rId1"/>
    <p:sldLayoutId id="2147487427" r:id="rId2"/>
    <p:sldLayoutId id="2147487428" r:id="rId3"/>
    <p:sldLayoutId id="2147487429" r:id="rId4"/>
    <p:sldLayoutId id="2147487430" r:id="rId5"/>
    <p:sldLayoutId id="2147487431" r:id="rId6"/>
    <p:sldLayoutId id="2147487432" r:id="rId7"/>
    <p:sldLayoutId id="2147487433" r:id="rId8"/>
    <p:sldLayoutId id="2147487434" r:id="rId9"/>
    <p:sldLayoutId id="2147487435" r:id="rId10"/>
    <p:sldLayoutId id="214748743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" name="ตัวยึด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6390" name="ตัวยึดข้อความ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27" name="ตัวยึดวันที่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13F9A"/>
                </a:solidFill>
              </a:defRPr>
            </a:lvl1pPr>
          </a:lstStyle>
          <a:p>
            <a:pPr>
              <a:defRPr/>
            </a:pPr>
            <a:fld id="{C2D78778-F543-43A2-9441-C0BC1860E6E2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13F9A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B13F9A"/>
                </a:solidFill>
              </a:defRPr>
            </a:lvl1pPr>
          </a:lstStyle>
          <a:p>
            <a:pPr>
              <a:defRPr/>
            </a:pPr>
            <a:fld id="{495C76EC-C8C9-446B-A087-35B9780257C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0" r:id="rId1"/>
    <p:sldLayoutId id="2147487190" r:id="rId2"/>
    <p:sldLayoutId id="2147487441" r:id="rId3"/>
    <p:sldLayoutId id="2147487191" r:id="rId4"/>
    <p:sldLayoutId id="2147487192" r:id="rId5"/>
    <p:sldLayoutId id="2147487193" r:id="rId6"/>
    <p:sldLayoutId id="2147487194" r:id="rId7"/>
    <p:sldLayoutId id="2147487195" r:id="rId8"/>
    <p:sldLayoutId id="2147487442" r:id="rId9"/>
    <p:sldLayoutId id="2147487196" r:id="rId10"/>
    <p:sldLayoutId id="214748744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Iris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Iris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Iris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Iris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Iris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Iris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Iris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  <a:cs typeface="IrisUPC" pitchFamily="34" charset="-34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7411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D41C949-EB2E-4709-878F-CC024CD870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97" r:id="rId1"/>
    <p:sldLayoutId id="2147487198" r:id="rId2"/>
    <p:sldLayoutId id="2147487199" r:id="rId3"/>
    <p:sldLayoutId id="2147487200" r:id="rId4"/>
    <p:sldLayoutId id="2147487201" r:id="rId5"/>
    <p:sldLayoutId id="2147487202" r:id="rId6"/>
    <p:sldLayoutId id="2147487203" r:id="rId7"/>
    <p:sldLayoutId id="2147487204" r:id="rId8"/>
    <p:sldLayoutId id="2147487205" r:id="rId9"/>
    <p:sldLayoutId id="2147487206" r:id="rId10"/>
    <p:sldLayoutId id="2147487207" r:id="rId11"/>
    <p:sldLayoutId id="214748744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843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35970E5-7303-403C-9991-6FF90DB700D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08" r:id="rId1"/>
    <p:sldLayoutId id="2147487209" r:id="rId2"/>
    <p:sldLayoutId id="2147487210" r:id="rId3"/>
    <p:sldLayoutId id="2147487211" r:id="rId4"/>
    <p:sldLayoutId id="2147487212" r:id="rId5"/>
    <p:sldLayoutId id="2147487213" r:id="rId6"/>
    <p:sldLayoutId id="2147487214" r:id="rId7"/>
    <p:sldLayoutId id="2147487215" r:id="rId8"/>
    <p:sldLayoutId id="2147487216" r:id="rId9"/>
    <p:sldLayoutId id="2147487217" r:id="rId10"/>
    <p:sldLayoutId id="2147487218" r:id="rId11"/>
    <p:sldLayoutId id="21474874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9459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5857F7F-B4AE-47DC-8154-3205274254E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19" r:id="rId1"/>
    <p:sldLayoutId id="2147487220" r:id="rId2"/>
    <p:sldLayoutId id="2147487221" r:id="rId3"/>
    <p:sldLayoutId id="2147487222" r:id="rId4"/>
    <p:sldLayoutId id="2147487223" r:id="rId5"/>
    <p:sldLayoutId id="2147487224" r:id="rId6"/>
    <p:sldLayoutId id="2147487225" r:id="rId7"/>
    <p:sldLayoutId id="2147487226" r:id="rId8"/>
    <p:sldLayoutId id="2147487227" r:id="rId9"/>
    <p:sldLayoutId id="2147487228" r:id="rId10"/>
    <p:sldLayoutId id="2147487229" r:id="rId11"/>
    <p:sldLayoutId id="214748744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0483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A2461A1-549B-4F8A-99B9-399A2A3206F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30" r:id="rId1"/>
    <p:sldLayoutId id="2147487231" r:id="rId2"/>
    <p:sldLayoutId id="2147487232" r:id="rId3"/>
    <p:sldLayoutId id="2147487233" r:id="rId4"/>
    <p:sldLayoutId id="2147487234" r:id="rId5"/>
    <p:sldLayoutId id="2147487235" r:id="rId6"/>
    <p:sldLayoutId id="2147487236" r:id="rId7"/>
    <p:sldLayoutId id="2147487237" r:id="rId8"/>
    <p:sldLayoutId id="2147487238" r:id="rId9"/>
    <p:sldLayoutId id="2147487239" r:id="rId10"/>
    <p:sldLayoutId id="2147487240" r:id="rId11"/>
    <p:sldLayoutId id="214748744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150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63BF087-DCA8-45F0-8FC5-5BD5FC1B8A3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1" r:id="rId1"/>
    <p:sldLayoutId id="2147487242" r:id="rId2"/>
    <p:sldLayoutId id="2147487243" r:id="rId3"/>
    <p:sldLayoutId id="2147487244" r:id="rId4"/>
    <p:sldLayoutId id="2147487245" r:id="rId5"/>
    <p:sldLayoutId id="2147487246" r:id="rId6"/>
    <p:sldLayoutId id="2147487247" r:id="rId7"/>
    <p:sldLayoutId id="2147487248" r:id="rId8"/>
    <p:sldLayoutId id="2147487249" r:id="rId9"/>
    <p:sldLayoutId id="2147487250" r:id="rId10"/>
    <p:sldLayoutId id="2147487251" r:id="rId11"/>
    <p:sldLayoutId id="214748744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2531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9CB9EFB-A7F8-4C5F-895F-4B881A1C7B4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2" r:id="rId1"/>
    <p:sldLayoutId id="2147487253" r:id="rId2"/>
    <p:sldLayoutId id="2147487254" r:id="rId3"/>
    <p:sldLayoutId id="2147487255" r:id="rId4"/>
    <p:sldLayoutId id="2147487256" r:id="rId5"/>
    <p:sldLayoutId id="2147487257" r:id="rId6"/>
    <p:sldLayoutId id="2147487258" r:id="rId7"/>
    <p:sldLayoutId id="2147487259" r:id="rId8"/>
    <p:sldLayoutId id="2147487260" r:id="rId9"/>
    <p:sldLayoutId id="2147487261" r:id="rId10"/>
    <p:sldLayoutId id="2147487262" r:id="rId11"/>
    <p:sldLayoutId id="214748744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355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6A8FD44-840E-4630-B6AD-ACCABB411B7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3" r:id="rId1"/>
    <p:sldLayoutId id="2147487264" r:id="rId2"/>
    <p:sldLayoutId id="2147487265" r:id="rId3"/>
    <p:sldLayoutId id="2147487266" r:id="rId4"/>
    <p:sldLayoutId id="2147487267" r:id="rId5"/>
    <p:sldLayoutId id="2147487268" r:id="rId6"/>
    <p:sldLayoutId id="2147487269" r:id="rId7"/>
    <p:sldLayoutId id="2147487270" r:id="rId8"/>
    <p:sldLayoutId id="2147487271" r:id="rId9"/>
    <p:sldLayoutId id="2147487272" r:id="rId10"/>
    <p:sldLayoutId id="2147487273" r:id="rId11"/>
    <p:sldLayoutId id="21474874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4579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C5145A5-289C-4136-AFA2-7864A71E735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4" r:id="rId1"/>
    <p:sldLayoutId id="2147487275" r:id="rId2"/>
    <p:sldLayoutId id="2147487276" r:id="rId3"/>
    <p:sldLayoutId id="2147487277" r:id="rId4"/>
    <p:sldLayoutId id="2147487278" r:id="rId5"/>
    <p:sldLayoutId id="2147487279" r:id="rId6"/>
    <p:sldLayoutId id="2147487280" r:id="rId7"/>
    <p:sldLayoutId id="2147487281" r:id="rId8"/>
    <p:sldLayoutId id="2147487282" r:id="rId9"/>
    <p:sldLayoutId id="2147487283" r:id="rId10"/>
    <p:sldLayoutId id="2147487284" r:id="rId11"/>
    <p:sldLayoutId id="214748745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4100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C29D03-87BF-47F1-8F92-92BF462B190C}" type="datetime1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6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058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119441-ACA4-41EE-B4D5-E9322989FE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1" r:id="rId1"/>
    <p:sldLayoutId id="2147487147" r:id="rId2"/>
    <p:sldLayoutId id="2147487148" r:id="rId3"/>
    <p:sldLayoutId id="2147487149" r:id="rId4"/>
    <p:sldLayoutId id="2147487150" r:id="rId5"/>
    <p:sldLayoutId id="2147487151" r:id="rId6"/>
    <p:sldLayoutId id="2147487352" r:id="rId7"/>
    <p:sldLayoutId id="2147487353" r:id="rId8"/>
    <p:sldLayoutId id="2147487152" r:id="rId9"/>
    <p:sldLayoutId id="21474871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bri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5603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8142E0-B995-43C2-81F2-F047AF42CF5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5" r:id="rId1"/>
    <p:sldLayoutId id="2147487286" r:id="rId2"/>
    <p:sldLayoutId id="2147487287" r:id="rId3"/>
    <p:sldLayoutId id="2147487288" r:id="rId4"/>
    <p:sldLayoutId id="2147487289" r:id="rId5"/>
    <p:sldLayoutId id="2147487290" r:id="rId6"/>
    <p:sldLayoutId id="2147487291" r:id="rId7"/>
    <p:sldLayoutId id="2147487292" r:id="rId8"/>
    <p:sldLayoutId id="2147487293" r:id="rId9"/>
    <p:sldLayoutId id="2147487294" r:id="rId10"/>
    <p:sldLayoutId id="2147487295" r:id="rId11"/>
    <p:sldLayoutId id="21474874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7651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1892BA6-4C29-49BF-8583-1A9B0DEBB27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07" r:id="rId1"/>
    <p:sldLayoutId id="2147487308" r:id="rId2"/>
    <p:sldLayoutId id="2147487309" r:id="rId3"/>
    <p:sldLayoutId id="2147487310" r:id="rId4"/>
    <p:sldLayoutId id="2147487311" r:id="rId5"/>
    <p:sldLayoutId id="2147487312" r:id="rId6"/>
    <p:sldLayoutId id="2147487313" r:id="rId7"/>
    <p:sldLayoutId id="2147487314" r:id="rId8"/>
    <p:sldLayoutId id="2147487315" r:id="rId9"/>
    <p:sldLayoutId id="2147487316" r:id="rId10"/>
    <p:sldLayoutId id="2147487317" r:id="rId11"/>
    <p:sldLayoutId id="214748745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867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549FB9-FEA3-444C-B3F3-64BD3E1D43D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8" r:id="rId1"/>
    <p:sldLayoutId id="2147487319" r:id="rId2"/>
    <p:sldLayoutId id="2147487320" r:id="rId3"/>
    <p:sldLayoutId id="2147487321" r:id="rId4"/>
    <p:sldLayoutId id="2147487322" r:id="rId5"/>
    <p:sldLayoutId id="2147487323" r:id="rId6"/>
    <p:sldLayoutId id="2147487324" r:id="rId7"/>
    <p:sldLayoutId id="2147487325" r:id="rId8"/>
    <p:sldLayoutId id="2147487326" r:id="rId9"/>
    <p:sldLayoutId id="2147487327" r:id="rId10"/>
    <p:sldLayoutId id="2147487328" r:id="rId11"/>
    <p:sldLayoutId id="214748745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9699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84C3B57-FC21-48BE-B3AF-11DC2124767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29" r:id="rId1"/>
    <p:sldLayoutId id="2147487330" r:id="rId2"/>
    <p:sldLayoutId id="2147487331" r:id="rId3"/>
    <p:sldLayoutId id="2147487332" r:id="rId4"/>
    <p:sldLayoutId id="2147487333" r:id="rId5"/>
    <p:sldLayoutId id="2147487334" r:id="rId6"/>
    <p:sldLayoutId id="2147487335" r:id="rId7"/>
    <p:sldLayoutId id="2147487336" r:id="rId8"/>
    <p:sldLayoutId id="2147487337" r:id="rId9"/>
    <p:sldLayoutId id="2147487338" r:id="rId10"/>
    <p:sldLayoutId id="2147487339" r:id="rId11"/>
    <p:sldLayoutId id="214748745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0723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44DC60-BC95-43D9-B272-22795DEF581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40" r:id="rId1"/>
    <p:sldLayoutId id="2147487341" r:id="rId2"/>
    <p:sldLayoutId id="2147487342" r:id="rId3"/>
    <p:sldLayoutId id="2147487343" r:id="rId4"/>
    <p:sldLayoutId id="2147487344" r:id="rId5"/>
    <p:sldLayoutId id="2147487345" r:id="rId6"/>
    <p:sldLayoutId id="2147487346" r:id="rId7"/>
    <p:sldLayoutId id="2147487347" r:id="rId8"/>
    <p:sldLayoutId id="2147487348" r:id="rId9"/>
    <p:sldLayoutId id="2147487349" r:id="rId10"/>
    <p:sldLayoutId id="2147487350" r:id="rId11"/>
    <p:sldLayoutId id="21474874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7171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C9797CCD-ECAA-4B44-A50F-E054B5B82A8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9" r:id="rId1"/>
    <p:sldLayoutId id="2147487360" r:id="rId2"/>
    <p:sldLayoutId id="2147487361" r:id="rId3"/>
    <p:sldLayoutId id="2147487362" r:id="rId4"/>
    <p:sldLayoutId id="2147487363" r:id="rId5"/>
    <p:sldLayoutId id="2147487364" r:id="rId6"/>
    <p:sldLayoutId id="2147487365" r:id="rId7"/>
    <p:sldLayoutId id="2147487366" r:id="rId8"/>
    <p:sldLayoutId id="2147487367" r:id="rId9"/>
    <p:sldLayoutId id="2147487368" r:id="rId10"/>
    <p:sldLayoutId id="21474873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819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AB6A5E41-F79F-47FC-A108-C209E6DFC12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70" r:id="rId1"/>
    <p:sldLayoutId id="2147487371" r:id="rId2"/>
    <p:sldLayoutId id="2147487372" r:id="rId3"/>
    <p:sldLayoutId id="2147487373" r:id="rId4"/>
    <p:sldLayoutId id="2147487374" r:id="rId5"/>
    <p:sldLayoutId id="2147487375" r:id="rId6"/>
    <p:sldLayoutId id="2147487376" r:id="rId7"/>
    <p:sldLayoutId id="2147487377" r:id="rId8"/>
    <p:sldLayoutId id="2147487378" r:id="rId9"/>
    <p:sldLayoutId id="2147487379" r:id="rId10"/>
    <p:sldLayoutId id="21474873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9219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F9941358-E256-4E12-B3F8-B9CAA2C26D6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81" r:id="rId1"/>
    <p:sldLayoutId id="2147487382" r:id="rId2"/>
    <p:sldLayoutId id="2147487383" r:id="rId3"/>
    <p:sldLayoutId id="2147487384" r:id="rId4"/>
    <p:sldLayoutId id="2147487385" r:id="rId5"/>
    <p:sldLayoutId id="2147487386" r:id="rId6"/>
    <p:sldLayoutId id="2147487387" r:id="rId7"/>
    <p:sldLayoutId id="2147487388" r:id="rId8"/>
    <p:sldLayoutId id="2147487389" r:id="rId9"/>
    <p:sldLayoutId id="2147487390" r:id="rId10"/>
    <p:sldLayoutId id="21474873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43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C4F731D2-070B-4602-8C75-9B53948514C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2" r:id="rId1"/>
    <p:sldLayoutId id="2147487393" r:id="rId2"/>
    <p:sldLayoutId id="2147487394" r:id="rId3"/>
    <p:sldLayoutId id="2147487395" r:id="rId4"/>
    <p:sldLayoutId id="2147487396" r:id="rId5"/>
    <p:sldLayoutId id="2147487397" r:id="rId6"/>
    <p:sldLayoutId id="2147487398" r:id="rId7"/>
    <p:sldLayoutId id="2147487399" r:id="rId8"/>
    <p:sldLayoutId id="2147487400" r:id="rId9"/>
    <p:sldLayoutId id="2147487401" r:id="rId10"/>
    <p:sldLayoutId id="21474874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126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1C317D6A-BF9A-465E-B247-9B42FA77E5B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03" r:id="rId1"/>
    <p:sldLayoutId id="2147487404" r:id="rId2"/>
    <p:sldLayoutId id="2147487405" r:id="rId3"/>
    <p:sldLayoutId id="2147487406" r:id="rId4"/>
    <p:sldLayoutId id="2147487407" r:id="rId5"/>
    <p:sldLayoutId id="2147487408" r:id="rId6"/>
    <p:sldLayoutId id="2147487409" r:id="rId7"/>
    <p:sldLayoutId id="2147487410" r:id="rId8"/>
    <p:sldLayoutId id="2147487411" r:id="rId9"/>
    <p:sldLayoutId id="2147487412" r:id="rId10"/>
    <p:sldLayoutId id="21474874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2291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C738AEC4-8BE5-4FE3-90EE-25FA0228418A}" type="datetimeFigureOut">
              <a:rPr lang="th-TH"/>
              <a:pPr>
                <a:defRPr/>
              </a:pPr>
              <a:t>22/11/55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Cordia New"/>
              </a:defRPr>
            </a:lvl1pPr>
          </a:lstStyle>
          <a:p>
            <a:pPr>
              <a:defRPr/>
            </a:pPr>
            <a:fld id="{386744D4-3C0C-470B-8D06-51789624D1C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4" r:id="rId1"/>
    <p:sldLayoutId id="2147487415" r:id="rId2"/>
    <p:sldLayoutId id="2147487416" r:id="rId3"/>
    <p:sldLayoutId id="2147487417" r:id="rId4"/>
    <p:sldLayoutId id="2147487418" r:id="rId5"/>
    <p:sldLayoutId id="2147487419" r:id="rId6"/>
    <p:sldLayoutId id="2147487420" r:id="rId7"/>
    <p:sldLayoutId id="2147487421" r:id="rId8"/>
    <p:sldLayoutId id="2147487422" r:id="rId9"/>
    <p:sldLayoutId id="2147487423" r:id="rId10"/>
    <p:sldLayoutId id="21474874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3315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B2EBA17-4FA4-4575-9E9A-70EB9C8A30D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71" r:id="rId1"/>
    <p:sldLayoutId id="2147487172" r:id="rId2"/>
    <p:sldLayoutId id="2147487173" r:id="rId3"/>
    <p:sldLayoutId id="2147487174" r:id="rId4"/>
    <p:sldLayoutId id="2147487175" r:id="rId5"/>
    <p:sldLayoutId id="2147487176" r:id="rId6"/>
    <p:sldLayoutId id="2147487177" r:id="rId7"/>
    <p:sldLayoutId id="2147487178" r:id="rId8"/>
    <p:sldLayoutId id="2147487179" r:id="rId9"/>
    <p:sldLayoutId id="2147487180" r:id="rId10"/>
    <p:sldLayoutId id="2147487181" r:id="rId11"/>
    <p:sldLayoutId id="214748742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2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3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3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3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3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3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4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4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4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60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60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5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2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0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25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8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9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0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hyperlink" Target="http://play.kapook.com/files/play/dookdik/19/92935_1.gif" TargetMode="External"/><Relationship Id="rId1" Type="http://schemas.openxmlformats.org/officeDocument/2006/relationships/slideLayout" Target="../slideLayouts/slideLayout10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hyperlink" Target="http://www.rungring.8m.com/travel.html" TargetMode="External"/><Relationship Id="rId1" Type="http://schemas.openxmlformats.org/officeDocument/2006/relationships/slideLayout" Target="../slideLayouts/slideLayout12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2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4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71.w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7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18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0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78.gi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107504" y="692696"/>
            <a:ext cx="8928992" cy="5024030"/>
          </a:xfrm>
          <a:prstGeom prst="round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800" b="1" dirty="0">
                <a:ln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ngsana New" pitchFamily="18" charset="-34"/>
                <a:cs typeface="+mj-cs"/>
              </a:rPr>
              <a:t>กระบวนการและขั้นตอนการจัดซื้อจัดจ้างในแต่ละวิธี</a:t>
            </a:r>
            <a:endParaRPr lang="th-TH" sz="8800" b="1" dirty="0">
              <a:ln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6038"/>
            <a:ext cx="38528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981075"/>
            <a:ext cx="89281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75" y="1628775"/>
            <a:ext cx="494506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94928" y="2348880"/>
            <a:ext cx="8928992" cy="4320480"/>
          </a:xfrm>
          <a:prstGeom prst="roundRect">
            <a:avLst/>
          </a:prstGeom>
          <a:noFill/>
          <a:ln/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ตามมติ ครม. แจ้งตามหนังสือสำนักเลขาธิการคณะรัฐมนตรี ที่ สร 0203/ว52 ลงวันที่  28  มีนาคม  2520 กำหนดห้ามมิให้ส่วนราชการระบุยี่ห้อสินค้า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ที่จะซื้อ หรือ กำหนดคุณลักษณะเฉพาะให้ใกล้เคียงยี่ห้อใดยี่ห้อหนึ่ง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ข้อยกเว้น</a:t>
            </a:r>
            <a:r>
              <a:rPr lang="th-TH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  เว้นแต่เป็นพัสดุที่โดยลักษณะของการใช้งานหรือมีข้อจำกัดทางเทคนิคที่จำเป็นต้องระบุยี่ห้อเป็นการเฉพาะตามระเบียบฯข้อ 23(6)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	</a:t>
            </a:r>
            <a:r>
              <a:rPr lang="th-TH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ดังนั้น</a:t>
            </a: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 	ในกรณีจำเป็นต้องระบุยี่ห้อ ต้องใช้วิธีพิเศษ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+mj-cs"/>
              </a:rPr>
              <a:t>จะใช้สอบราคา หรือ ประกวดราคามิได้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001125" cy="1000125"/>
          </a:xfr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pPr eaLnBrk="1" hangingPunct="1"/>
            <a:r>
              <a:rPr lang="th-TH" b="1" smtClean="0">
                <a:cs typeface="FreesiaUPC" pitchFamily="34" charset="-34"/>
              </a:rPr>
              <a:t>อัตราการคิดหลักประกันซองและหลักประกันสัญญา</a:t>
            </a:r>
            <a:endParaRPr lang="th-TH" smtClean="0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2500313"/>
            <a:ext cx="4040188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dirty="0" smtClean="0">
                <a:cs typeface="FreesiaUPC" pitchFamily="34" charset="-34"/>
              </a:rPr>
              <a:t>หลักประกันซอง</a:t>
            </a:r>
            <a:endParaRPr lang="th-TH" sz="3600" dirty="0">
              <a:cs typeface="FreesiaUPC" pitchFamily="34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3214688"/>
            <a:ext cx="4040188" cy="135731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C00000"/>
                </a:solidFill>
                <a:cs typeface="FreesiaUPC" pitchFamily="34" charset="-34"/>
              </a:rPr>
              <a:t>คิดร้อยละ๕ ของวงเงินงบประมาณ</a:t>
            </a:r>
            <a:endParaRPr lang="th-TH" sz="3600" b="1" dirty="0">
              <a:solidFill>
                <a:srgbClr val="C00000"/>
              </a:solidFill>
              <a:cs typeface="FreesiaUPC" pitchFamily="34" charset="-34"/>
            </a:endParaRP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2500313"/>
            <a:ext cx="4041775" cy="63976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dirty="0" smtClean="0">
                <a:cs typeface="FreesiaUPC" pitchFamily="34" charset="-34"/>
              </a:rPr>
              <a:t>หลักประกันสัญญา</a:t>
            </a:r>
            <a:endParaRPr lang="th-TH" sz="3600" dirty="0">
              <a:cs typeface="FreesiaUPC" pitchFamily="34" charset="-34"/>
            </a:endParaRP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3214688"/>
            <a:ext cx="4041775" cy="1357312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rgbClr val="FF0000"/>
                </a:solidFill>
                <a:cs typeface="FreesiaUPC" pitchFamily="34" charset="-34"/>
              </a:rPr>
              <a:t>คิดร้อยละ ๕ ของวงเงินที่ทำสัญญา</a:t>
            </a:r>
            <a:endParaRPr lang="th-TH" sz="4000" b="1" dirty="0">
              <a:solidFill>
                <a:srgbClr val="FF0000"/>
              </a:solidFill>
              <a:cs typeface="FreesiaUPC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143000" y="1143000"/>
            <a:ext cx="7500938" cy="857250"/>
          </a:xfrm>
          <a:prstGeom prst="roundRect">
            <a:avLst/>
          </a:prstGeom>
          <a:solidFill>
            <a:srgbClr val="FF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  <a:cs typeface="FreesiaUPC" pitchFamily="34" charset="-34"/>
              </a:rPr>
              <a:t>(ระเบียบข้อ ๑๔๒) คิดร้อยละ ๕ ในวงเงินเต็มของ</a:t>
            </a:r>
            <a:endParaRPr lang="th-TH" sz="3600" dirty="0">
              <a:solidFill>
                <a:prstClr val="black"/>
              </a:solidFill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2357438" y="2000250"/>
            <a:ext cx="785812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5857875" y="2000250"/>
            <a:ext cx="1000125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500063" y="5286375"/>
            <a:ext cx="8286750" cy="15001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prstClr val="white"/>
                </a:solidFill>
                <a:cs typeface="FreesiaUPC" pitchFamily="34" charset="-34"/>
              </a:rPr>
              <a:t>ข้อ ๑๔๓ ส่วนราชการ/รัฐวิสาหกิจ-หน่วยงานของรัฐ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th-TH" sz="3200" b="1" dirty="0">
                <a:solidFill>
                  <a:prstClr val="white"/>
                </a:solidFill>
                <a:cs typeface="FreesiaUPC" pitchFamily="34" charset="-34"/>
              </a:rPr>
              <a:t>เป็นผู้เสนอราคา หรือเป็นคู่สัญญา –ได้รับยกเว้น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th-TH" sz="3200" b="1" dirty="0">
                <a:solidFill>
                  <a:prstClr val="white"/>
                </a:solidFill>
                <a:cs typeface="FreesiaUPC" pitchFamily="34" charset="-34"/>
              </a:rPr>
              <a:t>ไม่ต้องวางหลักประกันซอง/หรือหลักประกันสัญญา</a:t>
            </a:r>
          </a:p>
        </p:txBody>
      </p:sp>
      <p:sp>
        <p:nvSpPr>
          <p:cNvPr id="11" name="รูปห้าเหลี่ยม 10"/>
          <p:cNvSpPr/>
          <p:nvPr/>
        </p:nvSpPr>
        <p:spPr>
          <a:xfrm>
            <a:off x="0" y="4643438"/>
            <a:ext cx="9144000" cy="642937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u="sng" dirty="0">
                <a:solidFill>
                  <a:srgbClr val="0066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เว้นแต่ </a:t>
            </a:r>
            <a:r>
              <a:rPr lang="th-TH" sz="3600" b="1" dirty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การจัดหาที่สำคัญพิเศษ กำหนดสูงกว่าได้ไม่เกิน ๑๐</a:t>
            </a:r>
            <a:r>
              <a:rPr lang="en-US" sz="3600" b="1" dirty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%</a:t>
            </a:r>
            <a:endParaRPr lang="th-TH" sz="3600" dirty="0">
              <a:solidFill>
                <a:srgbClr val="0000CC"/>
              </a:solidFill>
            </a:endParaRPr>
          </a:p>
        </p:txBody>
      </p:sp>
      <p:sp>
        <p:nvSpPr>
          <p:cNvPr id="12" name="ลูกศรโค้งขวา 11"/>
          <p:cNvSpPr/>
          <p:nvPr/>
        </p:nvSpPr>
        <p:spPr>
          <a:xfrm rot="1526917">
            <a:off x="500063" y="2786063"/>
            <a:ext cx="571500" cy="50006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black"/>
              </a:solidFill>
            </a:endParaRPr>
          </a:p>
        </p:txBody>
      </p:sp>
      <p:sp>
        <p:nvSpPr>
          <p:cNvPr id="13" name="ลูกศรโค้งซ้าย 12"/>
          <p:cNvSpPr/>
          <p:nvPr/>
        </p:nvSpPr>
        <p:spPr>
          <a:xfrm rot="20665101">
            <a:off x="8001000" y="2786063"/>
            <a:ext cx="642938" cy="50006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14313"/>
            <a:ext cx="8429625" cy="2786062"/>
          </a:xfrm>
          <a:solidFill>
            <a:srgbClr val="FFFF99"/>
          </a:solidFill>
          <a:ln w="38100"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895350" algn="l"/>
              </a:tabLst>
              <a:defRPr/>
            </a:pPr>
            <a:r>
              <a:rPr lang="th-TH" sz="5400" b="1" dirty="0" smtClean="0">
                <a:solidFill>
                  <a:srgbClr val="660066"/>
                </a:solidFill>
                <a:latin typeface="Cordia New" pitchFamily="34" charset="-34"/>
                <a:cs typeface="FreesiaUPC" pitchFamily="34" charset="-34"/>
              </a:rPr>
              <a:t/>
            </a:r>
            <a:br>
              <a:rPr lang="th-TH" sz="5400" b="1" dirty="0" smtClean="0">
                <a:solidFill>
                  <a:srgbClr val="660066"/>
                </a:solidFill>
                <a:latin typeface="Cordia New" pitchFamily="34" charset="-34"/>
                <a:cs typeface="FreesiaUPC" pitchFamily="34" charset="-34"/>
              </a:rPr>
            </a:br>
            <a:r>
              <a:rPr lang="th-TH" sz="5400" b="1" dirty="0" smtClean="0">
                <a:solidFill>
                  <a:srgbClr val="660066"/>
                </a:solidFill>
                <a:latin typeface="Cordia New" pitchFamily="34" charset="-34"/>
                <a:cs typeface="FreesiaUPC" pitchFamily="34" charset="-34"/>
              </a:rPr>
              <a:t>การตรวจรับพัสดุ</a:t>
            </a:r>
            <a:br>
              <a:rPr lang="th-TH" sz="5400" b="1" dirty="0" smtClean="0">
                <a:solidFill>
                  <a:srgbClr val="660066"/>
                </a:solidFill>
                <a:latin typeface="Cordia New" pitchFamily="34" charset="-34"/>
                <a:cs typeface="FreesiaUPC" pitchFamily="34" charset="-34"/>
              </a:rPr>
            </a:br>
            <a:r>
              <a:rPr lang="th-TH" sz="5400" b="1" dirty="0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และการควบคุมงานก่อสร้าง</a:t>
            </a:r>
            <a:r>
              <a:rPr lang="th-TH" sz="5400" b="1" dirty="0" smtClean="0">
                <a:solidFill>
                  <a:srgbClr val="660066"/>
                </a:solidFill>
                <a:latin typeface="Cordia New" pitchFamily="34" charset="-34"/>
                <a:cs typeface="FreesiaUPC" pitchFamily="34" charset="-34"/>
              </a:rPr>
              <a:t/>
            </a:r>
            <a:br>
              <a:rPr lang="th-TH" sz="5400" b="1" dirty="0" smtClean="0">
                <a:solidFill>
                  <a:srgbClr val="660066"/>
                </a:solidFill>
                <a:latin typeface="Cordia New" pitchFamily="34" charset="-34"/>
                <a:cs typeface="FreesiaUPC" pitchFamily="34" charset="-34"/>
              </a:rPr>
            </a:br>
            <a:r>
              <a:rPr lang="th-TH" sz="5400" b="1" dirty="0" smtClean="0">
                <a:solidFill>
                  <a:srgbClr val="E600AA"/>
                </a:solidFill>
                <a:latin typeface="Cordia New" pitchFamily="34" charset="-34"/>
                <a:cs typeface="FreesiaUPC" pitchFamily="34" charset="-34"/>
              </a:rPr>
              <a:t>ตามระเบียบฯ ข้อ ๗๑ ข้อ ๗๒ข้อ ๗๓</a:t>
            </a:r>
            <a:br>
              <a:rPr lang="th-TH" sz="5400" b="1" dirty="0" smtClean="0">
                <a:solidFill>
                  <a:srgbClr val="E600AA"/>
                </a:solidFill>
                <a:latin typeface="Cordia New" pitchFamily="34" charset="-34"/>
                <a:cs typeface="FreesiaUPC" pitchFamily="34" charset="-34"/>
              </a:rPr>
            </a:br>
            <a:endParaRPr lang="en-US" sz="5400" b="1" dirty="0" smtClean="0">
              <a:solidFill>
                <a:srgbClr val="E600AA"/>
              </a:solidFill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242691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40067D-1F12-40C7-A1AA-B54DC48A044D}" type="slidenum">
              <a:rPr lang="en-US" smtClean="0">
                <a:solidFill>
                  <a:srgbClr val="898989"/>
                </a:solidFill>
              </a:rPr>
              <a:pPr/>
              <a:t>101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121859" name="Picture 3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143250"/>
            <a:ext cx="8001000" cy="3324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77FE0-EFE7-4CDC-BD3F-528CFCA02178}" type="slidenum">
              <a:rPr lang="en-US"/>
              <a:pPr>
                <a:defRPr/>
              </a:pPr>
              <a:t>102</a:t>
            </a:fld>
            <a:endParaRPr lang="th-TH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0"/>
            <a:ext cx="8643937" cy="2714625"/>
          </a:xfrm>
          <a:solidFill>
            <a:srgbClr val="FFFF00"/>
          </a:solidFill>
          <a:ln w="76200">
            <a:solidFill>
              <a:srgbClr val="009900"/>
            </a:solidFill>
          </a:ln>
        </p:spPr>
        <p:txBody>
          <a:bodyPr rtlCol="0">
            <a:normAutofit fontScale="90000"/>
          </a:bodyPr>
          <a:lstStyle/>
          <a:p>
            <a:pPr lvl="1" algn="ctr" eaLnBrk="1" fontAlgn="auto" hangingPunct="1">
              <a:spcAft>
                <a:spcPts val="0"/>
              </a:spcAft>
              <a:tabLst>
                <a:tab pos="4476750" algn="l"/>
              </a:tabLst>
              <a:defRPr/>
            </a:pPr>
            <a:r>
              <a:rPr lang="th-TH" sz="6000" b="1" dirty="0" smtClean="0">
                <a:latin typeface="Cordia New" pitchFamily="34" charset="-34"/>
                <a:cs typeface="FreesiaUPC" pitchFamily="34" charset="-34"/>
              </a:rPr>
              <a:t>กำหนดระยะเวลาการตรวจรับพัสดุและการตรวจรับงานจ้างก่อสร้าง</a:t>
            </a:r>
            <a:br>
              <a:rPr lang="th-TH" sz="6000" b="1" dirty="0" smtClean="0">
                <a:latin typeface="Cordia New" pitchFamily="34" charset="-34"/>
                <a:cs typeface="FreesiaUPC" pitchFamily="34" charset="-34"/>
              </a:rPr>
            </a:br>
            <a:r>
              <a:rPr lang="th-TH" sz="3600" b="1" dirty="0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ส.เวียน สำนักนายกรัฐมนตรี ที่ </a:t>
            </a:r>
            <a:r>
              <a:rPr lang="th-TH" sz="3600" b="1" dirty="0" err="1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นร.</a:t>
            </a:r>
            <a:r>
              <a:rPr lang="th-TH" sz="3600" b="1" dirty="0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๑๓๐๕/ว.๕๘๕๕ </a:t>
            </a:r>
            <a:r>
              <a:rPr lang="th-TH" sz="3600" b="1" dirty="0" err="1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ลว.</a:t>
            </a:r>
            <a:r>
              <a:rPr lang="th-TH" sz="3600" b="1" dirty="0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 ๑๑ </a:t>
            </a:r>
            <a:r>
              <a:rPr lang="th-TH" sz="3600" b="1" dirty="0" err="1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กค.</a:t>
            </a:r>
            <a:r>
              <a:rPr lang="th-TH" sz="3600" b="1" dirty="0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๔๔ เรื่อง ระยะเวลาตรวจรับงานจ้างก่อสร้าง และการตรวจรับพัสดุ</a:t>
            </a:r>
            <a:endParaRPr lang="en-US" sz="6000" dirty="0" smtClean="0">
              <a:solidFill>
                <a:srgbClr val="0000CC"/>
              </a:solidFill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571750"/>
            <a:ext cx="8643937" cy="3929063"/>
          </a:xfrm>
          <a:solidFill>
            <a:schemeClr val="bg1"/>
          </a:solidFill>
          <a:ln w="57150" cmpd="thickThin">
            <a:solidFill>
              <a:srgbClr val="D60093"/>
            </a:solidFill>
          </a:ln>
        </p:spPr>
        <p:txBody>
          <a:bodyPr/>
          <a:lstStyle/>
          <a:p>
            <a:pPr marL="365125" indent="-365125" algn="ctr" eaLnBrk="1" hangingPunct="1">
              <a:lnSpc>
                <a:spcPct val="90000"/>
              </a:lnSpc>
              <a:buClr>
                <a:srgbClr val="C00000"/>
              </a:buClr>
              <a:buNone/>
            </a:pPr>
            <a:endParaRPr lang="th-TH" sz="4000" b="1" u="sng" dirty="0" smtClean="0">
              <a:solidFill>
                <a:srgbClr val="990000"/>
              </a:solidFill>
              <a:latin typeface="Cordia New" pitchFamily="34" charset="-34"/>
              <a:cs typeface="FreesiaUPC" pitchFamily="34" charset="-34"/>
            </a:endParaRPr>
          </a:p>
          <a:p>
            <a:pPr marL="365125" indent="-365125" algn="ctr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th-TH" sz="4000" b="1" u="sng" dirty="0" smtClean="0">
                <a:solidFill>
                  <a:srgbClr val="990000"/>
                </a:solidFill>
                <a:latin typeface="Cordia New" pitchFamily="34" charset="-34"/>
                <a:cs typeface="FreesiaUPC" pitchFamily="34" charset="-34"/>
              </a:rPr>
              <a:t>หลักการ</a:t>
            </a:r>
          </a:p>
          <a:p>
            <a:pPr algn="just"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th-TH" sz="3600" b="1" u="sng" dirty="0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ให้ตรวจรับวันที่มีหนังสือนำพัสดุมาส่งตามเงื่อนไขสัญญาและ</a:t>
            </a:r>
            <a:r>
              <a:rPr lang="th-TH" sz="4000" b="1" dirty="0" smtClean="0">
                <a:solidFill>
                  <a:srgbClr val="990000"/>
                </a:solidFill>
                <a:latin typeface="Cordia New" pitchFamily="34" charset="-34"/>
                <a:cs typeface="FreesiaUPC" pitchFamily="34" charset="-34"/>
              </a:rPr>
              <a:t>ต้องมีหลักฐานการส่งมอบเป็นหนังสือด้วย เพื่อ</a:t>
            </a:r>
            <a:r>
              <a:rPr lang="en-US" sz="4000" b="1" dirty="0" smtClean="0">
                <a:solidFill>
                  <a:srgbClr val="990000"/>
                </a:solidFill>
                <a:latin typeface="Cordia New" pitchFamily="34" charset="-34"/>
                <a:cs typeface="FreesiaUPC" pitchFamily="34" charset="-34"/>
              </a:rPr>
              <a:t>:-</a:t>
            </a:r>
            <a:endParaRPr lang="th-TH" sz="4000" b="1" dirty="0" smtClean="0">
              <a:solidFill>
                <a:srgbClr val="990000"/>
              </a:solidFill>
              <a:latin typeface="Cordia New" pitchFamily="34" charset="-34"/>
              <a:cs typeface="FreesiaUPC" pitchFamily="34" charset="-34"/>
            </a:endParaRP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4000" b="1" dirty="0" smtClean="0">
                <a:latin typeface="Cordia New" pitchFamily="34" charset="-34"/>
                <a:cs typeface="FreesiaUPC" pitchFamily="34" charset="-34"/>
                <a:sym typeface="Wingdings 3" pitchFamily="18" charset="2"/>
              </a:rPr>
              <a:t>      -ให้ใช้เป็นหลักฐานยืนยันวันที่ส่ง</a:t>
            </a:r>
            <a:r>
              <a:rPr lang="th-TH" sz="4000" b="1" dirty="0" smtClean="0">
                <a:latin typeface="Cordia New" pitchFamily="34" charset="-34"/>
                <a:cs typeface="FreesiaUPC" pitchFamily="34" charset="-34"/>
              </a:rPr>
              <a:t>มอบตามสัญญา                           	และเป็นประโยชน์ในการคิดคำนวณค่าปรับ</a:t>
            </a:r>
            <a:endParaRPr lang="th-TH" sz="4000" b="1" u="sng" dirty="0" smtClean="0">
              <a:solidFill>
                <a:srgbClr val="990000"/>
              </a:solidFill>
              <a:latin typeface="Cordia New" pitchFamily="34" charset="-34"/>
              <a:cs typeface="FreesiaUPC" pitchFamily="34" charset="-34"/>
            </a:endParaRPr>
          </a:p>
        </p:txBody>
      </p:sp>
      <p:pic>
        <p:nvPicPr>
          <p:cNvPr id="186373" name="รูปภาพ 4" descr="spd_20090601160011_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ctrTitle"/>
          </p:nvPr>
        </p:nvSpPr>
        <p:spPr>
          <a:xfrm>
            <a:off x="0" y="85725"/>
            <a:ext cx="9144000" cy="914400"/>
          </a:xfrm>
          <a:solidFill>
            <a:srgbClr val="00A44A"/>
          </a:solidFill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bg1"/>
                </a:solidFill>
                <a:latin typeface="Angsana New" pitchFamily="18" charset="-34"/>
              </a:rPr>
              <a:t>ระยะเวลาในการตรวจรับพัสดุ/ตรวจการจ้างก่อสร้าง</a:t>
            </a:r>
          </a:p>
        </p:txBody>
      </p:sp>
      <p:sp>
        <p:nvSpPr>
          <p:cNvPr id="2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97A9A-23A4-4EE8-8D39-AF70E24448BE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0963" y="1066800"/>
            <a:ext cx="8848725" cy="1219200"/>
            <a:chOff x="51" y="672"/>
            <a:chExt cx="5574" cy="768"/>
          </a:xfrm>
        </p:grpSpPr>
        <p:sp>
          <p:nvSpPr>
            <p:cNvPr id="188439" name="Rectangle 4"/>
            <p:cNvSpPr>
              <a:spLocks noChangeArrowheads="1"/>
            </p:cNvSpPr>
            <p:nvPr/>
          </p:nvSpPr>
          <p:spPr bwMode="auto">
            <a:xfrm>
              <a:off x="51" y="672"/>
              <a:ext cx="13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000" b="1">
                  <a:solidFill>
                    <a:schemeClr val="bg1"/>
                  </a:solidFill>
                </a:rPr>
                <a:t>นร (กวพ) 1002/ว 9</a:t>
              </a:r>
            </a:p>
            <a:p>
              <a:r>
                <a:rPr lang="th-TH" sz="3000" b="1">
                  <a:solidFill>
                    <a:schemeClr val="bg1"/>
                  </a:solidFill>
                </a:rPr>
                <a:t>ลว. 4 เม.ย. 33  </a:t>
              </a:r>
            </a:p>
          </p:txBody>
        </p:sp>
        <p:sp>
          <p:nvSpPr>
            <p:cNvPr id="188440" name="Rectangle 5"/>
            <p:cNvSpPr>
              <a:spLocks noChangeArrowheads="1"/>
            </p:cNvSpPr>
            <p:nvPr/>
          </p:nvSpPr>
          <p:spPr bwMode="auto">
            <a:xfrm>
              <a:off x="1488" y="672"/>
              <a:ext cx="4137" cy="768"/>
            </a:xfrm>
            <a:prstGeom prst="rect">
              <a:avLst/>
            </a:prstGeom>
            <a:solidFill>
              <a:srgbClr val="FFFF0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Tx/>
                <a:buChar char="-"/>
              </a:pPr>
              <a:r>
                <a:rPr lang="th-TH" sz="2800" b="1">
                  <a:solidFill>
                    <a:srgbClr val="0000FF"/>
                  </a:solidFill>
                </a:rPr>
                <a:t>ให้ หน.ส่วนราชการหรือผู้มีอำนาจ</a:t>
              </a:r>
              <a:r>
                <a:rPr lang="th-TH" sz="3200" b="1">
                  <a:solidFill>
                    <a:srgbClr val="0000FF"/>
                  </a:solidFill>
                </a:rPr>
                <a:t>แต่งตั้ง </a:t>
              </a:r>
              <a:r>
                <a:rPr lang="th-TH" sz="2800" b="1">
                  <a:solidFill>
                    <a:srgbClr val="0000FF"/>
                  </a:solidFill>
                </a:rPr>
                <a:t>กำหนดระยะเวลา</a:t>
              </a:r>
            </a:p>
            <a:p>
              <a:pPr>
                <a:buFontTx/>
                <a:buChar char="-"/>
              </a:pPr>
              <a:r>
                <a:rPr lang="th-TH" sz="2800" b="1">
                  <a:solidFill>
                    <a:srgbClr val="0000FF"/>
                  </a:solidFill>
                </a:rPr>
                <a:t>ปฏิบัติงานทุกครั้ง/</a:t>
              </a:r>
              <a:r>
                <a:rPr lang="th-TH" sz="2800" b="1">
                  <a:solidFill>
                    <a:srgbClr val="006600"/>
                  </a:solidFill>
                </a:rPr>
                <a:t>ให้ คกก.ตรวจรับ / ตรวจการจ้าง รายงานผล</a:t>
              </a:r>
            </a:p>
            <a:p>
              <a:pPr>
                <a:buFontTx/>
                <a:buChar char="-"/>
              </a:pPr>
              <a:r>
                <a:rPr lang="th-TH" sz="2800" b="1">
                  <a:solidFill>
                    <a:srgbClr val="006600"/>
                  </a:solidFill>
                </a:rPr>
                <a:t>ภายในกำหนด + ถ้าล่าช้า ให้ขอขยายเวลา</a:t>
              </a:r>
            </a:p>
          </p:txBody>
        </p:sp>
        <p:sp>
          <p:nvSpPr>
            <p:cNvPr id="188441" name="AutoShape 6"/>
            <p:cNvSpPr>
              <a:spLocks noChangeArrowheads="1"/>
            </p:cNvSpPr>
            <p:nvPr/>
          </p:nvSpPr>
          <p:spPr bwMode="auto">
            <a:xfrm>
              <a:off x="1344" y="864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0" y="3200400"/>
            <a:ext cx="4495800" cy="3429000"/>
            <a:chOff x="0" y="1824"/>
            <a:chExt cx="2832" cy="2160"/>
          </a:xfrm>
        </p:grpSpPr>
        <p:sp>
          <p:nvSpPr>
            <p:cNvPr id="188433" name="Rectangle 19"/>
            <p:cNvSpPr>
              <a:spLocks noChangeArrowheads="1"/>
            </p:cNvSpPr>
            <p:nvPr/>
          </p:nvSpPr>
          <p:spPr bwMode="auto">
            <a:xfrm>
              <a:off x="0" y="1824"/>
              <a:ext cx="2832" cy="2160"/>
            </a:xfrm>
            <a:prstGeom prst="rect">
              <a:avLst/>
            </a:prstGeom>
            <a:solidFill>
              <a:srgbClr val="CC99FF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8434" name="Rectangle 9"/>
            <p:cNvSpPr>
              <a:spLocks noChangeArrowheads="1"/>
            </p:cNvSpPr>
            <p:nvPr/>
          </p:nvSpPr>
          <p:spPr bwMode="auto">
            <a:xfrm>
              <a:off x="180" y="1824"/>
              <a:ext cx="2652" cy="3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4000" b="1"/>
                <a:t>ระยะเวลาตรวจรับพัสดุ</a:t>
              </a:r>
            </a:p>
          </p:txBody>
        </p:sp>
        <p:sp>
          <p:nvSpPr>
            <p:cNvPr id="188435" name="Rectangle 11"/>
            <p:cNvSpPr>
              <a:spLocks noChangeArrowheads="1"/>
            </p:cNvSpPr>
            <p:nvPr/>
          </p:nvSpPr>
          <p:spPr bwMode="auto">
            <a:xfrm>
              <a:off x="0" y="2208"/>
              <a:ext cx="1392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000" b="1">
                  <a:solidFill>
                    <a:srgbClr val="0066FF"/>
                  </a:solidFill>
                </a:rPr>
                <a:t>ระยะเวลาเริ่มตรวจ</a:t>
              </a:r>
            </a:p>
          </p:txBody>
        </p:sp>
        <p:sp>
          <p:nvSpPr>
            <p:cNvPr id="188436" name="Rectangle 12"/>
            <p:cNvSpPr>
              <a:spLocks noChangeArrowheads="1"/>
            </p:cNvSpPr>
            <p:nvPr/>
          </p:nvSpPr>
          <p:spPr bwMode="auto">
            <a:xfrm>
              <a:off x="1488" y="2208"/>
              <a:ext cx="1344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000" b="1">
                  <a:solidFill>
                    <a:srgbClr val="0066FF"/>
                  </a:solidFill>
                </a:rPr>
                <a:t>ระยะเวลาการตรวจ</a:t>
              </a:r>
            </a:p>
          </p:txBody>
        </p:sp>
        <p:sp>
          <p:nvSpPr>
            <p:cNvPr id="188437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1392" cy="129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000" b="1" i="1">
                  <a:solidFill>
                    <a:srgbClr val="C00000"/>
                  </a:solidFill>
                </a:rPr>
                <a:t>วันที่ส่งมอบ</a:t>
              </a:r>
            </a:p>
          </p:txBody>
        </p:sp>
        <p:sp>
          <p:nvSpPr>
            <p:cNvPr id="188438" name="Rectangle 16"/>
            <p:cNvSpPr>
              <a:spLocks noChangeArrowheads="1"/>
            </p:cNvSpPr>
            <p:nvPr/>
          </p:nvSpPr>
          <p:spPr bwMode="auto">
            <a:xfrm>
              <a:off x="900" y="2496"/>
              <a:ext cx="1932" cy="129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000" b="1" i="1">
                  <a:solidFill>
                    <a:srgbClr val="C00000"/>
                  </a:solidFill>
                </a:rPr>
                <a:t>ตรวจให้เสร็จสิ้นโดยเร็วที่สุด</a:t>
              </a:r>
            </a:p>
            <a:p>
              <a:r>
                <a:rPr lang="th-TH" sz="3000" b="1" i="1">
                  <a:solidFill>
                    <a:srgbClr val="C00000"/>
                  </a:solidFill>
                </a:rPr>
                <a:t>แต่อย่างช้าไม่เกิน5 วันทำการ</a:t>
              </a:r>
            </a:p>
            <a:p>
              <a:r>
                <a:rPr lang="th-TH" sz="3000" b="1" i="1">
                  <a:solidFill>
                    <a:srgbClr val="C00000"/>
                  </a:solidFill>
                  <a:latin typeface="Cordia New" pitchFamily="34" charset="-34"/>
                  <a:cs typeface="FreesiaUPC" pitchFamily="34" charset="-34"/>
                </a:rPr>
                <a:t>(</a:t>
              </a:r>
              <a:r>
                <a:rPr lang="th-TH" sz="2800" b="1">
                  <a:solidFill>
                    <a:srgbClr val="C00000"/>
                  </a:solidFill>
                  <a:latin typeface="Cordia New" pitchFamily="34" charset="-34"/>
                  <a:cs typeface="FreesiaUPC" pitchFamily="34" charset="-34"/>
                </a:rPr>
                <a:t>ไม่รวมเวลาที่ใช้ทดลอง</a:t>
              </a:r>
              <a:r>
                <a:rPr lang="th-TH" sz="3200" b="1">
                  <a:solidFill>
                    <a:srgbClr val="C00000"/>
                  </a:solidFill>
                  <a:latin typeface="Cordia New" pitchFamily="34" charset="-34"/>
                  <a:cs typeface="FreesiaUPC" pitchFamily="34" charset="-34"/>
                </a:rPr>
                <a:t>)</a:t>
              </a:r>
              <a:endParaRPr lang="th-TH" sz="3000" b="1" i="1">
                <a:solidFill>
                  <a:srgbClr val="C00000"/>
                </a:solidFill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500563" y="3200400"/>
            <a:ext cx="4495800" cy="3429000"/>
            <a:chOff x="2928" y="1824"/>
            <a:chExt cx="2832" cy="2160"/>
          </a:xfrm>
        </p:grpSpPr>
        <p:sp>
          <p:nvSpPr>
            <p:cNvPr id="188428" name="Rectangle 20"/>
            <p:cNvSpPr>
              <a:spLocks noChangeArrowheads="1"/>
            </p:cNvSpPr>
            <p:nvPr/>
          </p:nvSpPr>
          <p:spPr bwMode="auto">
            <a:xfrm>
              <a:off x="2928" y="1824"/>
              <a:ext cx="2832" cy="2160"/>
            </a:xfrm>
            <a:prstGeom prst="rect">
              <a:avLst/>
            </a:prstGeom>
            <a:solidFill>
              <a:srgbClr val="CC99FF">
                <a:alpha val="4784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8429" name="Rectangle 10"/>
            <p:cNvSpPr>
              <a:spLocks noChangeArrowheads="1"/>
            </p:cNvSpPr>
            <p:nvPr/>
          </p:nvSpPr>
          <p:spPr bwMode="auto">
            <a:xfrm>
              <a:off x="2928" y="1824"/>
              <a:ext cx="2652" cy="33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4000" b="1">
                  <a:solidFill>
                    <a:schemeClr val="bg1"/>
                  </a:solidFill>
                </a:rPr>
                <a:t>ระยะเวลาตรวจการจ้าง</a:t>
              </a:r>
            </a:p>
          </p:txBody>
        </p:sp>
        <p:sp>
          <p:nvSpPr>
            <p:cNvPr id="188430" name="Rectangle 13"/>
            <p:cNvSpPr>
              <a:spLocks noChangeArrowheads="1"/>
            </p:cNvSpPr>
            <p:nvPr/>
          </p:nvSpPr>
          <p:spPr bwMode="auto">
            <a:xfrm>
              <a:off x="2928" y="2208"/>
              <a:ext cx="1392" cy="2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000" b="1">
                  <a:solidFill>
                    <a:srgbClr val="6600CC"/>
                  </a:solidFill>
                </a:rPr>
                <a:t>ระยะเวลาเริ่มตรวจ</a:t>
              </a:r>
            </a:p>
          </p:txBody>
        </p:sp>
        <p:sp>
          <p:nvSpPr>
            <p:cNvPr id="188431" name="Rectangle 14"/>
            <p:cNvSpPr>
              <a:spLocks noChangeArrowheads="1"/>
            </p:cNvSpPr>
            <p:nvPr/>
          </p:nvSpPr>
          <p:spPr bwMode="auto">
            <a:xfrm>
              <a:off x="4368" y="2208"/>
              <a:ext cx="1392" cy="2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000" b="1">
                  <a:solidFill>
                    <a:srgbClr val="6600CC"/>
                  </a:solidFill>
                </a:rPr>
                <a:t>ระยะเวลาการตรวจ</a:t>
              </a:r>
            </a:p>
          </p:txBody>
        </p:sp>
        <p:sp>
          <p:nvSpPr>
            <p:cNvPr id="188432" name="Rectangle 18"/>
            <p:cNvSpPr>
              <a:spLocks noChangeArrowheads="1"/>
            </p:cNvSpPr>
            <p:nvPr/>
          </p:nvSpPr>
          <p:spPr bwMode="auto">
            <a:xfrm>
              <a:off x="3063" y="2496"/>
              <a:ext cx="2697" cy="104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 i="1"/>
                <a:t>  </a:t>
              </a:r>
              <a:r>
                <a:rPr lang="th-TH" b="1" i="1"/>
                <a:t>ตารางถัดไป</a:t>
              </a:r>
              <a:endParaRPr lang="th-TH" sz="3200" b="1" i="1"/>
            </a:p>
            <a:p>
              <a:endParaRPr lang="th-TH" sz="3200" b="1" i="1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42875" y="2314575"/>
            <a:ext cx="8786813" cy="885825"/>
            <a:chOff x="90" y="1458"/>
            <a:chExt cx="5535" cy="558"/>
          </a:xfrm>
        </p:grpSpPr>
        <p:sp>
          <p:nvSpPr>
            <p:cNvPr id="188425" name="Rectangle 8"/>
            <p:cNvSpPr>
              <a:spLocks noChangeArrowheads="1"/>
            </p:cNvSpPr>
            <p:nvPr/>
          </p:nvSpPr>
          <p:spPr bwMode="auto">
            <a:xfrm>
              <a:off x="90" y="1458"/>
              <a:ext cx="5535" cy="43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200" b="1" i="1">
                  <a:solidFill>
                    <a:srgbClr val="990099"/>
                  </a:solidFill>
                  <a:cs typeface="FreesiaUPC" pitchFamily="34" charset="-34"/>
                </a:rPr>
                <a:t>นร 1305/ว 5855 ลว. 11 ก.ค. 44</a:t>
              </a:r>
              <a:r>
                <a:rPr lang="th-TH" sz="3200" b="1" i="1">
                  <a:solidFill>
                    <a:schemeClr val="hlink"/>
                  </a:solidFill>
                  <a:cs typeface="FreesiaUPC" pitchFamily="34" charset="-34"/>
                </a:rPr>
                <a:t> + สร 1001/ว 35 ลว. 30 ธ.ค. 25</a:t>
              </a:r>
            </a:p>
          </p:txBody>
        </p:sp>
        <p:sp>
          <p:nvSpPr>
            <p:cNvPr id="188426" name="AutoShape 24"/>
            <p:cNvSpPr>
              <a:spLocks noChangeArrowheads="1"/>
            </p:cNvSpPr>
            <p:nvPr/>
          </p:nvSpPr>
          <p:spPr bwMode="auto">
            <a:xfrm>
              <a:off x="1296" y="1776"/>
              <a:ext cx="288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8427" name="AutoShape 25"/>
            <p:cNvSpPr>
              <a:spLocks noChangeArrowheads="1"/>
            </p:cNvSpPr>
            <p:nvPr/>
          </p:nvSpPr>
          <p:spPr bwMode="auto">
            <a:xfrm>
              <a:off x="4176" y="1776"/>
              <a:ext cx="288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6" name="ลูกศรขวา 25"/>
          <p:cNvSpPr/>
          <p:nvPr/>
        </p:nvSpPr>
        <p:spPr>
          <a:xfrm>
            <a:off x="7786688" y="5500688"/>
            <a:ext cx="928687" cy="26035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  <a:solidFill>
            <a:srgbClr val="00A44A"/>
          </a:solidFill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bg1"/>
                </a:solidFill>
              </a:rPr>
              <a:t>กำหนดระยะเวลาในการตรวจรับ/ตรวจการจ้าง</a:t>
            </a:r>
          </a:p>
        </p:txBody>
      </p:sp>
      <p:sp>
        <p:nvSpPr>
          <p:cNvPr id="34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6938963" y="6356350"/>
            <a:ext cx="2133600" cy="365125"/>
          </a:xfrm>
        </p:spPr>
        <p:txBody>
          <a:bodyPr/>
          <a:lstStyle/>
          <a:p>
            <a:pPr>
              <a:defRPr/>
            </a:pPr>
            <a:fld id="{D892ED43-75EE-46F8-B901-AF0BDF16C20B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914400"/>
            <a:ext cx="9144000" cy="1981200"/>
            <a:chOff x="0" y="624"/>
            <a:chExt cx="5760" cy="1248"/>
          </a:xfrm>
        </p:grpSpPr>
        <p:sp>
          <p:nvSpPr>
            <p:cNvPr id="189462" name="Rectangle 5"/>
            <p:cNvSpPr>
              <a:spLocks noChangeArrowheads="1"/>
            </p:cNvSpPr>
            <p:nvPr/>
          </p:nvSpPr>
          <p:spPr bwMode="auto">
            <a:xfrm>
              <a:off x="0" y="912"/>
              <a:ext cx="1632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ราคาค่างาน</a:t>
              </a:r>
            </a:p>
          </p:txBody>
        </p:sp>
        <p:sp>
          <p:nvSpPr>
            <p:cNvPr id="189463" name="Rectangle 6"/>
            <p:cNvSpPr>
              <a:spLocks noChangeArrowheads="1"/>
            </p:cNvSpPr>
            <p:nvPr/>
          </p:nvSpPr>
          <p:spPr bwMode="auto">
            <a:xfrm>
              <a:off x="0" y="1392"/>
              <a:ext cx="1632" cy="480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ทุกราคาค่างาน</a:t>
              </a:r>
            </a:p>
          </p:txBody>
        </p:sp>
        <p:sp>
          <p:nvSpPr>
            <p:cNvPr id="189464" name="Rectangle 9"/>
            <p:cNvSpPr>
              <a:spLocks noChangeArrowheads="1"/>
            </p:cNvSpPr>
            <p:nvPr/>
          </p:nvSpPr>
          <p:spPr bwMode="auto">
            <a:xfrm>
              <a:off x="1632" y="912"/>
              <a:ext cx="1878" cy="240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b="1">
                  <a:solidFill>
                    <a:schemeClr val="bg1"/>
                  </a:solidFill>
                </a:rPr>
                <a:t>ผู้ควบคุมงาน</a:t>
              </a:r>
            </a:p>
          </p:txBody>
        </p:sp>
        <p:sp>
          <p:nvSpPr>
            <p:cNvPr id="189465" name="Rectangle 10"/>
            <p:cNvSpPr>
              <a:spLocks noChangeArrowheads="1"/>
            </p:cNvSpPr>
            <p:nvPr/>
          </p:nvSpPr>
          <p:spPr bwMode="auto">
            <a:xfrm>
              <a:off x="3555" y="912"/>
              <a:ext cx="2205" cy="240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>
                  <a:solidFill>
                    <a:srgbClr val="FF0000"/>
                  </a:solidFill>
                </a:rPr>
                <a:t>คณะกรรมการตรวจการจ้าง</a:t>
              </a:r>
            </a:p>
          </p:txBody>
        </p:sp>
        <p:sp>
          <p:nvSpPr>
            <p:cNvPr id="189466" name="Rectangle 11"/>
            <p:cNvSpPr>
              <a:spLocks noChangeArrowheads="1"/>
            </p:cNvSpPr>
            <p:nvPr/>
          </p:nvSpPr>
          <p:spPr bwMode="auto">
            <a:xfrm>
              <a:off x="1632" y="1152"/>
              <a:ext cx="1008" cy="240"/>
            </a:xfrm>
            <a:prstGeom prst="rect">
              <a:avLst/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งวดงาน</a:t>
              </a:r>
            </a:p>
          </p:txBody>
        </p:sp>
        <p:sp>
          <p:nvSpPr>
            <p:cNvPr id="189467" name="Rectangle 12"/>
            <p:cNvSpPr>
              <a:spLocks noChangeArrowheads="1"/>
            </p:cNvSpPr>
            <p:nvPr/>
          </p:nvSpPr>
          <p:spPr bwMode="auto">
            <a:xfrm>
              <a:off x="4752" y="1152"/>
              <a:ext cx="1008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งวดสุดท้าย</a:t>
              </a:r>
            </a:p>
          </p:txBody>
        </p:sp>
        <p:sp>
          <p:nvSpPr>
            <p:cNvPr id="189468" name="Rectangle 13"/>
            <p:cNvSpPr>
              <a:spLocks noChangeArrowheads="1"/>
            </p:cNvSpPr>
            <p:nvPr/>
          </p:nvSpPr>
          <p:spPr bwMode="auto">
            <a:xfrm>
              <a:off x="3696" y="1152"/>
              <a:ext cx="1056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งวดงาน</a:t>
              </a:r>
            </a:p>
          </p:txBody>
        </p:sp>
        <p:sp>
          <p:nvSpPr>
            <p:cNvPr id="189469" name="Rectangle 14"/>
            <p:cNvSpPr>
              <a:spLocks noChangeArrowheads="1"/>
            </p:cNvSpPr>
            <p:nvPr/>
          </p:nvSpPr>
          <p:spPr bwMode="auto">
            <a:xfrm>
              <a:off x="2640" y="1152"/>
              <a:ext cx="1056" cy="240"/>
            </a:xfrm>
            <a:prstGeom prst="rect">
              <a:avLst/>
            </a:prstGeom>
            <a:solidFill>
              <a:srgbClr val="CCFFCC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งวดสุดท้าย</a:t>
              </a:r>
            </a:p>
          </p:txBody>
        </p:sp>
        <p:sp>
          <p:nvSpPr>
            <p:cNvPr id="189470" name="Rectangle 15"/>
            <p:cNvSpPr>
              <a:spLocks noChangeArrowheads="1"/>
            </p:cNvSpPr>
            <p:nvPr/>
          </p:nvSpPr>
          <p:spPr bwMode="auto">
            <a:xfrm>
              <a:off x="2640" y="1392"/>
              <a:ext cx="1056" cy="480"/>
            </a:xfrm>
            <a:prstGeom prst="rect">
              <a:avLst/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3 วัน</a:t>
              </a:r>
            </a:p>
          </p:txBody>
        </p:sp>
        <p:sp>
          <p:nvSpPr>
            <p:cNvPr id="189471" name="Rectangle 16"/>
            <p:cNvSpPr>
              <a:spLocks noChangeArrowheads="1"/>
            </p:cNvSpPr>
            <p:nvPr/>
          </p:nvSpPr>
          <p:spPr bwMode="auto">
            <a:xfrm>
              <a:off x="1632" y="1392"/>
              <a:ext cx="1008" cy="480"/>
            </a:xfrm>
            <a:prstGeom prst="rect">
              <a:avLst/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3 วัน</a:t>
              </a:r>
            </a:p>
          </p:txBody>
        </p:sp>
        <p:sp>
          <p:nvSpPr>
            <p:cNvPr id="189472" name="Rectangle 17"/>
            <p:cNvSpPr>
              <a:spLocks noChangeArrowheads="1"/>
            </p:cNvSpPr>
            <p:nvPr/>
          </p:nvSpPr>
          <p:spPr bwMode="auto">
            <a:xfrm>
              <a:off x="3696" y="1392"/>
              <a:ext cx="1056" cy="480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3 วัน</a:t>
              </a:r>
            </a:p>
          </p:txBody>
        </p:sp>
        <p:sp>
          <p:nvSpPr>
            <p:cNvPr id="189473" name="Rectangle 18"/>
            <p:cNvSpPr>
              <a:spLocks noChangeArrowheads="1"/>
            </p:cNvSpPr>
            <p:nvPr/>
          </p:nvSpPr>
          <p:spPr bwMode="auto">
            <a:xfrm>
              <a:off x="4752" y="1392"/>
              <a:ext cx="1008" cy="480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5 วัน</a:t>
              </a:r>
            </a:p>
          </p:txBody>
        </p:sp>
        <p:sp>
          <p:nvSpPr>
            <p:cNvPr id="189474" name="Rectangle 20"/>
            <p:cNvSpPr>
              <a:spLocks noChangeArrowheads="1"/>
            </p:cNvSpPr>
            <p:nvPr/>
          </p:nvSpPr>
          <p:spPr bwMode="auto">
            <a:xfrm>
              <a:off x="495" y="624"/>
              <a:ext cx="20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200" b="1" i="1"/>
                <a:t>งานจ้างก่อสร้างแบบราคาเหมารวม (</a:t>
              </a:r>
              <a:r>
                <a:rPr lang="en-US" sz="3200" b="1" i="1"/>
                <a:t>Lump Sum</a:t>
              </a:r>
              <a:r>
                <a:rPr lang="th-TH" sz="3200" b="1" i="1"/>
                <a:t>)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0" y="3048000"/>
            <a:ext cx="9144000" cy="3048000"/>
            <a:chOff x="0" y="1920"/>
            <a:chExt cx="5760" cy="1920"/>
          </a:xfrm>
        </p:grpSpPr>
        <p:sp>
          <p:nvSpPr>
            <p:cNvPr id="189449" name="Rectangle 7"/>
            <p:cNvSpPr>
              <a:spLocks noChangeArrowheads="1"/>
            </p:cNvSpPr>
            <p:nvPr/>
          </p:nvSpPr>
          <p:spPr bwMode="auto">
            <a:xfrm>
              <a:off x="0" y="2736"/>
              <a:ext cx="1632" cy="1104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200" b="1"/>
                <a:t>ไม่เกิน 30 ล้านบาท</a:t>
              </a:r>
            </a:p>
            <a:p>
              <a:r>
                <a:rPr lang="th-TH" sz="3200" b="1"/>
                <a:t>ไม่เกิน 60 ล้านบาท</a:t>
              </a:r>
            </a:p>
            <a:p>
              <a:r>
                <a:rPr lang="th-TH" sz="3200" b="1"/>
                <a:t>ไม่เกิน 100 ล้านบาท</a:t>
              </a:r>
            </a:p>
            <a:p>
              <a:r>
                <a:rPr lang="th-TH" sz="3200" b="1"/>
                <a:t>เกิน 100 ล้านบาทขึ้นไป</a:t>
              </a:r>
            </a:p>
          </p:txBody>
        </p:sp>
        <p:sp>
          <p:nvSpPr>
            <p:cNvPr id="189450" name="Rectangle 8"/>
            <p:cNvSpPr>
              <a:spLocks noChangeArrowheads="1"/>
            </p:cNvSpPr>
            <p:nvPr/>
          </p:nvSpPr>
          <p:spPr bwMode="auto">
            <a:xfrm>
              <a:off x="0" y="2256"/>
              <a:ext cx="1632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ราคาค่างาน</a:t>
              </a:r>
            </a:p>
          </p:txBody>
        </p:sp>
        <p:sp>
          <p:nvSpPr>
            <p:cNvPr id="189451" name="Rectangle 21"/>
            <p:cNvSpPr>
              <a:spLocks noChangeArrowheads="1"/>
            </p:cNvSpPr>
            <p:nvPr/>
          </p:nvSpPr>
          <p:spPr bwMode="auto">
            <a:xfrm>
              <a:off x="630" y="1920"/>
              <a:ext cx="20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200" b="1" i="1"/>
                <a:t>งานจ้างก่อสร้างแบบราคาต่อหน่วย (</a:t>
              </a:r>
              <a:r>
                <a:rPr lang="en-US" sz="3200" b="1" i="1"/>
                <a:t>Unit Cost</a:t>
              </a:r>
              <a:r>
                <a:rPr lang="th-TH" sz="3200" b="1" i="1"/>
                <a:t>)</a:t>
              </a:r>
            </a:p>
          </p:txBody>
        </p:sp>
        <p:sp>
          <p:nvSpPr>
            <p:cNvPr id="189452" name="Rectangle 22"/>
            <p:cNvSpPr>
              <a:spLocks noChangeArrowheads="1"/>
            </p:cNvSpPr>
            <p:nvPr/>
          </p:nvSpPr>
          <p:spPr bwMode="auto">
            <a:xfrm>
              <a:off x="1845" y="2256"/>
              <a:ext cx="1575" cy="240"/>
            </a:xfrm>
            <a:prstGeom prst="rect">
              <a:avLst/>
            </a:prstGeom>
            <a:solidFill>
              <a:srgbClr val="FF000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b="1">
                  <a:solidFill>
                    <a:schemeClr val="bg1"/>
                  </a:solidFill>
                </a:rPr>
                <a:t>ผู้ควบคุมงาน</a:t>
              </a:r>
            </a:p>
          </p:txBody>
        </p:sp>
        <p:sp>
          <p:nvSpPr>
            <p:cNvPr id="189453" name="Rectangle 23"/>
            <p:cNvSpPr>
              <a:spLocks noChangeArrowheads="1"/>
            </p:cNvSpPr>
            <p:nvPr/>
          </p:nvSpPr>
          <p:spPr bwMode="auto">
            <a:xfrm>
              <a:off x="3510" y="2256"/>
              <a:ext cx="2250" cy="240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>
                  <a:solidFill>
                    <a:srgbClr val="FF0000"/>
                  </a:solidFill>
                </a:rPr>
                <a:t>คณะกรรมการตรวจการจ้าง</a:t>
              </a:r>
            </a:p>
          </p:txBody>
        </p:sp>
        <p:sp>
          <p:nvSpPr>
            <p:cNvPr id="189454" name="Rectangle 24"/>
            <p:cNvSpPr>
              <a:spLocks noChangeArrowheads="1"/>
            </p:cNvSpPr>
            <p:nvPr/>
          </p:nvSpPr>
          <p:spPr bwMode="auto">
            <a:xfrm>
              <a:off x="1632" y="2496"/>
              <a:ext cx="1008" cy="240"/>
            </a:xfrm>
            <a:prstGeom prst="rect">
              <a:avLst/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รายงวด</a:t>
              </a:r>
            </a:p>
          </p:txBody>
        </p:sp>
        <p:sp>
          <p:nvSpPr>
            <p:cNvPr id="189455" name="Rectangle 25"/>
            <p:cNvSpPr>
              <a:spLocks noChangeArrowheads="1"/>
            </p:cNvSpPr>
            <p:nvPr/>
          </p:nvSpPr>
          <p:spPr bwMode="auto">
            <a:xfrm>
              <a:off x="4752" y="2496"/>
              <a:ext cx="1008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ครั้งสุดท้าย</a:t>
              </a:r>
            </a:p>
          </p:txBody>
        </p:sp>
        <p:sp>
          <p:nvSpPr>
            <p:cNvPr id="189456" name="Rectangle 26"/>
            <p:cNvSpPr>
              <a:spLocks noChangeArrowheads="1"/>
            </p:cNvSpPr>
            <p:nvPr/>
          </p:nvSpPr>
          <p:spPr bwMode="auto">
            <a:xfrm>
              <a:off x="3696" y="2496"/>
              <a:ext cx="1056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รายงวด</a:t>
              </a:r>
            </a:p>
          </p:txBody>
        </p:sp>
        <p:sp>
          <p:nvSpPr>
            <p:cNvPr id="189457" name="Rectangle 27"/>
            <p:cNvSpPr>
              <a:spLocks noChangeArrowheads="1"/>
            </p:cNvSpPr>
            <p:nvPr/>
          </p:nvSpPr>
          <p:spPr bwMode="auto">
            <a:xfrm>
              <a:off x="2640" y="2496"/>
              <a:ext cx="1056" cy="240"/>
            </a:xfrm>
            <a:prstGeom prst="rect">
              <a:avLst/>
            </a:prstGeom>
            <a:solidFill>
              <a:srgbClr val="CCFFCC">
                <a:alpha val="7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b="1"/>
                <a:t>ครั้งสุดท้าย</a:t>
              </a:r>
            </a:p>
          </p:txBody>
        </p:sp>
        <p:sp>
          <p:nvSpPr>
            <p:cNvPr id="189458" name="Rectangle 28"/>
            <p:cNvSpPr>
              <a:spLocks noChangeArrowheads="1"/>
            </p:cNvSpPr>
            <p:nvPr/>
          </p:nvSpPr>
          <p:spPr bwMode="auto">
            <a:xfrm>
              <a:off x="2640" y="2736"/>
              <a:ext cx="1056" cy="1104"/>
            </a:xfrm>
            <a:prstGeom prst="rect">
              <a:avLst/>
            </a:prstGeom>
            <a:solidFill>
              <a:srgbClr val="CCFFCC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200" b="1"/>
                <a:t>8 วัน</a:t>
              </a:r>
            </a:p>
            <a:p>
              <a:r>
                <a:rPr lang="th-TH" sz="3200" b="1"/>
                <a:t>12 วัน</a:t>
              </a:r>
            </a:p>
            <a:p>
              <a:r>
                <a:rPr lang="th-TH" sz="3200" b="1"/>
                <a:t>16 วัน</a:t>
              </a:r>
            </a:p>
            <a:p>
              <a:r>
                <a:rPr lang="th-TH" sz="3200" b="1"/>
                <a:t>20 วัน</a:t>
              </a:r>
            </a:p>
          </p:txBody>
        </p:sp>
        <p:sp>
          <p:nvSpPr>
            <p:cNvPr id="189459" name="Rectangle 29"/>
            <p:cNvSpPr>
              <a:spLocks noChangeArrowheads="1"/>
            </p:cNvSpPr>
            <p:nvPr/>
          </p:nvSpPr>
          <p:spPr bwMode="auto">
            <a:xfrm>
              <a:off x="1632" y="2736"/>
              <a:ext cx="1008" cy="1104"/>
            </a:xfrm>
            <a:prstGeom prst="rect">
              <a:avLst/>
            </a:prstGeom>
            <a:solidFill>
              <a:srgbClr val="CCFFCC">
                <a:alpha val="3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200" b="1"/>
                <a:t>4 วัน</a:t>
              </a:r>
            </a:p>
            <a:p>
              <a:r>
                <a:rPr lang="th-TH" sz="3200" b="1"/>
                <a:t>8 วัน</a:t>
              </a:r>
            </a:p>
            <a:p>
              <a:r>
                <a:rPr lang="th-TH" sz="3200" b="1"/>
                <a:t>12 วัน</a:t>
              </a:r>
            </a:p>
            <a:p>
              <a:r>
                <a:rPr lang="th-TH" sz="3200" b="1"/>
                <a:t>16 วัน</a:t>
              </a:r>
            </a:p>
          </p:txBody>
        </p:sp>
        <p:sp>
          <p:nvSpPr>
            <p:cNvPr id="189460" name="Rectangle 30"/>
            <p:cNvSpPr>
              <a:spLocks noChangeArrowheads="1"/>
            </p:cNvSpPr>
            <p:nvPr/>
          </p:nvSpPr>
          <p:spPr bwMode="auto">
            <a:xfrm>
              <a:off x="3696" y="2736"/>
              <a:ext cx="1056" cy="110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3200" b="1"/>
                <a:t>3 วัน</a:t>
              </a:r>
            </a:p>
            <a:p>
              <a:r>
                <a:rPr lang="th-TH" sz="3200" b="1"/>
                <a:t>3 วัน</a:t>
              </a:r>
            </a:p>
            <a:p>
              <a:r>
                <a:rPr lang="th-TH" sz="3200" b="1"/>
                <a:t>3 วัน</a:t>
              </a:r>
            </a:p>
            <a:p>
              <a:r>
                <a:rPr lang="th-TH" sz="3200" b="1"/>
                <a:t>3 วัน</a:t>
              </a:r>
            </a:p>
          </p:txBody>
        </p:sp>
        <p:sp>
          <p:nvSpPr>
            <p:cNvPr id="189461" name="Rectangle 31"/>
            <p:cNvSpPr>
              <a:spLocks noChangeArrowheads="1"/>
            </p:cNvSpPr>
            <p:nvPr/>
          </p:nvSpPr>
          <p:spPr bwMode="auto">
            <a:xfrm>
              <a:off x="4752" y="2700"/>
              <a:ext cx="1008" cy="1104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th-TH" sz="2800" b="1"/>
                <a:t>5 วัน</a:t>
              </a:r>
            </a:p>
            <a:p>
              <a:r>
                <a:rPr lang="th-TH" sz="2800" b="1"/>
                <a:t>5 วัน</a:t>
              </a:r>
            </a:p>
            <a:p>
              <a:r>
                <a:rPr lang="th-TH" sz="2800" b="1"/>
                <a:t>5 วั</a:t>
              </a:r>
              <a:r>
                <a:rPr lang="th-TH" sz="3200" b="1"/>
                <a:t>น</a:t>
              </a:r>
            </a:p>
            <a:p>
              <a:r>
                <a:rPr lang="th-TH" sz="3200" b="1"/>
                <a:t>5 วัน</a:t>
              </a:r>
            </a:p>
          </p:txBody>
        </p:sp>
      </p:grpSp>
      <p:sp>
        <p:nvSpPr>
          <p:cNvPr id="189446" name="Rectangle 35"/>
          <p:cNvSpPr>
            <a:spLocks noChangeArrowheads="1"/>
          </p:cNvSpPr>
          <p:nvPr/>
        </p:nvSpPr>
        <p:spPr bwMode="auto">
          <a:xfrm>
            <a:off x="7620000" y="10668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b="1" i="1"/>
              <a:t>วันทำการ</a:t>
            </a:r>
          </a:p>
        </p:txBody>
      </p:sp>
      <p:sp>
        <p:nvSpPr>
          <p:cNvPr id="189447" name="Rectangle 36"/>
          <p:cNvSpPr>
            <a:spLocks noChangeArrowheads="1"/>
          </p:cNvSpPr>
          <p:nvPr/>
        </p:nvSpPr>
        <p:spPr bwMode="auto">
          <a:xfrm>
            <a:off x="7620000" y="327660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b="1" i="1"/>
              <a:t>วันทำการ</a:t>
            </a:r>
          </a:p>
        </p:txBody>
      </p:sp>
      <p:sp>
        <p:nvSpPr>
          <p:cNvPr id="189448" name="Rectangle 37"/>
          <p:cNvSpPr>
            <a:spLocks noChangeArrowheads="1"/>
          </p:cNvSpPr>
          <p:nvPr/>
        </p:nvSpPr>
        <p:spPr bwMode="auto">
          <a:xfrm>
            <a:off x="914400" y="6248400"/>
            <a:ext cx="792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th-TH" sz="2800" b="1" i="1">
                <a:solidFill>
                  <a:srgbClr val="000099"/>
                </a:solidFill>
              </a:rPr>
              <a:t>** ทำไม่เสร็จภายในกำหนด ให้รายงาน หน.ส่วนราชการ + สำเนาแจ้งคู่สัญญาทราบ 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938963" y="6356350"/>
            <a:ext cx="2133600" cy="365125"/>
          </a:xfrm>
        </p:spPr>
        <p:txBody>
          <a:bodyPr/>
          <a:lstStyle/>
          <a:p>
            <a:pPr>
              <a:defRPr/>
            </a:pPr>
            <a:fld id="{B7ED669D-0DCD-469C-A947-0FDBA52AC355}" type="slidenum">
              <a:rPr lang="en-US" smtClean="0"/>
              <a:pPr>
                <a:defRPr/>
              </a:pPr>
              <a:t>105</a:t>
            </a:fld>
            <a:endParaRPr lang="th-TH" dirty="0"/>
          </a:p>
        </p:txBody>
      </p:sp>
      <p:sp>
        <p:nvSpPr>
          <p:cNvPr id="3" name="แผนผังลําดับงาน: กระบวนการสำรอง 2"/>
          <p:cNvSpPr/>
          <p:nvPr/>
        </p:nvSpPr>
        <p:spPr>
          <a:xfrm>
            <a:off x="285750" y="214313"/>
            <a:ext cx="8572500" cy="1500187"/>
          </a:xfrm>
          <a:prstGeom prst="flowChartAlternateProcess">
            <a:avLst/>
          </a:prstGeom>
          <a:solidFill>
            <a:srgbClr val="FFFFB7"/>
          </a:solidFill>
          <a:ln w="76200">
            <a:solidFill>
              <a:srgbClr val="FF0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5400" b="1" u="sng" dirty="0">
                <a:solidFill>
                  <a:schemeClr val="tx1"/>
                </a:solidFill>
                <a:latin typeface="Cordia New" pitchFamily="34" charset="-34"/>
                <a:cs typeface="FreesiaUPC" pitchFamily="34" charset="-34"/>
              </a:rPr>
              <a:t>การนับระยะเวลาตรวจรับงานก่อสร้างให้นับตั้งแต่เมื่อใด </a:t>
            </a:r>
            <a:r>
              <a:rPr lang="en-US" sz="5400" b="1" u="sng" dirty="0">
                <a:solidFill>
                  <a:schemeClr val="tx1"/>
                </a:solidFill>
                <a:latin typeface="Cordia New" pitchFamily="34" charset="-34"/>
                <a:cs typeface="FreesiaUPC" pitchFamily="34" charset="-34"/>
              </a:rPr>
              <a:t>?</a:t>
            </a:r>
            <a:endParaRPr lang="en-US" sz="4800" b="1" u="sng" dirty="0">
              <a:solidFill>
                <a:schemeClr val="tx1"/>
              </a:solidFill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71438" y="2357438"/>
            <a:ext cx="4500562" cy="4286250"/>
          </a:xfrm>
          <a:prstGeom prst="flowChartAlternateProcess">
            <a:avLst/>
          </a:prstGeom>
          <a:ln w="57150">
            <a:solidFill>
              <a:srgbClr val="00462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4400" b="1" u="sng" dirty="0">
                <a:solidFill>
                  <a:srgbClr val="FF0000"/>
                </a:solidFill>
                <a:latin typeface="Cordia New" pitchFamily="34" charset="-34"/>
                <a:cs typeface="FreesiaUPC" pitchFamily="34" charset="-34"/>
              </a:rPr>
              <a:t>ผู้ควบคุมงาน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602B"/>
                </a:solidFill>
                <a:latin typeface="Cordia New" pitchFamily="34" charset="-34"/>
                <a:cs typeface="FreesiaUPC" pitchFamily="34" charset="-34"/>
              </a:rPr>
              <a:t>งวดงานละ ๓ วันทำการ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602B"/>
                </a:solidFill>
                <a:latin typeface="Cordia New" pitchFamily="34" charset="-34"/>
                <a:cs typeface="FreesiaUPC" pitchFamily="34" charset="-34"/>
              </a:rPr>
              <a:t> </a:t>
            </a:r>
            <a:endParaRPr lang="th-TH" sz="4000" b="1" dirty="0">
              <a:solidFill>
                <a:srgbClr val="00602B"/>
              </a:solidFill>
              <a:latin typeface="Cordia New" pitchFamily="34" charset="-34"/>
              <a:cs typeface="FreesiaUPC" pitchFamily="34" charset="-34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4400" b="1" dirty="0">
                <a:solidFill>
                  <a:srgbClr val="FF0000"/>
                </a:solidFill>
                <a:latin typeface="Cordia New" pitchFamily="34" charset="-34"/>
                <a:cs typeface="FreesiaUPC" pitchFamily="34" charset="-34"/>
              </a:rPr>
              <a:t>ให้นับถัดจากรับหนังสือส่งมอบจาก   ผู้รับจ้าง</a:t>
            </a:r>
          </a:p>
        </p:txBody>
      </p:sp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4714875" y="2428875"/>
            <a:ext cx="4143375" cy="4214813"/>
          </a:xfrm>
          <a:prstGeom prst="flowChartAlternateProcess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th-TH" sz="4400" b="1" u="sng" dirty="0" err="1">
                <a:solidFill>
                  <a:srgbClr val="FF0000"/>
                </a:solidFill>
                <a:latin typeface="Cordia New" pitchFamily="34" charset="-34"/>
                <a:cs typeface="FreesiaUPC" pitchFamily="34" charset="-34"/>
              </a:rPr>
              <a:t>คกก.</a:t>
            </a:r>
            <a:r>
              <a:rPr lang="th-TH" sz="4400" b="1" u="sng" dirty="0">
                <a:solidFill>
                  <a:srgbClr val="FF0000"/>
                </a:solidFill>
                <a:latin typeface="Cordia New" pitchFamily="34" charset="-34"/>
                <a:cs typeface="FreesiaUPC" pitchFamily="34" charset="-34"/>
              </a:rPr>
              <a:t>ตรวจการจ้าง 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b="1" dirty="0">
                <a:solidFill>
                  <a:srgbClr val="00602B"/>
                </a:solidFill>
                <a:latin typeface="Cordia New" pitchFamily="34" charset="-34"/>
                <a:cs typeface="FreesiaUPC" pitchFamily="34" charset="-34"/>
              </a:rPr>
              <a:t>งวดงานละ ๓ วันทำการ งวดสุดท้าย ๕ วันทำการ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b="1" dirty="0">
                <a:solidFill>
                  <a:srgbClr val="C00000"/>
                </a:solidFill>
                <a:latin typeface="Cordia New" pitchFamily="34" charset="-34"/>
                <a:cs typeface="FreesiaUPC" pitchFamily="34" charset="-34"/>
              </a:rPr>
              <a:t>ให้นับถัดจากวันที่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Cordia New" pitchFamily="34" charset="-34"/>
                <a:cs typeface="FreesiaUPC" pitchFamily="34" charset="-34"/>
              </a:rPr>
              <a:t>ผู้ควบคุมงานตรวจเสร็จและรายงานให้ประธานกรรมการตรวจการจ้างทราบแล้ว</a:t>
            </a:r>
          </a:p>
        </p:txBody>
      </p:sp>
      <p:sp>
        <p:nvSpPr>
          <p:cNvPr id="8" name="ลูกศรลง 7"/>
          <p:cNvSpPr/>
          <p:nvPr/>
        </p:nvSpPr>
        <p:spPr>
          <a:xfrm>
            <a:off x="1857375" y="1714500"/>
            <a:ext cx="928688" cy="64293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ลูกศรลง 8"/>
          <p:cNvSpPr/>
          <p:nvPr/>
        </p:nvSpPr>
        <p:spPr>
          <a:xfrm>
            <a:off x="6357938" y="1714500"/>
            <a:ext cx="857250" cy="71437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ลูกศรลง 9"/>
          <p:cNvSpPr/>
          <p:nvPr/>
        </p:nvSpPr>
        <p:spPr>
          <a:xfrm>
            <a:off x="2071688" y="3786188"/>
            <a:ext cx="571500" cy="642937"/>
          </a:xfrm>
          <a:prstGeom prst="downArrow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5"/>
          <p:cNvSpPr txBox="1">
            <a:spLocks noChangeArrowheads="1"/>
          </p:cNvSpPr>
          <p:nvPr/>
        </p:nvSpPr>
        <p:spPr bwMode="auto">
          <a:xfrm>
            <a:off x="500062" y="928670"/>
            <a:ext cx="8429655" cy="70788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b="1" i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กำหนดหน้าที่ของคณะกรรมการตรวจรับ</a:t>
            </a:r>
            <a:r>
              <a:rPr lang="th-TH" sz="4000" b="1" i="1" dirty="0" smtClean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พัสดุไว้ดังนี้ </a:t>
            </a:r>
            <a:endParaRPr lang="th-TH" sz="4000" b="1" i="1" dirty="0">
              <a:solidFill>
                <a:srgbClr val="3333CC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428624" y="71414"/>
            <a:ext cx="850109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5B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800" b="1" i="1" dirty="0">
                <a:latin typeface="Times New Roman" pitchFamily="18" charset="0"/>
                <a:cs typeface="FreesiaUPC" pitchFamily="34" charset="-34"/>
              </a:rPr>
              <a:t>วิธีการตรวจรับพัสดุ (</a:t>
            </a:r>
            <a:r>
              <a:rPr lang="th-TH" sz="4800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ข้อ ๗๑)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063" y="1643050"/>
            <a:ext cx="8358187" cy="701675"/>
          </a:xfrm>
          <a:prstGeom prst="rect">
            <a:avLst/>
          </a:prstGeom>
          <a:ln>
            <a:solidFill>
              <a:srgbClr val="FF05B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th-TH" b="1" dirty="0" smtClean="0">
                <a:solidFill>
                  <a:srgbClr val="3333CC"/>
                </a:solidFill>
                <a:latin typeface="Times New Roman" pitchFamily="18" charset="0"/>
              </a:rPr>
              <a:t>๑.</a:t>
            </a:r>
            <a:r>
              <a:rPr lang="th-TH" b="1" i="1" u="sng" dirty="0" smtClean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ตรวจ</a:t>
            </a:r>
            <a:r>
              <a:rPr lang="th-TH" b="1" i="1" u="sng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ให้ถูกต้องครบถ้วน ตามสัญญา /ข้อตกลง 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28625" y="2428868"/>
            <a:ext cx="8429655" cy="12430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462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"/>
              <a:defRPr/>
            </a:pPr>
            <a:r>
              <a:rPr lang="th-TH" b="1" u="sng" dirty="0" smtClean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  <a:sym typeface="Wingdings" pitchFamily="2" charset="2"/>
              </a:rPr>
              <a:t>๒.กรณีจำเป็น  </a:t>
            </a:r>
            <a:r>
              <a:rPr lang="th-TH" sz="3200" b="1" dirty="0" smtClean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  <a:sym typeface="Wingdings" pitchFamily="2" charset="2"/>
              </a:rPr>
              <a:t>ไม่</a:t>
            </a:r>
            <a:r>
              <a:rPr lang="th-TH" sz="3200" b="1" dirty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  <a:sym typeface="Wingdings" pitchFamily="2" charset="2"/>
              </a:rPr>
              <a:t>อาจตรวจนับเป็นจำนวนหน่วยได้ทั้งหมด</a:t>
            </a:r>
          </a:p>
          <a:p>
            <a:pPr lvl="1">
              <a:lnSpc>
                <a:spcPct val="110000"/>
              </a:lnSpc>
              <a:buFontTx/>
              <a:buChar char="•"/>
              <a:defRPr/>
            </a:pPr>
            <a:r>
              <a:rPr lang="th-TH" sz="3200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  <a:sym typeface="Wingdings" pitchFamily="2" charset="2"/>
              </a:rPr>
              <a:t>  </a:t>
            </a:r>
            <a:r>
              <a:rPr lang="th-TH" sz="3200" b="1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  <a:sym typeface="Wingdings" pitchFamily="2" charset="2"/>
              </a:rPr>
              <a:t>ให้ตรวจรับทางวิชาการหรือสถิติ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28625" y="3643314"/>
            <a:ext cx="8572500" cy="2957733"/>
          </a:xfrm>
          <a:prstGeom prst="rect">
            <a:avLst/>
          </a:prstGeom>
          <a:ln>
            <a:solidFill>
              <a:srgbClr val="00462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th-TH" sz="3200" b="1" i="1" u="sng" dirty="0" smtClean="0">
                <a:solidFill>
                  <a:srgbClr val="FF0000"/>
                </a:solidFill>
                <a:latin typeface="Times New Roman" pitchFamily="18" charset="0"/>
              </a:rPr>
              <a:t>๓. เมื่อตรวจแล้วเห็นว่าถูกต้อง </a:t>
            </a:r>
          </a:p>
          <a:p>
            <a:pPr>
              <a:lnSpc>
                <a:spcPct val="95000"/>
              </a:lnSpc>
              <a:buFont typeface="Wingdings" pitchFamily="2" charset="2"/>
              <a:buChar char="Ø"/>
              <a:defRPr/>
            </a:pPr>
            <a:r>
              <a:rPr lang="th-TH" sz="3200" b="1" dirty="0" smtClean="0">
                <a:solidFill>
                  <a:srgbClr val="3333CC"/>
                </a:solidFill>
                <a:latin typeface="Times New Roman" pitchFamily="18" charset="0"/>
              </a:rPr>
              <a:t>ให้ทำหลักฐานการตรวจ</a:t>
            </a:r>
            <a:r>
              <a:rPr lang="th-TH" sz="3200" b="1" dirty="0" smtClean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รับ</a:t>
            </a:r>
            <a:r>
              <a:rPr lang="th-TH" sz="3200" b="1" dirty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พัสดุ</a:t>
            </a:r>
            <a:r>
              <a:rPr lang="th-TH" sz="3200" b="1" dirty="0" smtClean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ไว้</a:t>
            </a:r>
            <a:r>
              <a:rPr lang="th-TH" sz="3200" b="1" dirty="0" smtClean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อย่างน้อย 2 ฉบับ (ให้ผู้ขาย 1 ฉบับ/ ให้เจ้าหน้าที่พัสดุ 1ฉบับ เพื่อประกอบการเบิกจ่ายเงิน ) </a:t>
            </a:r>
          </a:p>
          <a:p>
            <a:pPr>
              <a:lnSpc>
                <a:spcPct val="95000"/>
              </a:lnSpc>
              <a:buFont typeface="Wingdings" pitchFamily="2" charset="2"/>
              <a:buChar char="Ø"/>
              <a:defRPr/>
            </a:pPr>
            <a:r>
              <a:rPr lang="th-TH" sz="3200" b="1" i="1" u="sng" dirty="0" smtClean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ให้ถือ</a:t>
            </a:r>
            <a:r>
              <a:rPr lang="th-TH" sz="3200" b="1" i="1" u="sng" dirty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ว่าผู้ขาย,ผู้รับจ้าง ส่งมอบ</a:t>
            </a:r>
            <a:r>
              <a:rPr lang="th-TH" sz="3200" b="1" i="1" u="sng" dirty="0" smtClean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ครบถูกต้องตั้งแต่วันที่</a:t>
            </a:r>
            <a:r>
              <a:rPr lang="th-TH" sz="3200" b="1" i="1" u="sng" dirty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นำพัสดุมาส่ง</a:t>
            </a:r>
          </a:p>
          <a:p>
            <a:pPr>
              <a:lnSpc>
                <a:spcPct val="95000"/>
              </a:lnSpc>
              <a:defRPr/>
            </a:pPr>
            <a:r>
              <a:rPr lang="th-TH" sz="3200" b="1" dirty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 </a:t>
            </a:r>
            <a:r>
              <a:rPr lang="en-US" sz="3200" b="1" dirty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&gt;</a:t>
            </a:r>
            <a:r>
              <a:rPr lang="th-TH" sz="3200" b="1" dirty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  มอบ</a:t>
            </a:r>
            <a:r>
              <a:rPr lang="th-TH" sz="3200" b="1" dirty="0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ของ</a:t>
            </a:r>
            <a:r>
              <a:rPr lang="th-TH" sz="3200" b="1" dirty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ให้</a:t>
            </a:r>
            <a:r>
              <a:rPr lang="th-TH" sz="3200" b="1" u="sng" dirty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เจ้าหน้าที่พัสดุ  </a:t>
            </a:r>
          </a:p>
          <a:p>
            <a:pPr marL="450850" indent="-450850">
              <a:lnSpc>
                <a:spcPct val="95000"/>
              </a:lnSpc>
              <a:defRPr/>
            </a:pPr>
            <a:r>
              <a:rPr lang="th-TH" sz="3200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</a:t>
            </a:r>
            <a:r>
              <a:rPr lang="en-US" sz="3200" b="1" dirty="0" smtClean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&gt;&gt;</a:t>
            </a:r>
            <a:r>
              <a:rPr lang="th-TH" sz="3200" b="1" dirty="0" smtClean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 </a:t>
            </a:r>
            <a:r>
              <a:rPr lang="th-TH" sz="3200" b="1" u="sng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รายงานผลให้ หัวหน้าส่วนราชการทราบ</a:t>
            </a:r>
          </a:p>
        </p:txBody>
      </p:sp>
      <p:sp>
        <p:nvSpPr>
          <p:cNvPr id="10" name="ลูกศรโค้งซ้าย 9"/>
          <p:cNvSpPr/>
          <p:nvPr/>
        </p:nvSpPr>
        <p:spPr>
          <a:xfrm>
            <a:off x="8358214" y="1357298"/>
            <a:ext cx="642910" cy="928694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4"/>
          <p:cNvSpPr txBox="1">
            <a:spLocks noChangeArrowheads="1"/>
          </p:cNvSpPr>
          <p:nvPr/>
        </p:nvSpPr>
        <p:spPr bwMode="auto">
          <a:xfrm>
            <a:off x="642910" y="1068388"/>
            <a:ext cx="4643438" cy="646112"/>
          </a:xfrm>
          <a:prstGeom prst="rect">
            <a:avLst/>
          </a:prstGeom>
          <a:solidFill>
            <a:srgbClr val="E1F4FF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i="1" dirty="0">
                <a:solidFill>
                  <a:srgbClr val="FF0000"/>
                </a:solidFill>
                <a:latin typeface="Times New Roman" pitchFamily="18" charset="0"/>
              </a:rPr>
              <a:t>กรณีส่งมอบไม่ถูกต้องตามสัญญา</a:t>
            </a:r>
          </a:p>
        </p:txBody>
      </p:sp>
      <p:sp>
        <p:nvSpPr>
          <p:cNvPr id="191491" name="Text Box 5"/>
          <p:cNvSpPr txBox="1">
            <a:spLocks noChangeArrowheads="1"/>
          </p:cNvSpPr>
          <p:nvPr/>
        </p:nvSpPr>
        <p:spPr bwMode="auto">
          <a:xfrm>
            <a:off x="588963" y="1071563"/>
            <a:ext cx="8412162" cy="1754326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  <a:p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 </a:t>
            </a:r>
            <a:r>
              <a:rPr lang="en-US" b="1" dirty="0">
                <a:solidFill>
                  <a:srgbClr val="3333CC"/>
                </a:solidFill>
                <a:latin typeface="Times New Roman" pitchFamily="18" charset="0"/>
              </a:rPr>
              <a:t>&gt;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 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ไม่ถูกต้องในรายละเอียด </a:t>
            </a:r>
          </a:p>
          <a:p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  </a:t>
            </a:r>
            <a:r>
              <a:rPr lang="th-TH" b="1" dirty="0" smtClean="0">
                <a:solidFill>
                  <a:schemeClr val="hlink"/>
                </a:solidFill>
                <a:latin typeface="Times New Roman" pitchFamily="18" charset="0"/>
                <a:cs typeface="FreesiaUPC" pitchFamily="34" charset="-34"/>
              </a:rPr>
              <a:t>* </a:t>
            </a:r>
            <a:r>
              <a:rPr lang="th-TH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ให้รายงาน หัวหน้าส่วนราชการทราบเพื่อสั่งการทันที</a:t>
            </a:r>
          </a:p>
        </p:txBody>
      </p:sp>
      <p:sp>
        <p:nvSpPr>
          <p:cNvPr id="191492" name="Text Box 6"/>
          <p:cNvSpPr txBox="1">
            <a:spLocks noChangeArrowheads="1"/>
          </p:cNvSpPr>
          <p:nvPr/>
        </p:nvSpPr>
        <p:spPr bwMode="auto">
          <a:xfrm>
            <a:off x="592138" y="2857496"/>
            <a:ext cx="7561262" cy="650875"/>
          </a:xfrm>
          <a:prstGeom prst="rect">
            <a:avLst/>
          </a:prstGeom>
          <a:solidFill>
            <a:srgbClr val="E1F4FF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i="1" dirty="0">
                <a:solidFill>
                  <a:srgbClr val="FF0000"/>
                </a:solidFill>
                <a:latin typeface="Times New Roman" pitchFamily="18" charset="0"/>
              </a:rPr>
              <a:t>กรณีถูกต้องแต่ไม่ครบจำนวน/ หรือครบแต่ไม่ถูกต้องทั้งหมด</a:t>
            </a:r>
          </a:p>
        </p:txBody>
      </p:sp>
      <p:sp>
        <p:nvSpPr>
          <p:cNvPr id="161797" name="Text Box 7"/>
          <p:cNvSpPr txBox="1">
            <a:spLocks noChangeArrowheads="1"/>
          </p:cNvSpPr>
          <p:nvPr/>
        </p:nvSpPr>
        <p:spPr bwMode="auto">
          <a:xfrm>
            <a:off x="142875" y="3567113"/>
            <a:ext cx="9001125" cy="2862262"/>
          </a:xfrm>
          <a:prstGeom prst="rect">
            <a:avLst/>
          </a:prstGeom>
          <a:solidFill>
            <a:srgbClr val="FFE1FF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3150" indent="-357188"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	</a:t>
            </a:r>
            <a:r>
              <a:rPr lang="th-TH" b="1" dirty="0">
                <a:solidFill>
                  <a:schemeClr val="hlink"/>
                </a:solidFill>
                <a:latin typeface="Times New Roman" pitchFamily="18" charset="0"/>
              </a:rPr>
              <a:t>*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แจ้งผู้ขาย</a:t>
            </a:r>
            <a:r>
              <a:rPr lang="en-US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/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ผู้รับจ้าง ทราบภายใน  3 วันทำการนับแต่วันตรวจพบ </a:t>
            </a:r>
          </a:p>
          <a:p>
            <a:pPr>
              <a:defRPr/>
            </a:pPr>
            <a:r>
              <a:rPr lang="th-TH" b="1" dirty="0">
                <a:solidFill>
                  <a:schemeClr val="hlink"/>
                </a:solidFill>
                <a:latin typeface="Times New Roman" pitchFamily="18" charset="0"/>
                <a:cs typeface="FreesiaUPC" pitchFamily="34" charset="-34"/>
              </a:rPr>
              <a:t>หากจะ</a:t>
            </a:r>
            <a:r>
              <a:rPr lang="th-TH" b="1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ให้รับเฉพาะที่ถูกต้อง 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รีบรายงาน </a:t>
            </a:r>
            <a:r>
              <a:rPr lang="th-TH" b="1" dirty="0" err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หส.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ราชการพิจารณา แก้ไขสัญญาก่อน แล้วจึงตรวจรับส่วนที่ถูกต้อง </a:t>
            </a:r>
            <a:endParaRPr lang="th-TH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3333CC"/>
                </a:solidFill>
                <a:latin typeface="Times New Roman" pitchFamily="18" charset="0"/>
              </a:rPr>
              <a:t> &gt;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&gt;</a:t>
            </a:r>
            <a:r>
              <a:rPr lang="th-TH" b="1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สงวนสิทธิ์ปรับ (ส่วนที่ส่งไม่ถูกต้อง)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 </a:t>
            </a:r>
            <a:endParaRPr lang="th-TH" b="1" dirty="0">
              <a:solidFill>
                <a:srgbClr val="FF0000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191494" name="Text Box 9"/>
          <p:cNvSpPr txBox="1">
            <a:spLocks noChangeArrowheads="1"/>
          </p:cNvSpPr>
          <p:nvPr/>
        </p:nvSpPr>
        <p:spPr bwMode="auto">
          <a:xfrm>
            <a:off x="1071563" y="220663"/>
            <a:ext cx="7143750" cy="708025"/>
          </a:xfrm>
          <a:prstGeom prst="rect">
            <a:avLst/>
          </a:prstGeom>
          <a:solidFill>
            <a:srgbClr val="FFFF00"/>
          </a:solidFill>
          <a:ln w="76200">
            <a:solidFill>
              <a:srgbClr val="00462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i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หน้าที่ของคณะกรรมการตรวจรับพัสดุ (ต่อ)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4"/>
          <p:cNvSpPr txBox="1">
            <a:spLocks noChangeArrowheads="1"/>
          </p:cNvSpPr>
          <p:nvPr/>
        </p:nvSpPr>
        <p:spPr bwMode="auto">
          <a:xfrm>
            <a:off x="639763" y="1000125"/>
            <a:ext cx="3932237" cy="650875"/>
          </a:xfrm>
          <a:prstGeom prst="rect">
            <a:avLst/>
          </a:prstGeom>
          <a:solidFill>
            <a:srgbClr val="E1F4FF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i="1">
                <a:solidFill>
                  <a:srgbClr val="FF0000"/>
                </a:solidFill>
                <a:latin typeface="Times New Roman" pitchFamily="18" charset="0"/>
              </a:rPr>
              <a:t>กรณีพัสดุเป็นชุด /  หน่วย</a:t>
            </a:r>
          </a:p>
        </p:txBody>
      </p:sp>
      <p:sp>
        <p:nvSpPr>
          <p:cNvPr id="160771" name="Text Box 5"/>
          <p:cNvSpPr txBox="1">
            <a:spLocks noChangeArrowheads="1"/>
          </p:cNvSpPr>
          <p:nvPr/>
        </p:nvSpPr>
        <p:spPr bwMode="auto">
          <a:xfrm>
            <a:off x="214313" y="1643063"/>
            <a:ext cx="8715375" cy="2462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      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ให้ดูว่า ถ้าขาดส่วนประกอบอย่างใดอย่างหนึ่งจะใช้การไม่ได้	อย่างสมบูรณ์ </a:t>
            </a:r>
          </a:p>
          <a:p>
            <a:pPr>
              <a:defRPr/>
            </a:pPr>
            <a:r>
              <a:rPr lang="th-TH" sz="1000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  </a:t>
            </a:r>
            <a:r>
              <a:rPr lang="th-TH" sz="1000" b="1" dirty="0">
                <a:solidFill>
                  <a:srgbClr val="3333CC"/>
                </a:solidFill>
                <a:latin typeface="Angsana New" pitchFamily="18" charset="-34"/>
                <a:cs typeface="FreesiaUPC" pitchFamily="34" charset="-34"/>
              </a:rPr>
              <a:t> </a:t>
            </a:r>
          </a:p>
          <a:p>
            <a:pPr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	</a:t>
            </a:r>
            <a:r>
              <a:rPr lang="th-TH" b="1" dirty="0">
                <a:solidFill>
                  <a:schemeClr val="hlink"/>
                </a:solidFill>
                <a:latin typeface="Times New Roman" pitchFamily="18" charset="0"/>
                <a:cs typeface="FreesiaUPC" pitchFamily="34" charset="-34"/>
              </a:rPr>
              <a:t>*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ถือว่ายังไม่ได้ส่งมอบ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	</a:t>
            </a:r>
            <a:r>
              <a:rPr lang="th-TH" sz="3200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รีบรายงาน </a:t>
            </a:r>
            <a:r>
              <a:rPr lang="th-TH" sz="3200" b="1" dirty="0" err="1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หส.</a:t>
            </a:r>
            <a:r>
              <a:rPr lang="th-TH" sz="3200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ราชการภายใน 3 วันทำการนับแต่ตรวจ</a:t>
            </a:r>
            <a:r>
              <a:rPr lang="th-TH" sz="3200" b="1" dirty="0">
                <a:solidFill>
                  <a:srgbClr val="C00000"/>
                </a:solidFill>
                <a:latin typeface="Times New Roman" pitchFamily="18" charset="0"/>
              </a:rPr>
              <a:t>พบ</a:t>
            </a:r>
            <a:endParaRPr lang="th-TH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92516" name="Text Box 8"/>
          <p:cNvSpPr txBox="1">
            <a:spLocks noChangeArrowheads="1"/>
          </p:cNvSpPr>
          <p:nvPr/>
        </p:nvSpPr>
        <p:spPr bwMode="auto">
          <a:xfrm>
            <a:off x="428625" y="87313"/>
            <a:ext cx="8429625" cy="7699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400" b="1" i="1">
                <a:solidFill>
                  <a:srgbClr val="3333CC"/>
                </a:solidFill>
                <a:latin typeface="Times New Roman" pitchFamily="18" charset="0"/>
              </a:rPr>
              <a:t>หน้าที่ของคณะกรรมการตรวจรับพัสดุ (ต่อ)</a:t>
            </a:r>
          </a:p>
        </p:txBody>
      </p:sp>
      <p:sp>
        <p:nvSpPr>
          <p:cNvPr id="192517" name="Text Box 4"/>
          <p:cNvSpPr txBox="1">
            <a:spLocks noChangeArrowheads="1"/>
          </p:cNvSpPr>
          <p:nvPr/>
        </p:nvSpPr>
        <p:spPr bwMode="auto">
          <a:xfrm>
            <a:off x="588963" y="3929063"/>
            <a:ext cx="6197600" cy="646112"/>
          </a:xfrm>
          <a:prstGeom prst="rect">
            <a:avLst/>
          </a:prstGeom>
          <a:solidFill>
            <a:srgbClr val="E1F4FF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i="1">
                <a:solidFill>
                  <a:srgbClr val="FF0000"/>
                </a:solidFill>
                <a:latin typeface="Times New Roman" pitchFamily="18" charset="0"/>
              </a:rPr>
              <a:t>กรรมการตรวจรับบางคนไม่ยอมรับพัสดุ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4613275"/>
            <a:ext cx="9144000" cy="18161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4000" b="1" dirty="0">
                <a:solidFill>
                  <a:srgbClr val="660066"/>
                </a:solidFill>
                <a:latin typeface="Times New Roman" pitchFamily="18" charset="0"/>
                <a:cs typeface="FreesiaUPC" pitchFamily="34" charset="-34"/>
              </a:rPr>
              <a:t>ให้ทำความเห็นแย้งไว้</a:t>
            </a:r>
          </a:p>
          <a:p>
            <a:pPr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 </a:t>
            </a:r>
            <a:r>
              <a:rPr lang="en-US" b="1" dirty="0">
                <a:solidFill>
                  <a:srgbClr val="3333CC"/>
                </a:solidFill>
                <a:latin typeface="Times New Roman" pitchFamily="18" charset="0"/>
              </a:rPr>
              <a:t>&gt; 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th-TH" b="1" dirty="0">
                <a:solidFill>
                  <a:srgbClr val="C00000"/>
                </a:solidFill>
                <a:latin typeface="Times New Roman" pitchFamily="18" charset="0"/>
              </a:rPr>
              <a:t>ถ้า หัวหน้าส่วนราชการ สั่งการให้รับพัสดุไว้</a:t>
            </a:r>
          </a:p>
          <a:p>
            <a:pPr>
              <a:tabLst>
                <a:tab pos="88900" algn="l"/>
              </a:tabLst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th-TH" b="1" dirty="0">
                <a:solidFill>
                  <a:schemeClr val="hlink"/>
                </a:solidFill>
                <a:latin typeface="Times New Roman" pitchFamily="18" charset="0"/>
              </a:rPr>
              <a:t>*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ให้ออกใบตรวจรับให้ผู้ขาย/ผู้รับจ้างและ</a:t>
            </a:r>
            <a:r>
              <a:rPr lang="th-TH" b="1" dirty="0" err="1">
                <a:solidFill>
                  <a:srgbClr val="3333CC"/>
                </a:solidFill>
                <a:latin typeface="Times New Roman" pitchFamily="18" charset="0"/>
              </a:rPr>
              <a:t>จนท.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พัสดุ เป็นหลักฐาน </a:t>
            </a:r>
          </a:p>
        </p:txBody>
      </p:sp>
      <p:sp>
        <p:nvSpPr>
          <p:cNvPr id="7" name="กระป๋อง 6"/>
          <p:cNvSpPr/>
          <p:nvPr/>
        </p:nvSpPr>
        <p:spPr>
          <a:xfrm>
            <a:off x="357188" y="1785938"/>
            <a:ext cx="285750" cy="3571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11"/>
          <p:cNvSpPr txBox="1">
            <a:spLocks noChangeArrowheads="1"/>
          </p:cNvSpPr>
          <p:nvPr/>
        </p:nvSpPr>
        <p:spPr bwMode="auto">
          <a:xfrm>
            <a:off x="2106613" y="1779588"/>
            <a:ext cx="5383212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i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หน้าที่ของคณะกรรมการตรวจการจ้าง </a:t>
            </a:r>
          </a:p>
        </p:txBody>
      </p:sp>
      <p:sp>
        <p:nvSpPr>
          <p:cNvPr id="161795" name="Text Box 4"/>
          <p:cNvSpPr txBox="1">
            <a:spLocks noChangeArrowheads="1"/>
          </p:cNvSpPr>
          <p:nvPr/>
        </p:nvSpPr>
        <p:spPr bwMode="auto">
          <a:xfrm>
            <a:off x="304800" y="1049338"/>
            <a:ext cx="4481513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3333CC"/>
                </a:solidFill>
                <a:latin typeface="Times New Roman" pitchFamily="18" charset="0"/>
                <a:sym typeface="Webdings" pitchFamily="18" charset="2"/>
              </a:rPr>
              <a:t>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th-TH" sz="4000" b="1" dirty="0">
                <a:solidFill>
                  <a:srgbClr val="3333CC"/>
                </a:solidFill>
                <a:latin typeface="Times New Roman" pitchFamily="18" charset="0"/>
              </a:rPr>
              <a:t>ระเบียบฯ พัสดุ ข้อ ๗๒</a:t>
            </a:r>
          </a:p>
        </p:txBody>
      </p:sp>
      <p:sp>
        <p:nvSpPr>
          <p:cNvPr id="193540" name="Text Box 7"/>
          <p:cNvSpPr txBox="1">
            <a:spLocks noChangeArrowheads="1"/>
          </p:cNvSpPr>
          <p:nvPr/>
        </p:nvSpPr>
        <p:spPr bwMode="auto">
          <a:xfrm>
            <a:off x="611188" y="2500313"/>
            <a:ext cx="4581525" cy="646112"/>
          </a:xfrm>
          <a:prstGeom prst="rect">
            <a:avLst/>
          </a:prstGeom>
          <a:solidFill>
            <a:srgbClr val="E1F4FF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i="1">
                <a:solidFill>
                  <a:schemeClr val="hlink"/>
                </a:solidFill>
                <a:latin typeface="Times New Roman" pitchFamily="18" charset="0"/>
              </a:rPr>
              <a:t>ตรวจตามรายงานของผู้ควบคุมงาน </a:t>
            </a:r>
          </a:p>
        </p:txBody>
      </p:sp>
      <p:sp>
        <p:nvSpPr>
          <p:cNvPr id="193541" name="Text Box 9"/>
          <p:cNvSpPr txBox="1">
            <a:spLocks noChangeArrowheads="1"/>
          </p:cNvSpPr>
          <p:nvPr/>
        </p:nvSpPr>
        <p:spPr bwMode="auto">
          <a:xfrm>
            <a:off x="214313" y="3143250"/>
            <a:ext cx="8575675" cy="3416300"/>
          </a:xfrm>
          <a:prstGeom prst="rect">
            <a:avLst/>
          </a:prstGeom>
          <a:solidFill>
            <a:srgbClr val="FFE1FF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th-TH" b="1">
                <a:solidFill>
                  <a:srgbClr val="3333CC"/>
                </a:solidFill>
                <a:latin typeface="Times New Roman" pitchFamily="18" charset="0"/>
                <a:sym typeface="Wingdings 2" pitchFamily="18" charset="2"/>
              </a:rPr>
              <a:t> </a:t>
            </a:r>
            <a:r>
              <a:rPr lang="th-TH" b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  <a:sym typeface="Wingdings 2" pitchFamily="18" charset="2"/>
              </a:rPr>
              <a:t>ดูการปฏิบัติงานของผู้รับจ้าง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th-TH" b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  <a:sym typeface="Wingdings 2" pitchFamily="18" charset="2"/>
              </a:rPr>
              <a:t> </a:t>
            </a:r>
            <a:r>
              <a:rPr lang="th-TH" sz="3200" b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ตรวจตามแบบรูป รายการละเอียดตามที่ระบุในสัญญา</a:t>
            </a:r>
            <a:r>
              <a:rPr lang="th-TH" b="1" i="1" u="sng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ทุกสัปดาห์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th-TH" b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</a:t>
            </a:r>
            <a:r>
              <a:rPr lang="th-TH" b="1" i="1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  <a:sym typeface="Wingdings 2" pitchFamily="18" charset="2"/>
              </a:rPr>
              <a:t>รับทราบการสั่งการของผู้ควบคุมงาน </a:t>
            </a:r>
            <a:r>
              <a:rPr lang="th-TH" b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  <a:sym typeface="Wingdings 2" pitchFamily="18" charset="2"/>
              </a:rPr>
              <a:t>กรณีสั่งผู้รับจ้างหยุด/ 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h-TH" b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  <a:sym typeface="Wingdings 2" pitchFamily="18" charset="2"/>
              </a:rPr>
              <a:t>   พักงาน </a:t>
            </a:r>
          </a:p>
          <a:p>
            <a:pPr algn="ctr">
              <a:buClr>
                <a:srgbClr val="C00000"/>
              </a:buClr>
              <a:buSzPct val="70000"/>
            </a:pPr>
            <a:r>
              <a:rPr lang="th-TH" b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  <a:sym typeface="Wingdings 2" pitchFamily="18" charset="2"/>
              </a:rPr>
              <a:t> </a:t>
            </a:r>
            <a:endParaRPr lang="th-TH" b="1">
              <a:solidFill>
                <a:srgbClr val="C00000"/>
              </a:solidFill>
              <a:latin typeface="Times New Roman" pitchFamily="18" charset="0"/>
              <a:cs typeface="FreesiaUPC" pitchFamily="34" charset="-34"/>
              <a:sym typeface="Wingdings 2" pitchFamily="18" charset="2"/>
            </a:endParaRPr>
          </a:p>
          <a:p>
            <a:endParaRPr lang="th-TH" b="1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193542" name="Text Box 10"/>
          <p:cNvSpPr txBox="1">
            <a:spLocks noChangeArrowheads="1"/>
          </p:cNvSpPr>
          <p:nvPr/>
        </p:nvSpPr>
        <p:spPr bwMode="auto">
          <a:xfrm>
            <a:off x="928688" y="115888"/>
            <a:ext cx="6786562" cy="830262"/>
          </a:xfrm>
          <a:prstGeom prst="rect">
            <a:avLst/>
          </a:prstGeom>
          <a:solidFill>
            <a:srgbClr val="FFFF00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800" b="1" i="1">
                <a:latin typeface="Times New Roman" pitchFamily="18" charset="0"/>
              </a:rPr>
              <a:t>วิธีการตรวจรับงานจ้างก่อสร้าง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14313" y="5500688"/>
            <a:ext cx="8572500" cy="1071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" pitchFamily="2" charset="2"/>
              <a:buChar char="ü"/>
              <a:defRPr/>
            </a:pPr>
            <a:r>
              <a:rPr lang="th-TH" sz="4800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  <a:sym typeface="Wingdings 2" pitchFamily="18" charset="2"/>
              </a:rPr>
              <a:t>แต่ต้องรายงาน </a:t>
            </a:r>
            <a:r>
              <a:rPr lang="th-TH" sz="4800" b="1" dirty="0" err="1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  <a:sym typeface="Wingdings 2" pitchFamily="18" charset="2"/>
              </a:rPr>
              <a:t>หส.</a:t>
            </a:r>
            <a:r>
              <a:rPr lang="th-TH" sz="4800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  <a:sym typeface="Wingdings 2" pitchFamily="18" charset="2"/>
              </a:rPr>
              <a:t>ราชการทราบ/สั่งการ</a:t>
            </a:r>
            <a:endParaRPr lang="th-TH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Box 7"/>
          <p:cNvSpPr txBox="1">
            <a:spLocks noChangeArrowheads="1"/>
          </p:cNvSpPr>
          <p:nvPr/>
        </p:nvSpPr>
        <p:spPr bwMode="auto">
          <a:xfrm>
            <a:off x="539750" y="1558925"/>
            <a:ext cx="8208963" cy="4819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9100" indent="-382588" algn="ctr">
              <a:spcBef>
                <a:spcPct val="20000"/>
              </a:spcBef>
            </a:pPr>
            <a:r>
              <a:rPr lang="th-TH" sz="3600" b="1">
                <a:solidFill>
                  <a:schemeClr val="bg1"/>
                </a:solidFill>
                <a:latin typeface="Cordia New" pitchFamily="34" charset="-34"/>
                <a:cs typeface="JasmineUPC" pitchFamily="18" charset="-34"/>
              </a:rPr>
              <a:t>             </a:t>
            </a:r>
            <a:r>
              <a:rPr lang="th-TH" sz="4800" b="1">
                <a:latin typeface="Cordia New" pitchFamily="34" charset="-34"/>
                <a:cs typeface="JasmineUPC" pitchFamily="18" charset="-34"/>
              </a:rPr>
              <a:t>การจ้างทำของ และ</a:t>
            </a:r>
            <a:r>
              <a:rPr lang="th-TH" sz="4800" b="1">
                <a:solidFill>
                  <a:srgbClr val="0000CC"/>
                </a:solidFill>
                <a:latin typeface="Cordia New" pitchFamily="34" charset="-34"/>
                <a:cs typeface="JasmineUPC" pitchFamily="18" charset="-34"/>
              </a:rPr>
              <a:t>การรับขน </a:t>
            </a:r>
            <a:r>
              <a:rPr lang="th-TH" sz="4800" b="1">
                <a:latin typeface="Cordia New" pitchFamily="34" charset="-34"/>
                <a:cs typeface="JasmineUPC" pitchFamily="18" charset="-34"/>
              </a:rPr>
              <a:t>ตาม ปพพ. การจ้างเหมาบริการ แต่ไม่รวมถึง</a:t>
            </a:r>
            <a:r>
              <a:rPr lang="th-TH" sz="4800" b="1">
                <a:solidFill>
                  <a:srgbClr val="FF33CC"/>
                </a:solidFill>
                <a:latin typeface="Cordia New" pitchFamily="34" charset="-34"/>
                <a:cs typeface="JasmineUPC" pitchFamily="18" charset="-34"/>
              </a:rPr>
              <a:t>การจ้างลูกจ้างของส่วนราชการ </a:t>
            </a:r>
          </a:p>
          <a:p>
            <a:pPr marL="419100" indent="-382588" algn="ctr">
              <a:spcBef>
                <a:spcPct val="20000"/>
              </a:spcBef>
            </a:pPr>
            <a:r>
              <a:rPr lang="th-TH" sz="4800" b="1">
                <a:latin typeface="Cordia New" pitchFamily="34" charset="-34"/>
                <a:cs typeface="JasmineUPC" pitchFamily="18" charset="-34"/>
              </a:rPr>
              <a:t>การรับขนในการเดินทางไปราชการ   </a:t>
            </a:r>
          </a:p>
          <a:p>
            <a:pPr marL="419100" indent="-382588" algn="ctr">
              <a:spcBef>
                <a:spcPct val="20000"/>
              </a:spcBef>
            </a:pPr>
            <a:r>
              <a:rPr lang="th-TH" sz="4800" b="1">
                <a:latin typeface="Cordia New" pitchFamily="34" charset="-34"/>
                <a:cs typeface="JasmineUPC" pitchFamily="18" charset="-34"/>
              </a:rPr>
              <a:t>   </a:t>
            </a:r>
            <a:r>
              <a:rPr lang="th-TH" sz="4800" b="1">
                <a:solidFill>
                  <a:srgbClr val="0000CC"/>
                </a:solidFill>
                <a:latin typeface="Cordia New" pitchFamily="34" charset="-34"/>
                <a:cs typeface="JasmineUPC" pitchFamily="18" charset="-34"/>
              </a:rPr>
              <a:t>การจ้างที่ปรึกษา</a:t>
            </a:r>
            <a:r>
              <a:rPr lang="th-TH" sz="4800" b="1">
                <a:latin typeface="Cordia New" pitchFamily="34" charset="-34"/>
                <a:cs typeface="JasmineUPC" pitchFamily="18" charset="-34"/>
              </a:rPr>
              <a:t>  การจ้างออกแบบ  ควบคุมงาน และ</a:t>
            </a:r>
            <a:r>
              <a:rPr lang="th-TH" sz="4800" b="1">
                <a:solidFill>
                  <a:srgbClr val="FF3300"/>
                </a:solidFill>
                <a:latin typeface="Cordia New" pitchFamily="34" charset="-34"/>
                <a:cs typeface="JasmineUPC" pitchFamily="18" charset="-34"/>
              </a:rPr>
              <a:t>การจ้างแรงงาน</a:t>
            </a:r>
            <a:endParaRPr lang="th-TH" sz="4400" b="1">
              <a:solidFill>
                <a:srgbClr val="FF3300"/>
              </a:solidFill>
              <a:latin typeface="Cordia New" pitchFamily="34" charset="-34"/>
              <a:cs typeface="JasmineUPC" pitchFamily="18" charset="-34"/>
            </a:endParaRPr>
          </a:p>
        </p:txBody>
      </p:sp>
      <p:sp>
        <p:nvSpPr>
          <p:cNvPr id="12" name="ลูกศรขวาท้ายขีด 11"/>
          <p:cNvSpPr/>
          <p:nvPr/>
        </p:nvSpPr>
        <p:spPr>
          <a:xfrm>
            <a:off x="736005" y="1851183"/>
            <a:ext cx="428625" cy="357188"/>
          </a:xfrm>
          <a:prstGeom prst="stripedRightArrow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rgbClr val="FFFFFF"/>
              </a:solidFill>
              <a:latin typeface="Cordia New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1475656" y="536425"/>
            <a:ext cx="6232776" cy="695570"/>
          </a:xfrm>
          <a:prstGeom prst="round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 pitchFamily="34" charset="-34"/>
              </a:rPr>
              <a:t>ความหมาย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 pitchFamily="34" charset="-34"/>
              </a:rPr>
              <a:t>: </a:t>
            </a:r>
            <a:r>
              <a:rPr lang="th-TH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 New" pitchFamily="34" charset="-34"/>
              </a:rPr>
              <a:t>การจ้าง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5"/>
          <p:cNvSpPr txBox="1">
            <a:spLocks noChangeArrowheads="1"/>
          </p:cNvSpPr>
          <p:nvPr/>
        </p:nvSpPr>
        <p:spPr bwMode="auto">
          <a:xfrm>
            <a:off x="428625" y="1314450"/>
            <a:ext cx="8286750" cy="769938"/>
          </a:xfrm>
          <a:prstGeom prst="rect">
            <a:avLst/>
          </a:prstGeom>
          <a:solidFill>
            <a:srgbClr val="E1F4FF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 i="1" dirty="0">
                <a:solidFill>
                  <a:srgbClr val="800080"/>
                </a:solidFill>
                <a:latin typeface="Times New Roman" pitchFamily="18" charset="0"/>
              </a:rPr>
              <a:t>กรณีมีข้อสงสัยเห็นว่าไม่น่าจะเป็นตามหลักวิชาการ </a:t>
            </a:r>
          </a:p>
        </p:txBody>
      </p:sp>
      <p:sp>
        <p:nvSpPr>
          <p:cNvPr id="162819" name="Text Box 7"/>
          <p:cNvSpPr txBox="1">
            <a:spLocks noChangeArrowheads="1"/>
          </p:cNvSpPr>
          <p:nvPr/>
        </p:nvSpPr>
        <p:spPr bwMode="auto">
          <a:xfrm>
            <a:off x="428625" y="2000250"/>
            <a:ext cx="8501063" cy="4524375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b="1" dirty="0">
                <a:solidFill>
                  <a:srgbClr val="3333CC"/>
                </a:solidFill>
                <a:latin typeface="Angsana New" pitchFamily="18" charset="-34"/>
                <a:sym typeface="Wingdings 2" pitchFamily="18" charset="2"/>
              </a:rPr>
              <a:t>  </a:t>
            </a:r>
            <a:r>
              <a:rPr lang="th-TH" b="1" dirty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  <a:sym typeface="Wingdings 2" pitchFamily="18" charset="2"/>
              </a:rPr>
              <a:t>ให้ออกตรวจสถานที่ที่จ้าง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b="1" dirty="0">
                <a:solidFill>
                  <a:srgbClr val="3333CC"/>
                </a:solidFill>
                <a:latin typeface="Angsana New" pitchFamily="18" charset="-34"/>
                <a:cs typeface="FreesiaUPC" pitchFamily="34" charset="-34"/>
                <a:sym typeface="Wingdings 2" pitchFamily="18" charset="2"/>
              </a:rPr>
              <a:t> </a:t>
            </a:r>
            <a:r>
              <a:rPr lang="th-TH" b="1" dirty="0">
                <a:solidFill>
                  <a:srgbClr val="3333CC"/>
                </a:solidFill>
                <a:latin typeface="Angsana New" pitchFamily="18" charset="-34"/>
                <a:cs typeface="FreesiaUPC" pitchFamily="34" charset="-34"/>
              </a:rPr>
              <a:t> ให้มีอำนาจ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3333CC"/>
                </a:solidFill>
                <a:latin typeface="Angsana New" pitchFamily="18" charset="-34"/>
                <a:cs typeface="FreesiaUPC" pitchFamily="34" charset="-34"/>
                <a:sym typeface="Wingdings 2" pitchFamily="18" charset="2"/>
              </a:rPr>
              <a:t>สั่งเปลี่ยนแปลง แก้ไข เพิ่มเติม ตัดทอน งานจ้างได้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None/>
              <a:defRPr/>
            </a:pPr>
            <a:r>
              <a:rPr lang="th-TH" b="1" dirty="0">
                <a:solidFill>
                  <a:srgbClr val="3333CC"/>
                </a:solidFill>
                <a:latin typeface="Angsana New" pitchFamily="18" charset="-34"/>
                <a:cs typeface="FreesiaUPC" pitchFamily="34" charset="-34"/>
                <a:sym typeface="Wingdings 2" pitchFamily="18" charset="2"/>
              </a:rPr>
              <a:t>    เพื่อให้เป็นไปตามรูปแบบ /รายการ / ข้อตกลง</a:t>
            </a:r>
          </a:p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b="1" dirty="0">
                <a:solidFill>
                  <a:srgbClr val="3333CC"/>
                </a:solidFill>
                <a:latin typeface="Angsana New" pitchFamily="18" charset="-34"/>
                <a:cs typeface="FreesiaUPC" pitchFamily="34" charset="-34"/>
                <a:sym typeface="Wingdings" pitchFamily="2" charset="2"/>
              </a:rPr>
              <a:t>  </a:t>
            </a:r>
            <a:r>
              <a:rPr lang="th-TH" b="1" u="sng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  <a:sym typeface="Wingdings" pitchFamily="2" charset="2"/>
              </a:rPr>
              <a:t>ตรวจผลงานที่ส่งมอบ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3333CC"/>
                </a:solidFill>
                <a:latin typeface="Angsana New" pitchFamily="18" charset="-34"/>
                <a:cs typeface="FreesiaUPC" pitchFamily="34" charset="-34"/>
                <a:sym typeface="Wingdings 2" pitchFamily="18" charset="2"/>
              </a:rPr>
              <a:t>ภายใน 3 วันทำการ นับแต่วันประธานกรรรมการ	รับทราบการส่งมอบงาน 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3333CC"/>
                </a:solidFill>
                <a:latin typeface="Angsana New" pitchFamily="18" charset="-34"/>
                <a:cs typeface="FreesiaUPC" pitchFamily="34" charset="-34"/>
              </a:rPr>
              <a:t>ตรวจให้เสร็จโดยเร็วที่สุด</a:t>
            </a:r>
          </a:p>
        </p:txBody>
      </p:sp>
      <p:sp>
        <p:nvSpPr>
          <p:cNvPr id="194564" name="Text Box 8"/>
          <p:cNvSpPr txBox="1">
            <a:spLocks noChangeArrowheads="1"/>
          </p:cNvSpPr>
          <p:nvPr/>
        </p:nvSpPr>
        <p:spPr bwMode="auto">
          <a:xfrm>
            <a:off x="428625" y="214313"/>
            <a:ext cx="8358188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5400" b="1" i="1">
                <a:solidFill>
                  <a:srgbClr val="3333CC"/>
                </a:solidFill>
                <a:latin typeface="Times New Roman" pitchFamily="18" charset="0"/>
              </a:rPr>
              <a:t>หน้าที่ของคณะกรรมการตรวจการจ้าง</a:t>
            </a:r>
            <a:r>
              <a:rPr lang="th-TH" sz="5400"/>
              <a:t> </a:t>
            </a:r>
            <a:r>
              <a:rPr lang="th-TH" sz="5400" b="1" i="1">
                <a:solidFill>
                  <a:srgbClr val="3333CC"/>
                </a:solidFill>
                <a:latin typeface="Times New Roman" pitchFamily="18" charset="0"/>
              </a:rPr>
              <a:t> (ต่อ</a:t>
            </a:r>
            <a:r>
              <a:rPr lang="th-TH" b="1" i="1">
                <a:solidFill>
                  <a:srgbClr val="3333CC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3"/>
          <p:cNvSpPr txBox="1">
            <a:spLocks noChangeArrowheads="1"/>
          </p:cNvSpPr>
          <p:nvPr/>
        </p:nvSpPr>
        <p:spPr bwMode="auto">
          <a:xfrm>
            <a:off x="609600" y="857250"/>
            <a:ext cx="2449513" cy="650875"/>
          </a:xfrm>
          <a:prstGeom prst="rect">
            <a:avLst/>
          </a:prstGeom>
          <a:solidFill>
            <a:srgbClr val="E1F4FF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i="1">
                <a:solidFill>
                  <a:srgbClr val="C00000"/>
                </a:solidFill>
                <a:latin typeface="Times New Roman" pitchFamily="18" charset="0"/>
              </a:rPr>
              <a:t>กรณีตรวจถูกต้อง </a:t>
            </a:r>
          </a:p>
        </p:txBody>
      </p:sp>
      <p:sp>
        <p:nvSpPr>
          <p:cNvPr id="163843" name="Text Box 5"/>
          <p:cNvSpPr txBox="1">
            <a:spLocks noChangeArrowheads="1"/>
          </p:cNvSpPr>
          <p:nvPr/>
        </p:nvSpPr>
        <p:spPr bwMode="auto">
          <a:xfrm>
            <a:off x="684213" y="1428750"/>
            <a:ext cx="5694362" cy="2079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  <a:sym typeface="Wingdings 2" pitchFamily="18" charset="2"/>
              </a:rPr>
              <a:t>  ทำใบรับรองผลงาน</a:t>
            </a:r>
          </a:p>
          <a:p>
            <a:pPr lvl="1">
              <a:lnSpc>
                <a:spcPct val="85000"/>
              </a:lnSpc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ทั้งหมด / เฉพาะงวด</a:t>
            </a:r>
          </a:p>
          <a:p>
            <a:pPr lvl="1">
              <a:lnSpc>
                <a:spcPct val="85000"/>
              </a:lnSpc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มอบให้ผู้รับจ้าง , </a:t>
            </a:r>
            <a:r>
              <a:rPr lang="th-TH" b="1" dirty="0" err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จนท.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พัสดุ</a:t>
            </a:r>
          </a:p>
          <a:p>
            <a:pPr lvl="1">
              <a:lnSpc>
                <a:spcPct val="85000"/>
              </a:lnSpc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</a:t>
            </a:r>
            <a:r>
              <a:rPr lang="th-TH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รายงาน </a:t>
            </a:r>
            <a:r>
              <a:rPr lang="th-TH" b="1" dirty="0" err="1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หส.</a:t>
            </a:r>
            <a:r>
              <a:rPr lang="th-TH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ราชการ ผู้ว่าจ้างทราบ</a:t>
            </a:r>
          </a:p>
        </p:txBody>
      </p:sp>
      <p:sp>
        <p:nvSpPr>
          <p:cNvPr id="195588" name="Text Box 7"/>
          <p:cNvSpPr txBox="1">
            <a:spLocks noChangeArrowheads="1"/>
          </p:cNvSpPr>
          <p:nvPr/>
        </p:nvSpPr>
        <p:spPr bwMode="auto">
          <a:xfrm>
            <a:off x="487363" y="3994150"/>
            <a:ext cx="24447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latin typeface="Times New Roman" pitchFamily="18" charset="0"/>
            </a:endParaRPr>
          </a:p>
        </p:txBody>
      </p:sp>
      <p:sp>
        <p:nvSpPr>
          <p:cNvPr id="195589" name="Text Box 8"/>
          <p:cNvSpPr txBox="1">
            <a:spLocks noChangeArrowheads="1"/>
          </p:cNvSpPr>
          <p:nvPr/>
        </p:nvSpPr>
        <p:spPr bwMode="auto">
          <a:xfrm>
            <a:off x="715963" y="3357563"/>
            <a:ext cx="3503612" cy="650875"/>
          </a:xfrm>
          <a:prstGeom prst="rect">
            <a:avLst/>
          </a:prstGeom>
          <a:solidFill>
            <a:srgbClr val="E1F4FF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i="1">
                <a:solidFill>
                  <a:srgbClr val="C00000"/>
                </a:solidFill>
                <a:latin typeface="Times New Roman" pitchFamily="18" charset="0"/>
              </a:rPr>
              <a:t>กรณีตรวจพบว่าไม่ถูกต้อง </a:t>
            </a:r>
          </a:p>
        </p:txBody>
      </p:sp>
      <p:sp>
        <p:nvSpPr>
          <p:cNvPr id="195590" name="Text Box 9"/>
          <p:cNvSpPr txBox="1">
            <a:spLocks noChangeArrowheads="1"/>
          </p:cNvSpPr>
          <p:nvPr/>
        </p:nvSpPr>
        <p:spPr bwMode="auto">
          <a:xfrm>
            <a:off x="755650" y="4071938"/>
            <a:ext cx="8245475" cy="2446337"/>
          </a:xfrm>
          <a:prstGeom prst="rect">
            <a:avLst/>
          </a:prstGeom>
          <a:solidFill>
            <a:srgbClr val="FFE1FF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 ทั้งหมด / เฉพาะงวดใด</a:t>
            </a:r>
          </a:p>
          <a:p>
            <a:pPr>
              <a:lnSpc>
                <a:spcPct val="85000"/>
              </a:lnSpc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 </a:t>
            </a:r>
            <a:r>
              <a:rPr lang="th-TH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ให้รายงาน </a:t>
            </a:r>
            <a:r>
              <a:rPr lang="th-TH" b="1" dirty="0" err="1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หส.</a:t>
            </a:r>
            <a:r>
              <a:rPr lang="th-TH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ราชการทราบ ผ่าน </a:t>
            </a:r>
            <a:r>
              <a:rPr lang="th-TH" b="1" dirty="0" err="1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จนท.</a:t>
            </a:r>
            <a:r>
              <a:rPr lang="th-TH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พัสดุเพื่อสั่งการ</a:t>
            </a:r>
          </a:p>
          <a:p>
            <a:pPr>
              <a:lnSpc>
                <a:spcPct val="85000"/>
              </a:lnSpc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 </a:t>
            </a:r>
            <a:r>
              <a:rPr lang="th-TH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ถ้า </a:t>
            </a:r>
            <a:r>
              <a:rPr lang="th-TH" b="1" dirty="0" err="1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หส.</a:t>
            </a:r>
            <a:r>
              <a:rPr lang="th-TH" b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ราชการสั่งให้รับไว้ ให้ทำใบรับรองผลงานได้</a:t>
            </a:r>
          </a:p>
          <a:p>
            <a:pPr>
              <a:lnSpc>
                <a:spcPct val="85000"/>
              </a:lnSpc>
              <a:buClr>
                <a:schemeClr val="hlink"/>
              </a:buClr>
              <a:buSzPct val="70000"/>
              <a:buFont typeface="Wingdings" pitchFamily="2" charset="2"/>
              <a:buChar char="v"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 หากมติกรรมการตรวจการจ้างบางคนไม่ยอมรับงาน </a:t>
            </a:r>
          </a:p>
          <a:p>
            <a:pPr>
              <a:lnSpc>
                <a:spcPct val="85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   ให้ทำความเห็นแย้งไว้</a:t>
            </a:r>
          </a:p>
        </p:txBody>
      </p:sp>
      <p:sp>
        <p:nvSpPr>
          <p:cNvPr id="195591" name="Text Box 10"/>
          <p:cNvSpPr txBox="1">
            <a:spLocks noChangeArrowheads="1"/>
          </p:cNvSpPr>
          <p:nvPr/>
        </p:nvSpPr>
        <p:spPr bwMode="auto">
          <a:xfrm>
            <a:off x="642938" y="142875"/>
            <a:ext cx="7869237" cy="769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 i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หน้าที่ของคณะกรรมการตรวจการจ้าง</a:t>
            </a:r>
            <a:r>
              <a:rPr lang="th-TH" sz="2400">
                <a:cs typeface="FreesiaUPC" pitchFamily="34" charset="-34"/>
              </a:rPr>
              <a:t> </a:t>
            </a:r>
            <a:r>
              <a:rPr lang="th-TH" sz="4400" b="1" i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(ต่อ</a:t>
            </a:r>
            <a:r>
              <a:rPr lang="th-TH" b="1" i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CC6F3-7CCB-453A-8544-FEEC847750EA}" type="slidenum">
              <a:rPr lang="en-US" smtClean="0"/>
              <a:pPr>
                <a:defRPr/>
              </a:pPr>
              <a:t>112</a:t>
            </a:fld>
            <a:endParaRPr lang="th-TH"/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14282" y="1571612"/>
            <a:ext cx="8643998" cy="5000660"/>
          </a:xfrm>
          <a:prstGeom prst="roundRect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i="1" u="sng" dirty="0" smtClean="0">
                <a:solidFill>
                  <a:srgbClr val="000099"/>
                </a:solidFill>
                <a:latin typeface="Cordia New" pitchFamily="34" charset="-34"/>
                <a:cs typeface="FreesiaUPC" pitchFamily="34" charset="-34"/>
              </a:rPr>
              <a:t>มติ</a:t>
            </a:r>
            <a:r>
              <a:rPr lang="th-TH" b="1" i="1" u="sng" dirty="0" err="1" smtClean="0">
                <a:solidFill>
                  <a:srgbClr val="000099"/>
                </a:solidFill>
                <a:latin typeface="Cordia New" pitchFamily="34" charset="-34"/>
                <a:cs typeface="FreesiaUPC" pitchFamily="34" charset="-34"/>
              </a:rPr>
              <a:t>กวพ.</a:t>
            </a:r>
            <a:r>
              <a:rPr lang="th-TH" b="1" i="1" u="sng" dirty="0" smtClean="0">
                <a:solidFill>
                  <a:srgbClr val="000099"/>
                </a:solidFill>
                <a:latin typeface="Cordia New" pitchFamily="34" charset="-34"/>
                <a:cs typeface="FreesiaUPC" pitchFamily="34" charset="-34"/>
              </a:rPr>
              <a:t>ครั้งที่ ๒๗/๒๕๕๓(๑๗/๐๖/๕๓)</a:t>
            </a:r>
          </a:p>
          <a:p>
            <a:r>
              <a:rPr lang="th-TH" b="1" i="1" u="sng" dirty="0" smtClean="0">
                <a:solidFill>
                  <a:srgbClr val="000099"/>
                </a:solidFill>
                <a:latin typeface="Cordia New" pitchFamily="34" charset="-34"/>
                <a:cs typeface="FreesiaUPC" pitchFamily="34" charset="-34"/>
              </a:rPr>
              <a:t>๑.ปฏิบัติตามข้อกำหนดในระเบียบฯ ข้อ ๗๒</a:t>
            </a:r>
          </a:p>
          <a:p>
            <a:r>
              <a:rPr lang="th-TH" b="1" i="1" dirty="0" smtClean="0">
                <a:solidFill>
                  <a:srgbClr val="000099"/>
                </a:solidFill>
                <a:latin typeface="Cordia New" pitchFamily="34" charset="-34"/>
                <a:cs typeface="FreesiaUPC" pitchFamily="34" charset="-34"/>
              </a:rPr>
              <a:t>	-</a:t>
            </a:r>
            <a:r>
              <a:rPr lang="th-TH" b="1" i="1" dirty="0" smtClean="0">
                <a:solidFill>
                  <a:srgbClr val="0070C0"/>
                </a:solidFill>
                <a:latin typeface="Cordia New" pitchFamily="34" charset="-34"/>
                <a:cs typeface="FreesiaUPC" pitchFamily="34" charset="-34"/>
              </a:rPr>
              <a:t>กล่าวคือ </a:t>
            </a:r>
            <a:r>
              <a:rPr lang="th-TH" b="1" i="1" dirty="0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หากคณะกรรมการดำเนินการตรวจสอบรายงานการปฏิบัติงานของผู้รับจ้าง และเหตุการณ์แวดล้อมที่ผู้ควบคุมงานรายงาน โดยตรวจสอบกับแบบรูปรายการละเอียด และข้อกำหนดในสัญญาแล้ว</a:t>
            </a:r>
            <a:r>
              <a:rPr lang="th-TH" b="1" i="1" dirty="0" smtClean="0">
                <a:solidFill>
                  <a:srgbClr val="C00000"/>
                </a:solidFill>
                <a:latin typeface="Cordia New" pitchFamily="34" charset="-34"/>
                <a:cs typeface="FreesiaUPC" pitchFamily="34" charset="-34"/>
              </a:rPr>
              <a:t>มีข้อสงสัย หรือ           มีกรณีที่เห็นว่า ตามหลักวิชาช่างไม่น่าจะเป็นไปได้ </a:t>
            </a:r>
          </a:p>
          <a:p>
            <a:pPr>
              <a:buFont typeface="Wingdings" pitchFamily="2" charset="2"/>
              <a:buChar char="ü"/>
            </a:pPr>
            <a:r>
              <a:rPr lang="th-TH" b="1" i="1" dirty="0">
                <a:solidFill>
                  <a:srgbClr val="C00000"/>
                </a:solidFill>
                <a:latin typeface="Cordia New" pitchFamily="34" charset="-34"/>
                <a:cs typeface="FreesiaUPC" pitchFamily="34" charset="-34"/>
              </a:rPr>
              <a:t>	</a:t>
            </a:r>
            <a:r>
              <a:rPr lang="th-TH" b="1" i="1" dirty="0" smtClean="0">
                <a:solidFill>
                  <a:srgbClr val="C00000"/>
                </a:solidFill>
                <a:latin typeface="Cordia New" pitchFamily="34" charset="-34"/>
                <a:cs typeface="FreesiaUPC" pitchFamily="34" charset="-34"/>
              </a:rPr>
              <a:t> -ให้ออกตรวจ</a:t>
            </a:r>
            <a:r>
              <a:rPr lang="th-TH" b="1" i="1" dirty="0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งานจ้าง ณ สถานที่ที่กำหนดไว้ในสัญญา</a:t>
            </a:r>
            <a:r>
              <a:rPr lang="th-TH" b="1" i="1" dirty="0" smtClean="0">
                <a:solidFill>
                  <a:srgbClr val="0070C0"/>
                </a:solidFill>
                <a:latin typeface="Cordia New" pitchFamily="34" charset="-34"/>
                <a:cs typeface="FreesiaUPC" pitchFamily="34" charset="-34"/>
              </a:rPr>
              <a:t>หรือข้อตกลงให้ทำงานจ้างนั้นๆ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4282" y="71438"/>
            <a:ext cx="8715436" cy="1357298"/>
          </a:xfrm>
          <a:prstGeom prst="rect">
            <a:avLst/>
          </a:prstGeom>
          <a:solidFill>
            <a:srgbClr val="008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i="1" dirty="0" smtClean="0">
                <a:solidFill>
                  <a:schemeClr val="bg1"/>
                </a:solidFill>
                <a:latin typeface="Cordia New" pitchFamily="34" charset="-34"/>
                <a:cs typeface="FreesiaUPC" pitchFamily="34" charset="-34"/>
              </a:rPr>
              <a:t>(ตัวอย่าง )หน้าที่ของคณะกรรมการตรวจการจ้าง               มีขอบเขตอย่างไร  ?</a:t>
            </a:r>
            <a:endParaRPr lang="th-TH" sz="4000" dirty="0"/>
          </a:p>
        </p:txBody>
      </p:sp>
      <p:sp>
        <p:nvSpPr>
          <p:cNvPr id="6" name="ลูกศรลง 5"/>
          <p:cNvSpPr/>
          <p:nvPr/>
        </p:nvSpPr>
        <p:spPr>
          <a:xfrm rot="16200000">
            <a:off x="6473896" y="5195002"/>
            <a:ext cx="660382" cy="196524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CC6F3-7CCB-453A-8544-FEEC847750EA}" type="slidenum">
              <a:rPr lang="en-US" smtClean="0"/>
              <a:pPr>
                <a:defRPr/>
              </a:pPr>
              <a:t>113</a:t>
            </a:fld>
            <a:endParaRPr lang="th-TH"/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357158" y="214290"/>
            <a:ext cx="8501122" cy="62865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th-TH" b="1" i="1" dirty="0" smtClean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โดยให้มีอำนาจสั่งเปลี่ยนแปลง แก้ไขเพิ่มเติม หรือตัดทอนงานจ้างได้ตามที่เห็นสมควร และตามหลักวิชาช่าง</a:t>
            </a:r>
          </a:p>
          <a:p>
            <a:pPr algn="ctr">
              <a:defRPr/>
            </a:pPr>
            <a:r>
              <a:rPr lang="th-TH" b="1" u="sng" dirty="0" smtClean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เพื่อให้เป็นไปตามแบบรูปรายการละเอียด และข้อกำหนดในสัญญา เท่านั้น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h-TH" b="1" i="1" dirty="0" smtClean="0">
                <a:solidFill>
                  <a:srgbClr val="7030A0"/>
                </a:solidFill>
                <a:latin typeface="Times New Roman" pitchFamily="18" charset="0"/>
                <a:cs typeface="FreesiaUPC" pitchFamily="34" charset="-34"/>
              </a:rPr>
              <a:t>และหากคณะกรรมการตรวจการจ้างเห็นสมควร</a:t>
            </a:r>
            <a:r>
              <a:rPr lang="th-TH" b="1" u="sng" dirty="0" smtClean="0">
                <a:solidFill>
                  <a:srgbClr val="7030A0"/>
                </a:solidFill>
                <a:latin typeface="Times New Roman" pitchFamily="18" charset="0"/>
                <a:cs typeface="FreesiaUPC" pitchFamily="34" charset="-34"/>
              </a:rPr>
              <a:t>แก้ไขเปลี่ยนแปลง เนื้องานที่นอกเหนือจากที่กำหนดในแบบรูปรายการละเอียดและข้อกำหนดในสัญญา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h-TH" b="1" i="1" dirty="0" smtClean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จะต้องนำเสนอหัวหน้าส่วนราชการเพื่อแก้ไขสัญญา ก่อนดำเนินการต่อไป และหากหน่วยงานเห็นว่าจำเป็นต้องแก้ไขสัญญา ย่อมต้องปฏิบัติตามระเบียบฯพัสดุ ข้อ ๑๓๖</a:t>
            </a:r>
            <a:endParaRPr lang="th-TH" b="1" i="1" dirty="0">
              <a:solidFill>
                <a:srgbClr val="3333CC"/>
              </a:solidFill>
              <a:latin typeface="Times New Roman" pitchFamily="18" charset="0"/>
              <a:cs typeface="FreesiaUPC" pitchFamily="34" charset="-34"/>
            </a:endParaRPr>
          </a:p>
        </p:txBody>
      </p:sp>
      <p:sp>
        <p:nvSpPr>
          <p:cNvPr id="4" name="ลูกศรลง 3"/>
          <p:cNvSpPr/>
          <p:nvPr/>
        </p:nvSpPr>
        <p:spPr>
          <a:xfrm rot="19440013">
            <a:off x="159329" y="116598"/>
            <a:ext cx="714380" cy="7584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838950" y="6356350"/>
            <a:ext cx="2162175" cy="365125"/>
          </a:xfrm>
        </p:spPr>
        <p:txBody>
          <a:bodyPr/>
          <a:lstStyle/>
          <a:p>
            <a:pPr>
              <a:defRPr/>
            </a:pPr>
            <a:fld id="{29CB6257-DC0D-4720-B97A-277B22AAF055}" type="slidenum">
              <a:rPr lang="en-US" smtClean="0"/>
              <a:pPr>
                <a:defRPr/>
              </a:pPr>
              <a:t>114</a:t>
            </a:fld>
            <a:endParaRPr lang="th-TH" dirty="0"/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14313" y="214313"/>
            <a:ext cx="8929687" cy="1357312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ผู้ควบคุมงาน มี</a:t>
            </a:r>
            <a:r>
              <a:rPr lang="th-TH" sz="4800" b="1" i="1" dirty="0" smtClean="0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หน้าที่ควบคุมงานอย่างไร?ระเบียบ</a:t>
            </a:r>
            <a:r>
              <a:rPr lang="th-TH" sz="4800" b="1" i="1" dirty="0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ฯ ข้อ ๗๓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428625" y="1857375"/>
            <a:ext cx="8072438" cy="1357313"/>
          </a:xfrm>
          <a:prstGeom prst="roundRect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ตรวจให้เป็นไปตามแบบรูป </a:t>
            </a:r>
            <a:r>
              <a:rPr lang="th-TH" sz="4000" b="1" dirty="0" smtClean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/รายการ</a:t>
            </a:r>
            <a:r>
              <a:rPr lang="th-TH" sz="4000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ละเอียด และข้อตกลงในสัญญา</a:t>
            </a:r>
            <a:r>
              <a:rPr lang="th-TH" sz="4000" b="1" i="1" u="sng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ทุกวัน</a:t>
            </a:r>
            <a:endParaRPr lang="th-TH" sz="4000" dirty="0"/>
          </a:p>
        </p:txBody>
      </p:sp>
      <p:sp>
        <p:nvSpPr>
          <p:cNvPr id="5" name="ลูกศรลง 4"/>
          <p:cNvSpPr/>
          <p:nvPr/>
        </p:nvSpPr>
        <p:spPr>
          <a:xfrm>
            <a:off x="4143375" y="1500188"/>
            <a:ext cx="642938" cy="4286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42875" y="3429000"/>
            <a:ext cx="8786813" cy="2500313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b="1" dirty="0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มีอำนาจ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 สั่งเปลี่ยนแปลง แก้ไขเพิ่มเติม ตัดทอน งานจ้างได้ตามสมควรและตามหลักวิชาช่าง เพื่อให้เป็นไปตามแบบรูป รายการละเอียด และข้อกำหนดในสัญญา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4143375" y="3214688"/>
            <a:ext cx="571500" cy="2857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ลูกศรลง 7"/>
          <p:cNvSpPr/>
          <p:nvPr/>
        </p:nvSpPr>
        <p:spPr>
          <a:xfrm>
            <a:off x="3857625" y="6000750"/>
            <a:ext cx="928688" cy="21431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ลูกศรโค้งขวา 9"/>
          <p:cNvSpPr/>
          <p:nvPr/>
        </p:nvSpPr>
        <p:spPr>
          <a:xfrm rot="1623708">
            <a:off x="87313" y="1209675"/>
            <a:ext cx="700087" cy="1101725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28625" y="1571625"/>
            <a:ext cx="714375" cy="5000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CC"/>
                </a:solidFill>
              </a:rPr>
              <a:t>1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357188" y="3000375"/>
            <a:ext cx="857250" cy="5715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CC"/>
                </a:solidFill>
              </a:rPr>
              <a:t>2</a:t>
            </a:r>
            <a:endParaRPr lang="th-TH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A429F-E6DB-4808-BEEC-6C54F942AFB0}" type="slidenum">
              <a:rPr lang="en-US" smtClean="0"/>
              <a:pPr>
                <a:defRPr/>
              </a:pPr>
              <a:t>115</a:t>
            </a:fld>
            <a:endParaRPr lang="th-TH"/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85750" y="214313"/>
            <a:ext cx="8643938" cy="2786062"/>
          </a:xfrm>
          <a:prstGeom prst="roundRect">
            <a:avLst/>
          </a:prstGeom>
          <a:ln w="57150">
            <a:solidFill>
              <a:srgbClr val="FF05B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4000" b="1" i="1" u="sng" dirty="0">
                <a:solidFill>
                  <a:srgbClr val="D60093"/>
                </a:solidFill>
                <a:latin typeface="Times New Roman" pitchFamily="18" charset="0"/>
                <a:cs typeface="FreesiaUPC" pitchFamily="34" charset="-34"/>
              </a:rPr>
              <a:t>ถ้าผู้รับจ้างขัดขืนไม่ปฏิบัติตาม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ให้สั่งหยุดงานนั้นเฉพาะส่วนหนึ่งส่วนใด หรือ /	ทั้งหมดไว้ก่อน จนกว่าผู้รับจ้างจะยอม 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None/>
              <a:defRPr/>
            </a:pPr>
            <a:r>
              <a:rPr lang="th-TH" b="1" dirty="0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	ปฏิบัติให้ถูกต้องตามคำสั่ง  </a:t>
            </a:r>
          </a:p>
          <a:p>
            <a:pPr lvl="1">
              <a:buClr>
                <a:srgbClr val="FF33CC"/>
              </a:buClr>
              <a:buSzPct val="8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และรีบรายงานคณะกรรมการตรวจการจ้างทราบทันที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71438" y="3143250"/>
            <a:ext cx="8929687" cy="3500438"/>
          </a:xfrm>
          <a:prstGeom prst="roundRect">
            <a:avLst/>
          </a:prstGeom>
          <a:solidFill>
            <a:srgbClr val="FFFFC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endParaRPr lang="th-TH" sz="3200" b="1" i="1" u="sng" dirty="0">
              <a:solidFill>
                <a:srgbClr val="C00000"/>
              </a:solidFill>
              <a:latin typeface="Times New Roman" pitchFamily="18" charset="0"/>
              <a:cs typeface="FreesiaUPC" pitchFamily="34" charset="-34"/>
            </a:endParaRPr>
          </a:p>
          <a:p>
            <a:pPr algn="ctr" fontAlgn="auto"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th-TH" b="1" i="1" u="sng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กรณีเห็นว่าแบบรูป รายการละเอียด หรือข้อกำหนดสัญญา มี</a:t>
            </a:r>
            <a:r>
              <a:rPr lang="th-TH" b="1" i="1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	</a:t>
            </a:r>
            <a:r>
              <a:rPr lang="th-TH" b="1" i="1" u="sng" dirty="0">
                <a:solidFill>
                  <a:srgbClr val="C00000"/>
                </a:solidFill>
                <a:latin typeface="Times New Roman" pitchFamily="18" charset="0"/>
                <a:cs typeface="FreesiaUPC" pitchFamily="34" charset="-34"/>
              </a:rPr>
              <a:t>ข้อความขัดกัน หรือคาดหมายได้ว่า </a:t>
            </a:r>
          </a:p>
          <a:p>
            <a:pPr marL="447675" lvl="1" indent="9525" fontAlgn="auto">
              <a:spcAft>
                <a:spcPts val="0"/>
              </a:spcAft>
              <a:buClr>
                <a:srgbClr val="FF33CC"/>
              </a:buClr>
              <a:buSzPct val="70000"/>
              <a:buFont typeface="Wingdings" pitchFamily="2" charset="2"/>
              <a:buChar char="Ø"/>
              <a:defRPr/>
            </a:pPr>
            <a:r>
              <a:rPr lang="th-TH" b="1" i="1" dirty="0">
                <a:solidFill>
                  <a:srgbClr val="0000CC"/>
                </a:solidFill>
                <a:latin typeface="Times New Roman" pitchFamily="18" charset="0"/>
                <a:cs typeface="FreesiaUPC" pitchFamily="34" charset="-34"/>
              </a:rPr>
              <a:t>แม้ว่างานนั้นจะเป็นไปตาม</a:t>
            </a:r>
            <a:r>
              <a:rPr lang="th-TH" b="1" i="1" u="sng" dirty="0">
                <a:solidFill>
                  <a:srgbClr val="0000CC"/>
                </a:solidFill>
                <a:latin typeface="Times New Roman" pitchFamily="18" charset="0"/>
                <a:cs typeface="FreesiaUPC" pitchFamily="34" charset="-34"/>
              </a:rPr>
              <a:t>แบบรูป รายการละเอียด หรือข้อกำหนดสัญญา</a:t>
            </a:r>
            <a:r>
              <a:rPr lang="th-TH" b="1" i="1" dirty="0">
                <a:solidFill>
                  <a:srgbClr val="0000CC"/>
                </a:solidFill>
                <a:latin typeface="Times New Roman" pitchFamily="18" charset="0"/>
                <a:cs typeface="FreesiaUPC" pitchFamily="34" charset="-34"/>
              </a:rPr>
              <a:t> แต่เมื่อสำเร็จแล้วก็จะไม่มั่นคง แข็งแรง /ไม่เป็นไปตามหลักวิชาช่างที่ดี หรือ ไม่ปลอดภัย ให้สามารถ</a:t>
            </a:r>
          </a:p>
          <a:p>
            <a:pPr marL="622300" lvl="2" indent="-357188" fontAlgn="auto"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/>
            </a:pPr>
            <a:r>
              <a:rPr lang="th-TH" b="1" i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</a:t>
            </a:r>
            <a:r>
              <a:rPr lang="th-TH" b="1" i="1" dirty="0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สั่งพักงานไว้ก่อน แล้วรายงาน </a:t>
            </a:r>
            <a:r>
              <a:rPr lang="th-TH" b="1" i="1" dirty="0" err="1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คกก.</a:t>
            </a:r>
            <a:r>
              <a:rPr lang="th-TH" b="1" i="1" dirty="0">
                <a:solidFill>
                  <a:schemeClr val="tx1"/>
                </a:solidFill>
                <a:latin typeface="Times New Roman" pitchFamily="18" charset="0"/>
                <a:cs typeface="FreesiaUPC" pitchFamily="34" charset="-34"/>
              </a:rPr>
              <a:t> ตรวจการจ้างโดยเร็ว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42875" y="214313"/>
            <a:ext cx="571500" cy="4286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CC"/>
                </a:solidFill>
              </a:rPr>
              <a:t>3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85750" y="3143250"/>
            <a:ext cx="500063" cy="428625"/>
          </a:xfrm>
          <a:prstGeom prst="roundRect">
            <a:avLst>
              <a:gd name="adj" fmla="val 290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CC"/>
                </a:solidFill>
              </a:rPr>
              <a:t>4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4214813" y="2928938"/>
            <a:ext cx="571500" cy="50006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8601075" y="6356350"/>
            <a:ext cx="471488" cy="365125"/>
          </a:xfrm>
        </p:spPr>
        <p:txBody>
          <a:bodyPr/>
          <a:lstStyle/>
          <a:p>
            <a:pPr>
              <a:defRPr/>
            </a:pPr>
            <a:fld id="{0098AE6A-5263-424D-8510-8F5604EC174F}" type="slidenum">
              <a:rPr lang="en-US" smtClean="0"/>
              <a:pPr>
                <a:defRPr/>
              </a:pPr>
              <a:t>116</a:t>
            </a:fld>
            <a:endParaRPr lang="th-TH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71438" y="5072063"/>
            <a:ext cx="9001125" cy="1571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b="1" dirty="0">
                <a:solidFill>
                  <a:schemeClr val="tx1"/>
                </a:solidFill>
                <a:latin typeface="Times New Roman" pitchFamily="18" charset="0"/>
                <a:cs typeface="DilleniaUPC" pitchFamily="18" charset="-34"/>
              </a:rPr>
              <a:t>ทั้งนี้ การบันทึกการปฏิบัติงานของผู้รับจ้าง </a:t>
            </a:r>
          </a:p>
          <a:p>
            <a:pPr fontAlgn="auto"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sz="4000" b="1" dirty="0">
                <a:solidFill>
                  <a:srgbClr val="D60093"/>
                </a:solidFill>
                <a:latin typeface="Times New Roman" pitchFamily="18" charset="0"/>
                <a:cs typeface="DilleniaUPC" pitchFamily="18" charset="-34"/>
              </a:rPr>
              <a:t>ให้ระบุรายละเอียด ขั้นตอนการปฏิบัติงาน และวัสดุที่ใช้ด้วย</a:t>
            </a:r>
            <a:endParaRPr lang="th-TH" sz="4000" dirty="0">
              <a:solidFill>
                <a:srgbClr val="D60093"/>
              </a:solidFill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42875" y="214313"/>
            <a:ext cx="9001125" cy="4786312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th-TH" sz="4000" b="1" u="sng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จดบันทึกสภาพการปฏิบัติงานของผู้รับจ้างเป็นรายวัน</a:t>
            </a:r>
          </a:p>
          <a:p>
            <a:pPr algn="ctr" fontAlgn="auto"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v"/>
              <a:defRPr/>
            </a:pPr>
            <a:r>
              <a:rPr lang="th-TH" b="1" u="sng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ไว้อย่างน้อย ๒ ฉบับ  ดังนี้</a:t>
            </a:r>
          </a:p>
          <a:p>
            <a:pPr marL="1588" lvl="1" fontAlgn="auto">
              <a:spcAft>
                <a:spcPts val="0"/>
              </a:spcAft>
              <a:buClr>
                <a:srgbClr val="FF33CC"/>
              </a:buClr>
              <a:buSzPct val="70000"/>
              <a:buFont typeface="Wingdings" pitchFamily="2" charset="2"/>
              <a:buChar char="Ø"/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สภาพการปฏิบัติงาน / เหตุการณ์แวดล้อม/ ผลการ	ปฏิบัติงาน /การหยุดงาน/ สาเหตุที่มีการหยุดงาน</a:t>
            </a:r>
            <a:endParaRPr lang="en-US" b="1" dirty="0">
              <a:solidFill>
                <a:srgbClr val="3333CC"/>
              </a:solidFill>
              <a:latin typeface="Times New Roman" pitchFamily="18" charset="0"/>
              <a:cs typeface="FreesiaUPC" pitchFamily="34" charset="-34"/>
            </a:endParaRPr>
          </a:p>
          <a:p>
            <a:pPr marL="0" lvl="2" indent="266700" fontAlgn="auto"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เพื่อรายงานให้ </a:t>
            </a:r>
            <a:r>
              <a:rPr lang="th-TH" b="1" dirty="0" err="1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คกก.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ตรวจการจ้างทราบ  </a:t>
            </a:r>
            <a:r>
              <a:rPr lang="th-TH" b="1" i="1" u="sng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ทุกสัปดาห์</a:t>
            </a:r>
          </a:p>
          <a:p>
            <a:pPr marL="0" lvl="2" indent="266700" fontAlgn="auto">
              <a:spcAft>
                <a:spcPts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/>
            </a:pPr>
            <a:r>
              <a:rPr lang="th-TH" b="1" i="1" dirty="0">
                <a:solidFill>
                  <a:schemeClr val="hlink"/>
                </a:solidFill>
                <a:latin typeface="Times New Roman" pitchFamily="18" charset="0"/>
                <a:cs typeface="FreesiaUPC" pitchFamily="34" charset="-34"/>
              </a:rPr>
              <a:t> ให้</a:t>
            </a: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เก็บรักษารายงานไว้ เพื่อ</a:t>
            </a:r>
            <a:r>
              <a:rPr lang="th-TH" b="1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มอบให้แก่ </a:t>
            </a:r>
            <a:r>
              <a:rPr lang="th-TH" b="1" dirty="0" err="1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จนท.</a:t>
            </a:r>
            <a:r>
              <a:rPr lang="th-TH" b="1" dirty="0">
                <a:solidFill>
                  <a:srgbClr val="FF0000"/>
                </a:solidFill>
                <a:latin typeface="Times New Roman" pitchFamily="18" charset="0"/>
                <a:cs typeface="FreesiaUPC" pitchFamily="34" charset="-34"/>
              </a:rPr>
              <a:t>พัสดุ                    	เมื่อเสร็จงานแต่ละงวด</a:t>
            </a:r>
          </a:p>
          <a:p>
            <a:pPr marL="0" lvl="2" indent="266700" fontAlgn="auto"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th-TH" b="1" dirty="0">
                <a:solidFill>
                  <a:srgbClr val="3333CC"/>
                </a:solidFill>
                <a:latin typeface="Times New Roman" pitchFamily="18" charset="0"/>
                <a:cs typeface="FreesiaUPC" pitchFamily="34" charset="-34"/>
              </a:rPr>
              <a:t> โดยถือเป็นเอกสารสำคัญ เพื่อประโยชน์ในการตรวจสอบ	ของผู้มีหน้าที่</a:t>
            </a:r>
          </a:p>
        </p:txBody>
      </p:sp>
      <p:sp>
        <p:nvSpPr>
          <p:cNvPr id="6" name="ลูกศรโค้งขวา 5"/>
          <p:cNvSpPr/>
          <p:nvPr/>
        </p:nvSpPr>
        <p:spPr>
          <a:xfrm rot="851815">
            <a:off x="63500" y="3857625"/>
            <a:ext cx="515938" cy="581025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0" y="0"/>
            <a:ext cx="500063" cy="428625"/>
          </a:xfrm>
          <a:prstGeom prst="roundRect">
            <a:avLst>
              <a:gd name="adj" fmla="val 290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CC"/>
                </a:solidFill>
              </a:rPr>
              <a:t>5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8" name="ลูกศรโค้งซ้าย 7"/>
          <p:cNvSpPr/>
          <p:nvPr/>
        </p:nvSpPr>
        <p:spPr>
          <a:xfrm rot="20798437">
            <a:off x="7756525" y="5165725"/>
            <a:ext cx="1000125" cy="766763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5552B2-8A03-4E7C-9FB2-27DAB0D90C78}" type="slidenum">
              <a:rPr lang="en-US" smtClean="0">
                <a:solidFill>
                  <a:srgbClr val="898989"/>
                </a:solidFill>
              </a:rPr>
              <a:pPr/>
              <a:t>117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14313" y="142875"/>
            <a:ext cx="8715375" cy="2143125"/>
          </a:xfrm>
          <a:prstGeom prst="roundRect">
            <a:avLst/>
          </a:prstGeom>
          <a:solidFill>
            <a:srgbClr val="FFE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ระยะที่ ๕</a:t>
            </a:r>
          </a:p>
          <a:p>
            <a:pPr algn="ctr">
              <a:defRPr/>
            </a:pPr>
            <a:r>
              <a:rPr lang="th-TH" sz="6000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การควบคุมและจำหน่ายพัสดุ</a:t>
            </a:r>
            <a:endParaRPr lang="en-US" sz="4800" dirty="0">
              <a:solidFill>
                <a:srgbClr val="0000CC"/>
              </a:solidFill>
            </a:endParaRPr>
          </a:p>
        </p:txBody>
      </p:sp>
      <p:pic>
        <p:nvPicPr>
          <p:cNvPr id="252932" name="Picture 7" descr="http://www.st.ac.th/bhatips/images/thai_play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25"/>
            <a:ext cx="8929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4"/>
          <p:cNvSpPr>
            <a:spLocks noChangeArrowheads="1"/>
          </p:cNvSpPr>
          <p:nvPr/>
        </p:nvSpPr>
        <p:spPr bwMode="auto">
          <a:xfrm>
            <a:off x="395288" y="1484313"/>
            <a:ext cx="2808287" cy="1295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000000"/>
                </a:solidFill>
              </a:rPr>
              <a:t>วัสดุ</a:t>
            </a:r>
          </a:p>
        </p:txBody>
      </p:sp>
      <p:sp>
        <p:nvSpPr>
          <p:cNvPr id="253955" name="Rectangle 5"/>
          <p:cNvSpPr>
            <a:spLocks noChangeArrowheads="1"/>
          </p:cNvSpPr>
          <p:nvPr/>
        </p:nvSpPr>
        <p:spPr bwMode="auto">
          <a:xfrm>
            <a:off x="3421063" y="1484313"/>
            <a:ext cx="2519362" cy="14446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FF0000"/>
                </a:solidFill>
              </a:rPr>
              <a:t>อาคาร สิ่งปลูกสร้าง</a:t>
            </a:r>
          </a:p>
          <a:p>
            <a:pPr algn="ctr"/>
            <a:r>
              <a:rPr lang="th-TH" sz="3600" b="1">
                <a:solidFill>
                  <a:srgbClr val="000000"/>
                </a:solidFill>
              </a:rPr>
              <a:t>ครุภัณฑ์</a:t>
            </a:r>
          </a:p>
          <a:p>
            <a:pPr algn="ctr"/>
            <a:r>
              <a:rPr lang="th-TH" sz="3600" b="1">
                <a:solidFill>
                  <a:srgbClr val="C00000"/>
                </a:solidFill>
              </a:rPr>
              <a:t>หรือวัสดุที่คงทนถาวร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154738" y="1484313"/>
            <a:ext cx="2665412" cy="1295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</a:rPr>
              <a:t>ที่ดิน สิ่งก่อสร้าง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95288" y="188913"/>
            <a:ext cx="8424862" cy="1143000"/>
          </a:xfrm>
          <a:prstGeom prst="roundRect">
            <a:avLst/>
          </a:prstGeom>
          <a:ln w="76200">
            <a:solidFill>
              <a:srgbClr val="FF05BE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prstClr val="white"/>
                </a:solidFill>
              </a:rPr>
              <a:t>การลงทะเบียนควบคุมพัสดุของทางราชการ</a:t>
            </a:r>
            <a:endParaRPr lang="en-US" sz="4400" b="1" dirty="0">
              <a:solidFill>
                <a:prstClr val="white"/>
              </a:solidFill>
            </a:endParaRP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214313" y="3357563"/>
            <a:ext cx="2989262" cy="1295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000000"/>
                </a:solidFill>
              </a:rPr>
              <a:t>บัญชีวัสดุ</a:t>
            </a:r>
          </a:p>
          <a:p>
            <a:pPr algn="ctr"/>
            <a:r>
              <a:rPr lang="th-TH" sz="2000" b="1">
                <a:solidFill>
                  <a:srgbClr val="000000"/>
                </a:solidFill>
                <a:latin typeface="Angsana New" pitchFamily="18" charset="-34"/>
              </a:rPr>
              <a:t>(</a:t>
            </a:r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ระเบียบฯ ข้อ152 + ที่ นร(กวพ)</a:t>
            </a:r>
          </a:p>
          <a:p>
            <a:pPr algn="ctr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1202/ว 116 ลว. 1 เม.ย. 35)</a:t>
            </a:r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395288" y="5229225"/>
            <a:ext cx="2808287" cy="12954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000000"/>
                </a:solidFill>
              </a:rPr>
              <a:t>ตามที่ กวพ. กำหนด</a:t>
            </a:r>
          </a:p>
        </p:txBody>
      </p:sp>
      <p:sp>
        <p:nvSpPr>
          <p:cNvPr id="253962" name="Rectangle 10"/>
          <p:cNvSpPr>
            <a:spLocks noChangeArrowheads="1"/>
          </p:cNvSpPr>
          <p:nvPr/>
        </p:nvSpPr>
        <p:spPr bwMode="auto">
          <a:xfrm>
            <a:off x="3421063" y="3357563"/>
            <a:ext cx="2519362" cy="1295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000000"/>
                </a:solidFill>
              </a:rPr>
              <a:t> ทะเบียนคุมทรัพย์สิน</a:t>
            </a:r>
          </a:p>
          <a:p>
            <a:pPr algn="ctr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(ระเบียบฯ ข้อ152 + ที่ นร(กวพ)</a:t>
            </a:r>
          </a:p>
          <a:p>
            <a:pPr algn="ctr"/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0408.4/ว 129 ลว. 20 ต.ค. 49)</a:t>
            </a:r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3421063" y="5229225"/>
            <a:ext cx="2519362" cy="1295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000000"/>
                </a:solidFill>
              </a:rPr>
              <a:t> ตามที่กรมบัญชีกลาง</a:t>
            </a:r>
          </a:p>
          <a:p>
            <a:pPr algn="ctr"/>
            <a:r>
              <a:rPr lang="th-TH" sz="3600" b="1">
                <a:solidFill>
                  <a:srgbClr val="000000"/>
                </a:solidFill>
              </a:rPr>
              <a:t>กำหนด</a:t>
            </a:r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6154738" y="3357563"/>
            <a:ext cx="2665412" cy="1295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600" b="1">
                <a:solidFill>
                  <a:srgbClr val="000000"/>
                </a:solidFill>
              </a:rPr>
              <a:t> </a:t>
            </a:r>
            <a:r>
              <a:rPr lang="th-TH" sz="4000" b="1">
                <a:solidFill>
                  <a:srgbClr val="FFFFFF"/>
                </a:solidFill>
              </a:rPr>
              <a:t>ทะเบียนที่ราชพัสดุ</a:t>
            </a:r>
          </a:p>
          <a:p>
            <a:pPr algn="ctr"/>
            <a:r>
              <a:rPr lang="th-TH" sz="2400" b="1">
                <a:solidFill>
                  <a:srgbClr val="FFFFFF"/>
                </a:solidFill>
              </a:rPr>
              <a:t>(ตาม พรบ. ที่ราชพัสดุ)</a:t>
            </a: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6156325" y="5229225"/>
            <a:ext cx="2663825" cy="1295400"/>
          </a:xfrm>
          <a:prstGeom prst="rect">
            <a:avLst/>
          </a:prstGeom>
          <a:solidFill>
            <a:srgbClr val="007A37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prstClr val="white"/>
                </a:solidFill>
              </a:rPr>
              <a:t> ตามที่</a:t>
            </a:r>
            <a:r>
              <a:rPr lang="th-TH" sz="3600" b="1" dirty="0" err="1">
                <a:solidFill>
                  <a:prstClr val="white"/>
                </a:solidFill>
              </a:rPr>
              <a:t>กรมธนา</a:t>
            </a:r>
            <a:r>
              <a:rPr lang="th-TH" sz="3600" b="1" dirty="0">
                <a:solidFill>
                  <a:prstClr val="white"/>
                </a:solidFill>
              </a:rPr>
              <a:t>รักษ์</a:t>
            </a:r>
          </a:p>
          <a:p>
            <a:pPr algn="ctr">
              <a:defRPr/>
            </a:pPr>
            <a:r>
              <a:rPr lang="th-TH" sz="3600" b="1" dirty="0">
                <a:solidFill>
                  <a:prstClr val="white"/>
                </a:solidFill>
              </a:rPr>
              <a:t>กำหนด</a:t>
            </a:r>
          </a:p>
        </p:txBody>
      </p:sp>
      <p:sp>
        <p:nvSpPr>
          <p:cNvPr id="253966" name="AutoShape 15"/>
          <p:cNvSpPr>
            <a:spLocks noChangeArrowheads="1"/>
          </p:cNvSpPr>
          <p:nvPr/>
        </p:nvSpPr>
        <p:spPr bwMode="auto">
          <a:xfrm>
            <a:off x="1474788" y="2852738"/>
            <a:ext cx="5762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3600">
              <a:solidFill>
                <a:srgbClr val="000000"/>
              </a:solidFill>
            </a:endParaRPr>
          </a:p>
        </p:txBody>
      </p:sp>
      <p:sp>
        <p:nvSpPr>
          <p:cNvPr id="253967" name="AutoShape 16"/>
          <p:cNvSpPr>
            <a:spLocks noChangeArrowheads="1"/>
          </p:cNvSpPr>
          <p:nvPr/>
        </p:nvSpPr>
        <p:spPr bwMode="auto">
          <a:xfrm>
            <a:off x="7164388" y="2852738"/>
            <a:ext cx="5762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3600">
              <a:solidFill>
                <a:srgbClr val="000000"/>
              </a:solidFill>
            </a:endParaRPr>
          </a:p>
        </p:txBody>
      </p:sp>
      <p:sp>
        <p:nvSpPr>
          <p:cNvPr id="253968" name="AutoShape 17"/>
          <p:cNvSpPr>
            <a:spLocks noChangeArrowheads="1"/>
          </p:cNvSpPr>
          <p:nvPr/>
        </p:nvSpPr>
        <p:spPr bwMode="auto">
          <a:xfrm>
            <a:off x="4356100" y="4725988"/>
            <a:ext cx="576263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3600">
              <a:solidFill>
                <a:srgbClr val="000000"/>
              </a:solidFill>
            </a:endParaRPr>
          </a:p>
        </p:txBody>
      </p:sp>
      <p:sp>
        <p:nvSpPr>
          <p:cNvPr id="253969" name="AutoShape 21"/>
          <p:cNvSpPr>
            <a:spLocks noChangeArrowheads="1"/>
          </p:cNvSpPr>
          <p:nvPr/>
        </p:nvSpPr>
        <p:spPr bwMode="auto">
          <a:xfrm>
            <a:off x="1474788" y="4725988"/>
            <a:ext cx="5762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3600">
              <a:solidFill>
                <a:srgbClr val="000000"/>
              </a:solidFill>
            </a:endParaRPr>
          </a:p>
        </p:txBody>
      </p:sp>
      <p:sp>
        <p:nvSpPr>
          <p:cNvPr id="253970" name="AutoShape 22"/>
          <p:cNvSpPr>
            <a:spLocks noChangeArrowheads="1"/>
          </p:cNvSpPr>
          <p:nvPr/>
        </p:nvSpPr>
        <p:spPr bwMode="auto">
          <a:xfrm>
            <a:off x="4357688" y="3071813"/>
            <a:ext cx="5762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3600">
              <a:solidFill>
                <a:srgbClr val="000000"/>
              </a:solidFill>
            </a:endParaRPr>
          </a:p>
        </p:txBody>
      </p:sp>
      <p:sp>
        <p:nvSpPr>
          <p:cNvPr id="253971" name="AutoShape 23"/>
          <p:cNvSpPr>
            <a:spLocks noChangeArrowheads="1"/>
          </p:cNvSpPr>
          <p:nvPr/>
        </p:nvSpPr>
        <p:spPr bwMode="auto">
          <a:xfrm>
            <a:off x="7164388" y="4725988"/>
            <a:ext cx="576262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785225" cy="6264275"/>
          </a:xfrm>
        </p:spPr>
      </p:pic>
      <p:sp>
        <p:nvSpPr>
          <p:cNvPr id="254979" name="Rectangle 5"/>
          <p:cNvSpPr>
            <a:spLocks noChangeArrowheads="1"/>
          </p:cNvSpPr>
          <p:nvPr/>
        </p:nvSpPr>
        <p:spPr bwMode="auto">
          <a:xfrm rot="-1614674">
            <a:off x="3203575" y="4149725"/>
            <a:ext cx="3384550" cy="935038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000" b="1" i="1">
                <a:solidFill>
                  <a:srgbClr val="0066FF"/>
                </a:solidFill>
              </a:rPr>
              <a:t>แบบฟอร์มบัญชีวัสดุ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0" y="71438"/>
            <a:ext cx="9144000" cy="71437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6353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i="1" dirty="0">
                <a:solidFill>
                  <a:srgbClr val="FFFF00"/>
                </a:solidFill>
                <a:latin typeface="Antique Olive Compact" pitchFamily="34" charset="0"/>
                <a:cs typeface="FreesiaUPC" pitchFamily="34" charset="-34"/>
              </a:rPr>
              <a:t>การซื้อ/การจ้าง หมายความว่าอย่างไร?</a:t>
            </a: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14313" y="642938"/>
            <a:ext cx="8715375" cy="35004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มติ</a:t>
            </a:r>
            <a:r>
              <a:rPr lang="th-TH" sz="3200" b="1" i="1" u="sng" dirty="0" err="1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กวพ.</a:t>
            </a:r>
            <a:r>
              <a:rPr lang="th-TH" sz="32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ครั้งที่ ๕๑/๒๕๕๓(๒๓ ธ.ค.๒๕๕๓)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การซื้อ หมายถึง </a:t>
            </a:r>
            <a:r>
              <a:rPr lang="th-TH" sz="3200" b="1" i="1" u="sng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ผู้ขายสินค้าได้มีการกำหนดคุณลักษณะเฉพาะของสิ่งของนั้นๆไว้แล้วตามตัวอย่าง /</a:t>
            </a:r>
            <a:r>
              <a:rPr lang="th-TH" sz="3200" b="1" i="1" u="sng" dirty="0" err="1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แค็ตตาล็อก</a:t>
            </a:r>
            <a:r>
              <a:rPr lang="th-TH" sz="3200" b="1" i="1" u="sng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 เมื่อผู้ซื้อสั่งซื้อ ผู้ขายจะดำเนินผลิตตามตัวอย่าง/</a:t>
            </a:r>
            <a:r>
              <a:rPr lang="th-TH" sz="3200" b="1" i="1" u="sng" dirty="0" err="1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แค็ตตาล็อก</a:t>
            </a:r>
            <a:r>
              <a:rPr lang="th-TH" sz="3200" b="1" i="1" u="sng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-</a:t>
            </a:r>
            <a:r>
              <a:rPr lang="th-TH" sz="32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นอกจากนี้ ผู้ซื้อยังสามารถให้ผู้ขายจัดทำรายการใดๆเพิ่มเติม</a:t>
            </a:r>
            <a:r>
              <a:rPr lang="th-TH" sz="36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นอกเหนือไปจากรูปแบบในตัวอย่าง/</a:t>
            </a:r>
            <a:r>
              <a:rPr lang="th-TH" sz="3600" b="1" i="1" u="sng" dirty="0" err="1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แค็ตตาล็</a:t>
            </a:r>
            <a:r>
              <a:rPr lang="th-TH" sz="36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อกเป็นพิเศษ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อีกก็ได้ </a:t>
            </a:r>
            <a:endParaRPr lang="th-TH" b="1" i="1" u="sng" dirty="0">
              <a:solidFill>
                <a:srgbClr val="800080"/>
              </a:solidFill>
              <a:latin typeface="Antique Olive Compact" pitchFamily="34" charset="0"/>
              <a:cs typeface="FreesiaUPC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0" y="4214813"/>
            <a:ext cx="9001125" cy="2571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i="1" u="sng" dirty="0">
              <a:solidFill>
                <a:srgbClr val="C00000"/>
              </a:solidFill>
              <a:latin typeface="Antique Olive Compact" pitchFamily="34" charset="0"/>
              <a:cs typeface="FreesiaUPC" pitchFamily="34" charset="-34"/>
            </a:endParaRPr>
          </a:p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i="1" u="sng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การจ้าง หมายถึง </a:t>
            </a:r>
            <a:r>
              <a:rPr lang="th-TH" sz="32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ผู้ว่าจ้างจะเป็นผู้ออกแบบคุณลักษณะเฉพาะของสิ่งของที่จะจ้างทำนั้นๆก่อน แล้วจึงจะนำแบบที่คิดไว้นั้นไปจ้างทำตามแบบที่ต้องการ</a:t>
            </a:r>
            <a:r>
              <a:rPr lang="th-TH" sz="36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มีข้อหารือของหน่วยงานก. ซื้อรถยนต์ </a:t>
            </a:r>
          </a:p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แต่ขอให้ผู้ขายติดตั้งอุปกรณ์ต่างๆเพิ่มเป็นพิเศษ จึงถือได้ว่า</a:t>
            </a:r>
          </a:p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เป็นงานซื้อ/มิใช่จ้าง</a:t>
            </a:r>
          </a:p>
          <a:p>
            <a:pPr marL="363538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i="1" u="sng" dirty="0">
              <a:solidFill>
                <a:prstClr val="black"/>
              </a:solidFill>
              <a:latin typeface="Antique Olive Compact" pitchFamily="34" charset="0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7058025" cy="6480175"/>
          </a:xfrm>
        </p:spPr>
      </p:pic>
      <p:sp>
        <p:nvSpPr>
          <p:cNvPr id="256003" name="Rectangle 6"/>
          <p:cNvSpPr>
            <a:spLocks noChangeArrowheads="1"/>
          </p:cNvSpPr>
          <p:nvPr/>
        </p:nvSpPr>
        <p:spPr bwMode="auto">
          <a:xfrm>
            <a:off x="7812088" y="260350"/>
            <a:ext cx="936625" cy="619283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6600" b="1">
                <a:solidFill>
                  <a:srgbClr val="FFFFFF"/>
                </a:solidFill>
              </a:rPr>
              <a:t>คำ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อ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ธิ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บ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า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642350" cy="6337300"/>
          </a:xfrm>
        </p:spPr>
      </p:pic>
      <p:sp>
        <p:nvSpPr>
          <p:cNvPr id="257027" name="Rectangle 6"/>
          <p:cNvSpPr>
            <a:spLocks noChangeArrowheads="1"/>
          </p:cNvSpPr>
          <p:nvPr/>
        </p:nvSpPr>
        <p:spPr bwMode="auto">
          <a:xfrm rot="-1614674">
            <a:off x="2843213" y="4581525"/>
            <a:ext cx="4856162" cy="935038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000" b="1" i="1">
                <a:solidFill>
                  <a:srgbClr val="0066FF"/>
                </a:solidFill>
              </a:rPr>
              <a:t>แบบฟอร์มทะเบียนคุมทรัพย์สิน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6913562" cy="6337300"/>
          </a:xfrm>
        </p:spPr>
      </p:pic>
      <p:sp>
        <p:nvSpPr>
          <p:cNvPr id="258051" name="Rectangle 5"/>
          <p:cNvSpPr>
            <a:spLocks noChangeArrowheads="1"/>
          </p:cNvSpPr>
          <p:nvPr/>
        </p:nvSpPr>
        <p:spPr bwMode="auto">
          <a:xfrm>
            <a:off x="7812088" y="260350"/>
            <a:ext cx="936625" cy="6192838"/>
          </a:xfrm>
          <a:prstGeom prst="rect">
            <a:avLst/>
          </a:prstGeom>
          <a:solidFill>
            <a:srgbClr val="00B0F0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6600" b="1">
                <a:solidFill>
                  <a:srgbClr val="FFFFFF"/>
                </a:solidFill>
              </a:rPr>
              <a:t>คำ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อ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ธิ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บ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า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6985000" cy="6337300"/>
          </a:xfrm>
        </p:spPr>
      </p:pic>
      <p:sp>
        <p:nvSpPr>
          <p:cNvPr id="259075" name="Rectangle 5"/>
          <p:cNvSpPr>
            <a:spLocks noChangeArrowheads="1"/>
          </p:cNvSpPr>
          <p:nvPr/>
        </p:nvSpPr>
        <p:spPr bwMode="auto">
          <a:xfrm>
            <a:off x="7812088" y="260350"/>
            <a:ext cx="936625" cy="6264275"/>
          </a:xfrm>
          <a:prstGeom prst="rect">
            <a:avLst/>
          </a:prstGeom>
          <a:solidFill>
            <a:srgbClr val="00B0F0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6600" b="1">
                <a:solidFill>
                  <a:srgbClr val="FFFFFF"/>
                </a:solidFill>
              </a:rPr>
              <a:t>คำ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อ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ธิ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บ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า</a:t>
            </a:r>
          </a:p>
          <a:p>
            <a:pPr algn="ctr"/>
            <a:r>
              <a:rPr lang="th-TH" sz="6600" b="1">
                <a:solidFill>
                  <a:srgbClr val="FFFFFF"/>
                </a:solidFill>
              </a:rPr>
              <a:t>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785225" cy="6337300"/>
          </a:xfrm>
        </p:spPr>
      </p:pic>
      <p:sp>
        <p:nvSpPr>
          <p:cNvPr id="260099" name="Rectangle 5"/>
          <p:cNvSpPr>
            <a:spLocks noChangeArrowheads="1"/>
          </p:cNvSpPr>
          <p:nvPr/>
        </p:nvSpPr>
        <p:spPr bwMode="auto">
          <a:xfrm rot="-1427103">
            <a:off x="3459163" y="4581525"/>
            <a:ext cx="2447925" cy="935038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000" b="1" i="1">
                <a:solidFill>
                  <a:srgbClr val="FF0000"/>
                </a:solidFill>
              </a:rPr>
              <a:t>ตัวอย่าง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572500" cy="785813"/>
          </a:xfrm>
          <a:solidFill>
            <a:srgbClr val="0000CC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FreesiaUPC" pitchFamily="34" charset="-34"/>
              </a:rPr>
              <a:t>การลงบัญชี/ทะเบียน ควบคุมพัสดุ (ข้อ ๑๕๑)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FreesiaUPC" pitchFamily="34" charset="-34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000125"/>
            <a:ext cx="8786812" cy="5715000"/>
          </a:xfrm>
          <a:solidFill>
            <a:srgbClr val="FFE1FF"/>
          </a:solidFill>
          <a:ln w="6350">
            <a:solidFill>
              <a:srgbClr val="C00000"/>
            </a:solidFill>
          </a:ln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th-TH" sz="3600" b="1" dirty="0" smtClean="0">
              <a:solidFill>
                <a:srgbClr val="C00000"/>
              </a:solidFill>
              <a:cs typeface="FreesiaUPC" pitchFamily="34" charset="-34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3600" b="1" dirty="0" smtClean="0">
                <a:solidFill>
                  <a:srgbClr val="C00000"/>
                </a:solidFill>
                <a:cs typeface="FreesiaUPC" pitchFamily="34" charset="-34"/>
              </a:rPr>
              <a:t> </a:t>
            </a:r>
            <a:r>
              <a:rPr lang="th-TH" sz="12800" b="1" u="sng" dirty="0" smtClean="0">
                <a:latin typeface="BrowalliaUPC" pitchFamily="34" charset="-34"/>
                <a:cs typeface="FreesiaUPC" pitchFamily="34" charset="-34"/>
              </a:rPr>
              <a:t>พัสดุไม่ว่าจะได้มาด้วยวิธีใดๆ 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th-TH" sz="12800" b="1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ให้เจ้าหน้าที่พัสดุลงบัญชี/ลงทะเบียนควบคุม  ตามตัวอย่าง</a:t>
            </a:r>
            <a:r>
              <a:rPr lang="th-TH" sz="12800" b="1" dirty="0" err="1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กวพ.</a:t>
            </a:r>
            <a:endParaRPr lang="th-TH" sz="12800" b="1" dirty="0" smtClean="0">
              <a:solidFill>
                <a:srgbClr val="0000CC"/>
              </a:solidFill>
              <a:latin typeface="BrowalliaUPC" pitchFamily="34" charset="-34"/>
              <a:cs typeface="FreesiaUPC" pitchFamily="34" charset="-34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h-TH" sz="12800" b="1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อะไรเป็นวัสดุ /ครุภัณฑ์ ให้ดูหลักการจำแนกประเภทรายจ่ายตาม</a:t>
            </a:r>
            <a:r>
              <a:rPr lang="th-TH" sz="12800" b="1" kern="1900" spc="-230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หนังสือเวียนสำนักงบประมาณ ด่วนที่สุด ที่ </a:t>
            </a:r>
            <a:r>
              <a:rPr lang="th-TH" sz="12800" b="1" kern="1900" spc="-230" dirty="0" err="1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นร</a:t>
            </a:r>
            <a:r>
              <a:rPr lang="th-TH" sz="12800" b="1" kern="1900" spc="-230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 ๐๗๐๔/ว ๓๓ </a:t>
            </a:r>
            <a:r>
              <a:rPr lang="th-TH" sz="12800" b="1" kern="1900" spc="-230" dirty="0" err="1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ลว.</a:t>
            </a:r>
            <a:r>
              <a:rPr lang="th-TH" sz="12800" b="1" kern="1900" spc="-230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 ๑๘ ม.ค.๒๕๕๓</a:t>
            </a:r>
          </a:p>
          <a:p>
            <a:pPr marL="92075" indent="-95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12800" b="1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</a:rPr>
              <a:t>	   </a:t>
            </a:r>
            <a:r>
              <a:rPr lang="th-TH" sz="12800" b="1" u="sng" dirty="0" smtClean="0">
                <a:solidFill>
                  <a:srgbClr val="990000"/>
                </a:solidFill>
                <a:latin typeface="BrowalliaUPC" pitchFamily="34" charset="-34"/>
                <a:cs typeface="FreesiaUPC" pitchFamily="34" charset="-34"/>
              </a:rPr>
              <a:t>วิธีลงทะเบียน</a:t>
            </a:r>
            <a:r>
              <a:rPr lang="th-TH" sz="12800" b="1" dirty="0" smtClean="0">
                <a:latin typeface="BrowalliaUPC" pitchFamily="34" charset="-34"/>
                <a:cs typeface="FreesiaUPC" pitchFamily="34" charset="-34"/>
              </a:rPr>
              <a:t>(ด่วนที่สุดที่ </a:t>
            </a:r>
            <a:r>
              <a:rPr lang="th-TH" sz="12800" b="1" dirty="0" err="1" smtClean="0">
                <a:latin typeface="BrowalliaUPC" pitchFamily="34" charset="-34"/>
                <a:cs typeface="FreesiaUPC" pitchFamily="34" charset="-34"/>
              </a:rPr>
              <a:t>กค</a:t>
            </a:r>
            <a:r>
              <a:rPr lang="th-TH" sz="12800" b="1" dirty="0" smtClean="0">
                <a:latin typeface="BrowalliaUPC" pitchFamily="34" charset="-34"/>
                <a:cs typeface="FreesiaUPC" pitchFamily="34" charset="-34"/>
              </a:rPr>
              <a:t>(</a:t>
            </a:r>
            <a:r>
              <a:rPr lang="th-TH" sz="12800" b="1" dirty="0" err="1" smtClean="0">
                <a:latin typeface="BrowalliaUPC" pitchFamily="34" charset="-34"/>
                <a:cs typeface="FreesiaUPC" pitchFamily="34" charset="-34"/>
              </a:rPr>
              <a:t>กวพ</a:t>
            </a:r>
            <a:r>
              <a:rPr lang="th-TH" sz="12800" b="1" dirty="0" smtClean="0">
                <a:latin typeface="BrowalliaUPC" pitchFamily="34" charset="-34"/>
                <a:cs typeface="FreesiaUPC" pitchFamily="34" charset="-34"/>
              </a:rPr>
              <a:t>)๐๔๐๘.๔/ว๑๒๙ </a:t>
            </a:r>
            <a:r>
              <a:rPr lang="th-TH" sz="12800" b="1" dirty="0" err="1" smtClean="0">
                <a:latin typeface="BrowalliaUPC" pitchFamily="34" charset="-34"/>
                <a:cs typeface="FreesiaUPC" pitchFamily="34" charset="-34"/>
              </a:rPr>
              <a:t>ลว.</a:t>
            </a:r>
            <a:r>
              <a:rPr lang="th-TH" sz="12800" b="1" dirty="0" smtClean="0">
                <a:latin typeface="BrowalliaUPC" pitchFamily="34" charset="-34"/>
                <a:cs typeface="FreesiaUPC" pitchFamily="34" charset="-34"/>
              </a:rPr>
              <a:t>๒๐ต.ค๔๙)</a:t>
            </a:r>
          </a:p>
          <a:p>
            <a:pPr marL="441325" indent="-35877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12800" b="1" dirty="0" smtClean="0">
                <a:latin typeface="BrowalliaUPC" pitchFamily="34" charset="-34"/>
                <a:cs typeface="FreesiaUPC" pitchFamily="34" charset="-34"/>
              </a:rPr>
              <a:t>     ๑)  วัสดุ- ลงบัญชีวัสดุตามแบบที่ </a:t>
            </a:r>
            <a:r>
              <a:rPr lang="th-TH" sz="12800" b="1" dirty="0" err="1" smtClean="0">
                <a:latin typeface="BrowalliaUPC" pitchFamily="34" charset="-34"/>
                <a:cs typeface="FreesiaUPC" pitchFamily="34" charset="-34"/>
              </a:rPr>
              <a:t>กวพ.</a:t>
            </a:r>
            <a:r>
              <a:rPr lang="th-TH" sz="12800" b="1" dirty="0" smtClean="0">
                <a:latin typeface="BrowalliaUPC" pitchFamily="34" charset="-34"/>
                <a:cs typeface="FreesiaUPC" pitchFamily="34" charset="-34"/>
              </a:rPr>
              <a:t> กำหนดไว้เดิม</a:t>
            </a:r>
          </a:p>
          <a:p>
            <a:pPr marL="625475" indent="-542925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12800" b="1" dirty="0" smtClean="0">
                <a:latin typeface="BrowalliaUPC" pitchFamily="34" charset="-34"/>
                <a:cs typeface="FreesiaUPC" pitchFamily="34" charset="-34"/>
              </a:rPr>
              <a:t>	๒)  </a:t>
            </a:r>
            <a:r>
              <a:rPr lang="th-TH" sz="12800" b="1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วัสดุ ที่มีอายุการใช้งานเกินกว่า ๑ ปี ซึ่งมีราคาต่อหน่วย                		  หรือต่อชุดไม่เกิน ๕,๐๐๐ บาท </a:t>
            </a:r>
            <a:r>
              <a:rPr lang="th-TH" sz="12800" b="1" u="sng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</a:rPr>
              <a:t>และครุภัณฑ์ </a:t>
            </a:r>
          </a:p>
          <a:p>
            <a:pPr indent="-2730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12800" b="1" dirty="0" smtClean="0">
                <a:latin typeface="BrowalliaUPC" pitchFamily="34" charset="-34"/>
                <a:cs typeface="FreesiaUPC" pitchFamily="34" charset="-34"/>
              </a:rPr>
              <a:t> 		</a:t>
            </a:r>
            <a:r>
              <a:rPr lang="th-TH" sz="12800" b="1" kern="1600" spc="-170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-ให้ลงทะเบียนควบคุมทรัพย์สินตามแบบที่กรมบัญชีกลางกำหนดไว้  </a:t>
            </a:r>
          </a:p>
          <a:p>
            <a:pPr indent="-27305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12800" b="1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แต่วัสดุที่มีอายุใช้งานนานที่ไม่ถึง ๕ พันบาท ไม่ต้องคิดค่าเสื่อมราคา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h-TH" sz="12800" b="1" dirty="0" err="1" smtClean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ตามส.</a:t>
            </a:r>
            <a:r>
              <a:rPr lang="th-TH" sz="12800" b="1" dirty="0" smtClean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ด่วนที่สุด ที่ </a:t>
            </a:r>
            <a:r>
              <a:rPr lang="th-TH" sz="12800" b="1" dirty="0" err="1" smtClean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กค</a:t>
            </a:r>
            <a:r>
              <a:rPr lang="th-TH" sz="12800" b="1" dirty="0" smtClean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๐๕๒๘.๒/ว ๓๓๕๔๕ </a:t>
            </a:r>
            <a:r>
              <a:rPr lang="th-TH" sz="12800" b="1" dirty="0" err="1" smtClean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ลว.</a:t>
            </a:r>
            <a:r>
              <a:rPr lang="th-TH" sz="12800" b="1" dirty="0" smtClean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๑๖ พ.ย. ๒๕๔๙</a:t>
            </a:r>
          </a:p>
        </p:txBody>
      </p:sp>
      <p:sp>
        <p:nvSpPr>
          <p:cNvPr id="26112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1A6C1F-78C6-4CAC-AEF4-7386C5F0985E}" type="slidenum">
              <a:rPr lang="en-US" smtClean="0">
                <a:solidFill>
                  <a:srgbClr val="898989"/>
                </a:solidFill>
              </a:rPr>
              <a:pPr/>
              <a:t>125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261125" name="Picture 5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188" y="198438"/>
            <a:ext cx="72231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CB48DA-9239-4426-AF79-1D5CD4121C96}" type="slidenum">
              <a:rPr lang="en-US" smtClean="0">
                <a:solidFill>
                  <a:srgbClr val="898989"/>
                </a:solidFill>
              </a:rPr>
              <a:pPr/>
              <a:t>126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142875" y="142875"/>
            <a:ext cx="8858250" cy="150018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0000CC"/>
                </a:solidFill>
              </a:rPr>
              <a:t>วิธีการตัดครุภัณฑ์เดิมออกจากทะเบียน เนื่องจากชำรุดและลงทะเบียนคุมทรัพย์สินใหม่ที่ได้รับทดแทนของเดิม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500063" y="2428875"/>
            <a:ext cx="8001000" cy="16430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  <a:cs typeface="FreesiaUPC" pitchFamily="34" charset="-34"/>
              </a:rPr>
              <a:t>๑. ให้ระบุเหตุผลของการตัดครุภัณฑ์เดิม และรายการครุภัณฑ์ใหม่ </a:t>
            </a:r>
            <a:r>
              <a:rPr lang="en-US" sz="3200" b="1" dirty="0">
                <a:solidFill>
                  <a:prstClr val="black"/>
                </a:solidFill>
                <a:cs typeface="FreesiaUPC" pitchFamily="34" charset="-34"/>
              </a:rPr>
              <a:t>(Serial Number)</a:t>
            </a:r>
            <a:r>
              <a:rPr lang="th-TH" sz="3600" b="1" dirty="0">
                <a:solidFill>
                  <a:prstClr val="black"/>
                </a:solidFill>
                <a:cs typeface="FreesiaUPC" pitchFamily="34" charset="-34"/>
              </a:rPr>
              <a:t>ที่ได้รับทดแทน               ไว้ในช่องหมายเหตุของ</a:t>
            </a:r>
            <a:r>
              <a:rPr lang="th-TH" sz="3600" b="1" i="1" u="sng" dirty="0">
                <a:solidFill>
                  <a:prstClr val="black"/>
                </a:solidFill>
                <a:cs typeface="FreesiaUPC" pitchFamily="34" charset="-34"/>
              </a:rPr>
              <a:t>ทะเบียนคุมทรัพย์สินเดิม</a:t>
            </a:r>
            <a:endParaRPr lang="th-TH" sz="3600" i="1" u="sng" dirty="0">
              <a:solidFill>
                <a:prstClr val="black"/>
              </a:solidFill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42875" y="4214813"/>
            <a:ext cx="8858250" cy="23574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3600" b="1" dirty="0">
                <a:solidFill>
                  <a:prstClr val="black"/>
                </a:solidFill>
                <a:cs typeface="FreesiaUPC" pitchFamily="34" charset="-34"/>
              </a:rPr>
              <a:t>๒.บันทึกข้อมูลรายละเอียดของครุภัณฑ์ใหม่ ที่ได้รับทดแทน          </a:t>
            </a:r>
            <a:r>
              <a:rPr lang="th-TH" sz="3600" b="1" i="1" u="sng" dirty="0">
                <a:solidFill>
                  <a:srgbClr val="C00000"/>
                </a:solidFill>
                <a:cs typeface="FreesiaUPC" pitchFamily="34" charset="-34"/>
              </a:rPr>
              <a:t>ในทะเบียนคุมทรัพย์สินใหม่ </a:t>
            </a:r>
            <a:r>
              <a:rPr lang="th-TH" sz="3600" b="1" dirty="0">
                <a:solidFill>
                  <a:prstClr val="black"/>
                </a:solidFill>
                <a:cs typeface="FreesiaUPC" pitchFamily="34" charset="-34"/>
              </a:rPr>
              <a:t>พร้อมระบุเหตุผลในการรับครุภัณฑ์ใหม่ และระบุรายละเอียดของครุภัณฑ์เดิม</a:t>
            </a:r>
            <a:r>
              <a:rPr lang="en-US" sz="3600" b="1" dirty="0">
                <a:solidFill>
                  <a:prstClr val="black"/>
                </a:solidFill>
                <a:cs typeface="FreesiaUPC" pitchFamily="34" charset="-34"/>
              </a:rPr>
              <a:t> </a:t>
            </a:r>
            <a:r>
              <a:rPr lang="en-US" sz="3200" b="1" dirty="0">
                <a:solidFill>
                  <a:prstClr val="black"/>
                </a:solidFill>
                <a:cs typeface="FreesiaUPC" pitchFamily="34" charset="-34"/>
              </a:rPr>
              <a:t>(Serial Number)</a:t>
            </a:r>
            <a:r>
              <a:rPr lang="th-TH" sz="3200" b="1" dirty="0">
                <a:solidFill>
                  <a:prstClr val="black"/>
                </a:solidFill>
                <a:cs typeface="FreesiaUPC" pitchFamily="34" charset="-34"/>
              </a:rPr>
              <a:t> ไว้ในช่องหมายเหตุของของ</a:t>
            </a:r>
            <a:r>
              <a:rPr lang="th-TH" sz="3600" b="1" dirty="0">
                <a:solidFill>
                  <a:prstClr val="black"/>
                </a:solidFill>
                <a:cs typeface="FreesiaUPC" pitchFamily="34" charset="-34"/>
              </a:rPr>
              <a:t>ทะเบียนคุมทรัพย์สิน</a:t>
            </a:r>
            <a:r>
              <a:rPr lang="th-TH" sz="3200" b="1" dirty="0">
                <a:solidFill>
                  <a:prstClr val="black"/>
                </a:solidFill>
                <a:cs typeface="FreesiaUPC" pitchFamily="34" charset="-34"/>
              </a:rPr>
              <a:t>ใหม่ </a:t>
            </a:r>
            <a:endParaRPr lang="th-TH" sz="4000" dirty="0">
              <a:solidFill>
                <a:prstClr val="black"/>
              </a:solidFill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571500" y="1714500"/>
            <a:ext cx="8001000" cy="642938"/>
          </a:xfrm>
          <a:prstGeom prst="roundRect">
            <a:avLst/>
          </a:prstGeom>
          <a:solidFill>
            <a:srgbClr val="FFE8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  <a:cs typeface="FreesiaUPC" pitchFamily="34" charset="-34"/>
              </a:rPr>
              <a:t>มติ</a:t>
            </a:r>
            <a:r>
              <a:rPr lang="th-TH" sz="3600" b="1" dirty="0" err="1">
                <a:solidFill>
                  <a:prstClr val="black"/>
                </a:solidFill>
                <a:cs typeface="FreesiaUPC" pitchFamily="34" charset="-34"/>
              </a:rPr>
              <a:t>กวพ.</a:t>
            </a:r>
            <a:r>
              <a:rPr lang="th-TH" sz="3600" b="1" dirty="0">
                <a:solidFill>
                  <a:prstClr val="black"/>
                </a:solidFill>
                <a:cs typeface="FreesiaUPC" pitchFamily="34" charset="-34"/>
              </a:rPr>
              <a:t>ครั้งที่ ๔๔/พ.ย.๒๕๕๒</a:t>
            </a:r>
            <a:endParaRPr lang="th-TH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42AA1D-D919-4752-ABEA-AF60781B02E7}" type="slidenum">
              <a:rPr lang="en-US" smtClean="0">
                <a:solidFill>
                  <a:srgbClr val="898989"/>
                </a:solidFill>
              </a:rPr>
              <a:pPr/>
              <a:t>127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428625" y="142875"/>
            <a:ext cx="8358188" cy="928688"/>
          </a:xfrm>
          <a:prstGeom prst="roundRect">
            <a:avLst/>
          </a:prstGeom>
          <a:solidFill>
            <a:srgbClr val="FDFE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0000CC"/>
                </a:solidFill>
                <a:cs typeface="FreesiaUPC" pitchFamily="34" charset="-34"/>
              </a:rPr>
              <a:t>ผู้มีหน้าที่เบิก-จ่ายพัสดุ ไปใช้งาน  (ข้อ ๑๕๓-๑๕๔)</a:t>
            </a:r>
            <a:endParaRPr lang="th-TH" sz="4000" dirty="0">
              <a:solidFill>
                <a:srgbClr val="0000CC"/>
              </a:solidFill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85750" y="857250"/>
            <a:ext cx="8572500" cy="5857875"/>
          </a:xfrm>
          <a:prstGeom prst="roundRect">
            <a:avLst/>
          </a:prstGeom>
          <a:solidFill>
            <a:srgbClr val="FDFE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3600" b="1" dirty="0">
              <a:solidFill>
                <a:srgbClr val="0000CC"/>
              </a:solidFill>
              <a:cs typeface="FreesiaUPC" pitchFamily="34" charset="-34"/>
            </a:endParaRPr>
          </a:p>
          <a:p>
            <a:pPr>
              <a:defRPr/>
            </a:pPr>
            <a:endParaRPr lang="th-TH" sz="3600" b="1" dirty="0">
              <a:solidFill>
                <a:srgbClr val="0000CC"/>
              </a:solidFill>
              <a:cs typeface="FreesiaUPC" pitchFamily="34" charset="-34"/>
            </a:endParaRPr>
          </a:p>
          <a:p>
            <a:pPr>
              <a:defRPr/>
            </a:pPr>
            <a:endParaRPr lang="th-TH" sz="3600" b="1" dirty="0">
              <a:solidFill>
                <a:srgbClr val="0000CC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3600" b="1" i="1" u="sng" dirty="0">
              <a:solidFill>
                <a:srgbClr val="FF0000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3200" b="1" i="1" u="sng" dirty="0">
              <a:solidFill>
                <a:srgbClr val="FF0000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3200" b="1" i="1" u="sng" dirty="0">
              <a:solidFill>
                <a:srgbClr val="FF0000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3200" b="1" i="1" u="sng" dirty="0">
              <a:solidFill>
                <a:srgbClr val="FF0000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3200" b="1" i="1" u="sng" dirty="0">
              <a:solidFill>
                <a:srgbClr val="FF0000"/>
              </a:solidFill>
              <a:cs typeface="FreesiaUPC" pitchFamily="34" charset="-34"/>
            </a:endParaRPr>
          </a:p>
          <a:p>
            <a:pPr algn="ctr">
              <a:buFont typeface="Wingdings" pitchFamily="2" charset="2"/>
              <a:buChar char="q"/>
              <a:defRPr/>
            </a:pPr>
            <a:r>
              <a:rPr lang="th-TH" sz="3200" b="1" i="1" u="sng" dirty="0">
                <a:solidFill>
                  <a:srgbClr val="FF0000"/>
                </a:solidFill>
                <a:cs typeface="FreesiaUPC" pitchFamily="34" charset="-34"/>
              </a:rPr>
              <a:t>ผู้เบิกพัสดุ ได้แก่</a:t>
            </a:r>
          </a:p>
          <a:p>
            <a:pPr>
              <a:defRPr/>
            </a:pPr>
            <a:r>
              <a:rPr lang="th-TH" sz="3200" b="1" dirty="0">
                <a:solidFill>
                  <a:srgbClr val="7030A0"/>
                </a:solidFill>
                <a:cs typeface="FreesiaUPC" pitchFamily="34" charset="-34"/>
              </a:rPr>
              <a:t>๑.</a:t>
            </a:r>
            <a:r>
              <a:rPr lang="th-TH" sz="3200" b="1" u="sng" dirty="0">
                <a:solidFill>
                  <a:srgbClr val="00B050"/>
                </a:solidFill>
                <a:cs typeface="FreesiaUPC" pitchFamily="34" charset="-34"/>
              </a:rPr>
              <a:t>ระดับกอง/หรือหน่วยงานแยกจากกรม/หน่วยงานในส่วนภูมิภาค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        จะเบิกพัสดุกับกรม </a:t>
            </a:r>
            <a:r>
              <a:rPr lang="th-TH" sz="3200" b="1" i="1" dirty="0">
                <a:solidFill>
                  <a:srgbClr val="FF0000"/>
                </a:solidFill>
                <a:cs typeface="FreesiaUPC" pitchFamily="34" charset="-34"/>
              </a:rPr>
              <a:t>-ให้หัวหน้าหน่วยงานเป็นผู้เบิก</a:t>
            </a:r>
          </a:p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๒.</a:t>
            </a:r>
            <a:r>
              <a:rPr lang="th-TH" sz="3200" b="1" i="1" u="sng" dirty="0">
                <a:solidFill>
                  <a:srgbClr val="00B050"/>
                </a:solidFill>
                <a:cs typeface="FreesiaUPC" pitchFamily="34" charset="-34"/>
              </a:rPr>
              <a:t>หน่วยพัสดุของหน่วยงานในภูมิภาค/หรือหน่วยงานแยกต่างหากจากกรม 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– </a:t>
            </a:r>
            <a:r>
              <a:rPr lang="th-TH" sz="3200" b="1" i="1" dirty="0">
                <a:solidFill>
                  <a:srgbClr val="FF0000"/>
                </a:solidFill>
                <a:cs typeface="FreesiaUPC" pitchFamily="34" charset="-34"/>
              </a:rPr>
              <a:t>ให้หัวหน้างานที่ต้องใช้พัสดุ เป็นผู้เบิก</a:t>
            </a:r>
          </a:p>
          <a:p>
            <a:pPr algn="ctr">
              <a:buFont typeface="Wingdings" pitchFamily="2" charset="2"/>
              <a:buChar char="q"/>
              <a:defRPr/>
            </a:pPr>
            <a:r>
              <a:rPr lang="th-TH" sz="3200" b="1" i="1" u="sng" dirty="0">
                <a:solidFill>
                  <a:srgbClr val="FF0000"/>
                </a:solidFill>
                <a:cs typeface="FreesiaUPC" pitchFamily="34" charset="-34"/>
              </a:rPr>
              <a:t>ผู้สั่งจ่ายพัสดุ ได้แก่</a:t>
            </a:r>
          </a:p>
          <a:p>
            <a:pPr>
              <a:defRPr/>
            </a:pPr>
            <a:r>
              <a:rPr lang="th-TH" sz="3200" b="1" i="1" u="sng" dirty="0">
                <a:solidFill>
                  <a:srgbClr val="7030A0"/>
                </a:solidFill>
                <a:cs typeface="FreesiaUPC" pitchFamily="34" charset="-34"/>
              </a:rPr>
              <a:t>หัวหน้าหน่วยพัสดุ/ระดับแผนกหรือต่ำกว่าแผนกแต่มีหน้าที่ควบคุมพัสดุ หรือข้าราชการที่ได้รับแต่งตั้งเป็นหัวหน้าหน่วยพัสดุ เป็นผู้สั่งจ่ายพัสดุ</a:t>
            </a:r>
          </a:p>
          <a:p>
            <a:pPr>
              <a:defRPr/>
            </a:pPr>
            <a:r>
              <a:rPr lang="th-TH" sz="3200" b="1" i="1" u="sng" dirty="0">
                <a:solidFill>
                  <a:srgbClr val="7030A0"/>
                </a:solidFill>
                <a:cs typeface="FreesiaUPC" pitchFamily="34" charset="-34"/>
              </a:rPr>
              <a:t>-</a:t>
            </a:r>
            <a:r>
              <a:rPr lang="th-TH" sz="3200" b="1" i="1" u="sng" dirty="0">
                <a:solidFill>
                  <a:srgbClr val="0000CC"/>
                </a:solidFill>
                <a:cs typeface="FreesiaUPC" pitchFamily="34" charset="-34"/>
              </a:rPr>
              <a:t>ผู้สั่งจ่ายต้องตรวจสอบใบเบิก เอกสารประกอบแล้วลงบัญชี หรือทะเบียนทุกครั้งที่มีการจ่าย เก็บใบเบิกจ่ายไว้เป็นหลักฐานด้วย</a:t>
            </a:r>
          </a:p>
          <a:p>
            <a:pPr algn="ctr">
              <a:defRPr/>
            </a:pPr>
            <a:endParaRPr lang="th-TH" sz="3200" b="1" i="1" u="sng" dirty="0">
              <a:solidFill>
                <a:srgbClr val="FF0000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3200" b="1" i="1" u="sng" dirty="0">
              <a:solidFill>
                <a:srgbClr val="FF0000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3600" b="1" dirty="0">
              <a:solidFill>
                <a:srgbClr val="0000CC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3600" b="1" dirty="0">
              <a:solidFill>
                <a:srgbClr val="0000CC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3600" b="1" dirty="0">
              <a:solidFill>
                <a:srgbClr val="0000CC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3600" b="1" dirty="0">
              <a:solidFill>
                <a:srgbClr val="0000CC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3600" dirty="0">
              <a:solidFill>
                <a:prstClr val="white"/>
              </a:solidFill>
            </a:endParaRPr>
          </a:p>
        </p:txBody>
      </p:sp>
      <p:sp>
        <p:nvSpPr>
          <p:cNvPr id="5" name="ลูกศรขวา 4"/>
          <p:cNvSpPr/>
          <p:nvPr/>
        </p:nvSpPr>
        <p:spPr>
          <a:xfrm>
            <a:off x="1714500" y="2286000"/>
            <a:ext cx="500063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71438"/>
            <a:ext cx="8715375" cy="2143125"/>
          </a:xfrm>
          <a:solidFill>
            <a:srgbClr val="FFFF00"/>
          </a:solidFill>
          <a:ln w="57150">
            <a:solidFill>
              <a:srgbClr val="3366FF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rowalliaUPC" pitchFamily="34" charset="-34"/>
                <a:cs typeface="FreesiaUPC" pitchFamily="34" charset="-34"/>
              </a:rPr>
              <a:t>“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 </a:t>
            </a:r>
            <a:r>
              <a:rPr lang="th-TH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การตรวจสอบพัสดุประจำปี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”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 (ข้อ ๑๕๕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FreesiaUPC" pitchFamily="34" charset="-34"/>
              </a:rPr>
              <a:t>)</a:t>
            </a:r>
            <a:r>
              <a:rPr lang="th-TH" sz="4800" b="1" dirty="0" smtClean="0">
                <a:solidFill>
                  <a:schemeClr val="accent2"/>
                </a:solidFill>
                <a:latin typeface="BrowalliaUPC" pitchFamily="34" charset="-34"/>
                <a:cs typeface="FreesiaUPC" pitchFamily="34" charset="-34"/>
              </a:rPr>
              <a:t/>
            </a:r>
            <a:br>
              <a:rPr lang="th-TH" sz="4800" b="1" dirty="0" smtClean="0">
                <a:solidFill>
                  <a:schemeClr val="accent2"/>
                </a:solidFill>
                <a:latin typeface="BrowalliaUPC" pitchFamily="34" charset="-34"/>
                <a:cs typeface="FreesiaUPC" pitchFamily="34" charset="-34"/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 </a:t>
            </a:r>
            <a:r>
              <a:rPr lang="th-TH" b="1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ก่อนสิ้นเดือนกันยายนของทุกปี </a:t>
            </a:r>
            <a:r>
              <a:rPr lang="th-TH" sz="4800" b="1" dirty="0" err="1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</a:rPr>
              <a:t>ให้</a:t>
            </a:r>
            <a:r>
              <a:rPr lang="th-TH" b="1" u="sng" dirty="0" err="1" smtClean="0">
                <a:solidFill>
                  <a:srgbClr val="CC0000"/>
                </a:solidFill>
                <a:latin typeface="BrowalliaUPC" pitchFamily="34" charset="-34"/>
                <a:cs typeface="FreesiaUPC" pitchFamily="34" charset="-34"/>
              </a:rPr>
              <a:t>หส.</a:t>
            </a:r>
            <a:r>
              <a:rPr lang="th-TH" b="1" u="sng" dirty="0" smtClean="0">
                <a:solidFill>
                  <a:srgbClr val="CC0000"/>
                </a:solidFill>
                <a:latin typeface="BrowalliaUPC" pitchFamily="34" charset="-34"/>
                <a:cs typeface="FreesiaUPC" pitchFamily="34" charset="-34"/>
              </a:rPr>
              <a:t>ราชการ /หรือ  หน.งาน ตามข้อ ๑๕๓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แต่งตั้งผู้ตรวจสอบพัสดุทำหน้าที่ดังนี้</a:t>
            </a:r>
            <a:endParaRPr lang="th-TH" sz="31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2357438"/>
            <a:ext cx="8964612" cy="4286250"/>
          </a:xfrm>
          <a:solidFill>
            <a:srgbClr val="E1FFE1"/>
          </a:solidFill>
          <a:ln>
            <a:solidFill>
              <a:srgbClr val="0000CC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3600" b="1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โดยให้แต่งตั้งเจ้าหน้าที่ในส่วนราชการ/หน่วยงาน นั้น                                   	</a:t>
            </a:r>
            <a:r>
              <a:rPr lang="th-TH" sz="3600" b="1" u="sng" dirty="0" smtClean="0">
                <a:solidFill>
                  <a:srgbClr val="A50021"/>
                </a:solidFill>
                <a:latin typeface="BrowalliaUPC" pitchFamily="34" charset="-34"/>
                <a:cs typeface="FreesiaUPC" pitchFamily="34" charset="-34"/>
              </a:rPr>
              <a:t>ซึ่งมิ</a:t>
            </a:r>
            <a:r>
              <a:rPr lang="th-TH" sz="3600" b="1" u="sng" dirty="0" err="1" smtClean="0">
                <a:solidFill>
                  <a:srgbClr val="A50021"/>
                </a:solidFill>
                <a:latin typeface="BrowalliaUPC" pitchFamily="34" charset="-34"/>
                <a:cs typeface="FreesiaUPC" pitchFamily="34" charset="-34"/>
              </a:rPr>
              <a:t>ไช่</a:t>
            </a:r>
            <a:r>
              <a:rPr lang="th-TH" sz="3600" b="1" u="sng" dirty="0" smtClean="0">
                <a:solidFill>
                  <a:srgbClr val="A50021"/>
                </a:solidFill>
                <a:latin typeface="BrowalliaUPC" pitchFamily="34" charset="-34"/>
                <a:cs typeface="FreesiaUPC" pitchFamily="34" charset="-34"/>
              </a:rPr>
              <a:t>เจ้าหน้าที่พัสดุ</a:t>
            </a:r>
            <a:r>
              <a:rPr lang="th-TH" sz="3600" b="1" dirty="0" smtClean="0">
                <a:solidFill>
                  <a:schemeClr val="accent2"/>
                </a:solidFill>
                <a:latin typeface="BrowalliaUPC" pitchFamily="34" charset="-34"/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คนหนึ่ง/หรือหลายคน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3600" b="1" dirty="0" smtClean="0">
                <a:latin typeface="BrowalliaUPC" pitchFamily="34" charset="-34"/>
                <a:cs typeface="FreesiaUPC" pitchFamily="34" charset="-34"/>
              </a:rPr>
              <a:t>ผู้ได้รับแต่งตั้งจะทำการตรวจสอบพัสดุ                                 	“”	</a:t>
            </a:r>
            <a:r>
              <a:rPr lang="en-US" sz="3600" b="1" dirty="0" smtClean="0">
                <a:latin typeface="BrowalliaUPC" pitchFamily="34" charset="-34"/>
                <a:cs typeface="FreesiaUPC" pitchFamily="34" charset="-34"/>
              </a:rPr>
              <a:t>“</a:t>
            </a:r>
            <a:r>
              <a:rPr lang="th-TH" sz="3600" b="1" dirty="0" smtClean="0">
                <a:latin typeface="BrowalliaUPC" pitchFamily="34" charset="-34"/>
                <a:cs typeface="FreesiaUPC" pitchFamily="34" charset="-34"/>
              </a:rPr>
              <a:t>งวดตั้งแต่ ๑ ตุลาคมปีก่อน ถึง ๓๐ กันยายนปีปัจจุบัน</a:t>
            </a:r>
            <a:r>
              <a:rPr lang="en-US" sz="3600" b="1" dirty="0" smtClean="0">
                <a:latin typeface="BrowalliaUPC" pitchFamily="34" charset="-34"/>
                <a:cs typeface="FreesiaUPC" pitchFamily="34" charset="-34"/>
              </a:rPr>
              <a:t>”</a:t>
            </a:r>
            <a:r>
              <a:rPr lang="th-TH" sz="3600" b="1" dirty="0" smtClean="0">
                <a:latin typeface="BrowalliaUPC" pitchFamily="34" charset="-34"/>
                <a:cs typeface="FreesiaUPC" pitchFamily="34" charset="-34"/>
              </a:rPr>
              <a:t>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th-TH" sz="3600" b="1" u="sng" dirty="0" smtClean="0">
                <a:solidFill>
                  <a:srgbClr val="3333CC"/>
                </a:solidFill>
                <a:latin typeface="BrowalliaUPC" pitchFamily="34" charset="-34"/>
                <a:cs typeface="FreesiaUPC" pitchFamily="34" charset="-34"/>
              </a:rPr>
              <a:t>โดยให้เริ่มตรวจในวันเปิดทำการแรก ของเดือนตุลาคม ว่า</a:t>
            </a:r>
            <a:r>
              <a:rPr lang="en-US" sz="3600" b="1" u="sng" dirty="0" smtClean="0">
                <a:solidFill>
                  <a:srgbClr val="3333CC"/>
                </a:solidFill>
                <a:latin typeface="BrowalliaUPC" pitchFamily="34" charset="-34"/>
                <a:cs typeface="FreesiaUPC" pitchFamily="34" charset="-34"/>
              </a:rPr>
              <a:t>:-</a:t>
            </a:r>
            <a:endParaRPr lang="th-TH" sz="3600" b="1" u="sng" dirty="0" smtClean="0">
              <a:solidFill>
                <a:srgbClr val="3333CC"/>
              </a:solidFill>
              <a:latin typeface="BrowalliaUPC" pitchFamily="34" charset="-34"/>
              <a:cs typeface="FreesiaUPC" pitchFamily="34" charset="-34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latin typeface="BrowalliaUPC" pitchFamily="34" charset="-34"/>
                <a:cs typeface="FreesiaUPC" pitchFamily="34" charset="-34"/>
              </a:rPr>
              <a:t>     </a:t>
            </a:r>
            <a:r>
              <a:rPr lang="en-US" sz="3600" b="1" dirty="0" smtClean="0">
                <a:solidFill>
                  <a:srgbClr val="8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</a:t>
            </a:r>
            <a:r>
              <a:rPr lang="th-TH" sz="3600" b="1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มีพัสดุ ชำรุด เสื่อมคุณภาพ สูญไป เพราะเหตุใด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        หรือไม่จำเป็นต้องใช้งานต่อไป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 </a:t>
            </a:r>
            <a:r>
              <a:rPr lang="en-US" sz="3600" b="1" dirty="0" smtClean="0">
                <a:solidFill>
                  <a:srgbClr val="8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</a:t>
            </a:r>
            <a:r>
              <a:rPr lang="th-TH" sz="3600" b="1" dirty="0" smtClean="0">
                <a:solidFill>
                  <a:srgbClr val="8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ให้ตรวจเสร็จสิ้นภายใน ๓๐ วัน นับแต่แต่งตั้ง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solidFill>
                  <a:srgbClr val="8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		แล้ว</a:t>
            </a:r>
            <a:r>
              <a:rPr lang="th-TH" sz="3600" b="1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ให้รายงานผลการตรวจสอบ </a:t>
            </a:r>
            <a:r>
              <a:rPr lang="th-TH" sz="3600" b="1" i="1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ต่อผู้แต่งตั้ง ๑ชุด /	</a:t>
            </a:r>
            <a:r>
              <a:rPr lang="th-TH" sz="3600" b="1" i="1" dirty="0" err="1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สตง.</a:t>
            </a:r>
            <a:r>
              <a:rPr lang="th-TH" sz="3600" b="1" i="1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๑ ชุด</a:t>
            </a:r>
          </a:p>
        </p:txBody>
      </p:sp>
      <p:sp>
        <p:nvSpPr>
          <p:cNvPr id="26419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BBD273-1F01-4E9C-A1D2-51907506D66A}" type="slidenum">
              <a:rPr lang="en-US" smtClean="0">
                <a:solidFill>
                  <a:srgbClr val="898989"/>
                </a:solidFill>
              </a:rPr>
              <a:pPr/>
              <a:t>128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264197" name="Picture 4" descr="BD0715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2000250"/>
            <a:ext cx="13763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ปุ่มปฏิบัติการ: เสียง 7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428625" y="5786438"/>
            <a:ext cx="642938" cy="285750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71438"/>
            <a:ext cx="8715375" cy="2143125"/>
          </a:xfrm>
          <a:solidFill>
            <a:srgbClr val="FFFF00"/>
          </a:solidFill>
          <a:ln w="57150">
            <a:solidFill>
              <a:srgbClr val="3366FF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BrowalliaUPC" pitchFamily="34" charset="-34"/>
                <a:cs typeface="FreesiaUPC" pitchFamily="34" charset="-34"/>
              </a:rPr>
              <a:t>“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 </a:t>
            </a:r>
            <a:r>
              <a:rPr lang="th-TH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การตรวจสอบพัสดุประจำปี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”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 (ข้อ ๑๕๕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  <a:cs typeface="FreesiaUPC" pitchFamily="34" charset="-34"/>
              </a:rPr>
              <a:t>)</a:t>
            </a:r>
            <a:r>
              <a:rPr lang="th-TH" sz="4800" b="1" dirty="0" smtClean="0">
                <a:solidFill>
                  <a:schemeClr val="accent2"/>
                </a:solidFill>
                <a:latin typeface="BrowalliaUPC" pitchFamily="34" charset="-34"/>
                <a:cs typeface="FreesiaUPC" pitchFamily="34" charset="-34"/>
              </a:rPr>
              <a:t/>
            </a:r>
            <a:br>
              <a:rPr lang="th-TH" sz="4800" b="1" dirty="0" smtClean="0">
                <a:solidFill>
                  <a:schemeClr val="accent2"/>
                </a:solidFill>
                <a:latin typeface="BrowalliaUPC" pitchFamily="34" charset="-34"/>
                <a:cs typeface="FreesiaUPC" pitchFamily="34" charset="-34"/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 </a:t>
            </a:r>
            <a:r>
              <a:rPr lang="th-TH" b="1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ก่อนสิ้นเดือนกันยายนของทุกปี </a:t>
            </a:r>
            <a:r>
              <a:rPr lang="th-TH" sz="4800" b="1" dirty="0" err="1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</a:rPr>
              <a:t>ให้</a:t>
            </a:r>
            <a:r>
              <a:rPr lang="th-TH" b="1" u="sng" dirty="0" err="1" smtClean="0">
                <a:solidFill>
                  <a:srgbClr val="CC0000"/>
                </a:solidFill>
                <a:latin typeface="BrowalliaUPC" pitchFamily="34" charset="-34"/>
                <a:cs typeface="FreesiaUPC" pitchFamily="34" charset="-34"/>
              </a:rPr>
              <a:t>หส.</a:t>
            </a:r>
            <a:r>
              <a:rPr lang="th-TH" b="1" u="sng" dirty="0" smtClean="0">
                <a:solidFill>
                  <a:srgbClr val="CC0000"/>
                </a:solidFill>
                <a:latin typeface="BrowalliaUPC" pitchFamily="34" charset="-34"/>
                <a:cs typeface="FreesiaUPC" pitchFamily="34" charset="-34"/>
              </a:rPr>
              <a:t>ราชการ /หรือ  หน.งาน ตามข้อ ๑๕๓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walliaUPC" pitchFamily="34" charset="-34"/>
                <a:cs typeface="FreesiaUPC" pitchFamily="34" charset="-34"/>
              </a:rPr>
              <a:t>แต่งตั้งผู้ตรวจสอบพัสดุทำหน้าที่ดังนี้</a:t>
            </a:r>
            <a:endParaRPr lang="th-TH" sz="31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2357438"/>
            <a:ext cx="8964612" cy="4286250"/>
          </a:xfrm>
          <a:solidFill>
            <a:srgbClr val="E1FFE1"/>
          </a:solidFill>
          <a:ln>
            <a:solidFill>
              <a:srgbClr val="0000CC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3600" b="1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โดยให้แต่งตั้งเจ้าหน้าที่ในส่วนราชการ/หน่วยงาน นั้น                                   	</a:t>
            </a:r>
            <a:r>
              <a:rPr lang="th-TH" sz="3600" b="1" u="sng" dirty="0" smtClean="0">
                <a:solidFill>
                  <a:srgbClr val="A50021"/>
                </a:solidFill>
                <a:latin typeface="BrowalliaUPC" pitchFamily="34" charset="-34"/>
                <a:cs typeface="FreesiaUPC" pitchFamily="34" charset="-34"/>
              </a:rPr>
              <a:t>ซึ่งมิ</a:t>
            </a:r>
            <a:r>
              <a:rPr lang="th-TH" sz="3600" b="1" u="sng" dirty="0" err="1" smtClean="0">
                <a:solidFill>
                  <a:srgbClr val="A50021"/>
                </a:solidFill>
                <a:latin typeface="BrowalliaUPC" pitchFamily="34" charset="-34"/>
                <a:cs typeface="FreesiaUPC" pitchFamily="34" charset="-34"/>
              </a:rPr>
              <a:t>ไช่</a:t>
            </a:r>
            <a:r>
              <a:rPr lang="th-TH" sz="3600" b="1" u="sng" dirty="0" smtClean="0">
                <a:solidFill>
                  <a:srgbClr val="A50021"/>
                </a:solidFill>
                <a:latin typeface="BrowalliaUPC" pitchFamily="34" charset="-34"/>
                <a:cs typeface="FreesiaUPC" pitchFamily="34" charset="-34"/>
              </a:rPr>
              <a:t>เจ้าหน้าที่พัสดุ</a:t>
            </a:r>
            <a:r>
              <a:rPr lang="th-TH" sz="3600" b="1" dirty="0" smtClean="0">
                <a:solidFill>
                  <a:schemeClr val="accent2"/>
                </a:solidFill>
                <a:latin typeface="BrowalliaUPC" pitchFamily="34" charset="-34"/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คนหนึ่ง/หรือหลายคน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3600" b="1" dirty="0" smtClean="0">
                <a:latin typeface="BrowalliaUPC" pitchFamily="34" charset="-34"/>
                <a:cs typeface="FreesiaUPC" pitchFamily="34" charset="-34"/>
              </a:rPr>
              <a:t>ผู้ได้รับแต่งตั้งจะทำการตรวจสอบพัสดุ                                 	“”	</a:t>
            </a:r>
            <a:r>
              <a:rPr lang="en-US" sz="3600" b="1" dirty="0" smtClean="0">
                <a:latin typeface="BrowalliaUPC" pitchFamily="34" charset="-34"/>
                <a:cs typeface="FreesiaUPC" pitchFamily="34" charset="-34"/>
              </a:rPr>
              <a:t>“</a:t>
            </a:r>
            <a:r>
              <a:rPr lang="th-TH" sz="3600" b="1" dirty="0" smtClean="0">
                <a:latin typeface="BrowalliaUPC" pitchFamily="34" charset="-34"/>
                <a:cs typeface="FreesiaUPC" pitchFamily="34" charset="-34"/>
              </a:rPr>
              <a:t>งวดตั้งแต่ ๑ ตุลาคมปีก่อน ถึง ๓๐ กันยายนปีปัจจุบัน</a:t>
            </a:r>
            <a:r>
              <a:rPr lang="en-US" sz="3600" b="1" dirty="0" smtClean="0">
                <a:latin typeface="BrowalliaUPC" pitchFamily="34" charset="-34"/>
                <a:cs typeface="FreesiaUPC" pitchFamily="34" charset="-34"/>
              </a:rPr>
              <a:t>”</a:t>
            </a:r>
            <a:r>
              <a:rPr lang="th-TH" sz="3600" b="1" dirty="0" smtClean="0">
                <a:latin typeface="BrowalliaUPC" pitchFamily="34" charset="-34"/>
                <a:cs typeface="FreesiaUPC" pitchFamily="34" charset="-34"/>
              </a:rPr>
              <a:t>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th-TH" sz="3600" b="1" u="sng" dirty="0" smtClean="0">
                <a:solidFill>
                  <a:srgbClr val="3333CC"/>
                </a:solidFill>
                <a:latin typeface="BrowalliaUPC" pitchFamily="34" charset="-34"/>
                <a:cs typeface="FreesiaUPC" pitchFamily="34" charset="-34"/>
              </a:rPr>
              <a:t>โดยให้เริ่มตรวจในวันเปิดทำการแรก ของเดือนตุลาคม ว่า</a:t>
            </a:r>
            <a:r>
              <a:rPr lang="en-US" sz="3600" b="1" u="sng" dirty="0" smtClean="0">
                <a:solidFill>
                  <a:srgbClr val="3333CC"/>
                </a:solidFill>
                <a:latin typeface="BrowalliaUPC" pitchFamily="34" charset="-34"/>
                <a:cs typeface="FreesiaUPC" pitchFamily="34" charset="-34"/>
              </a:rPr>
              <a:t>:-</a:t>
            </a:r>
            <a:endParaRPr lang="th-TH" sz="3600" b="1" u="sng" dirty="0" smtClean="0">
              <a:solidFill>
                <a:srgbClr val="3333CC"/>
              </a:solidFill>
              <a:latin typeface="BrowalliaUPC" pitchFamily="34" charset="-34"/>
              <a:cs typeface="FreesiaUPC" pitchFamily="34" charset="-34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latin typeface="BrowalliaUPC" pitchFamily="34" charset="-34"/>
                <a:cs typeface="FreesiaUPC" pitchFamily="34" charset="-34"/>
              </a:rPr>
              <a:t>     </a:t>
            </a:r>
            <a:r>
              <a:rPr lang="en-US" sz="3600" b="1" dirty="0" smtClean="0">
                <a:solidFill>
                  <a:srgbClr val="8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</a:t>
            </a:r>
            <a:r>
              <a:rPr lang="th-TH" sz="3600" b="1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มีพัสดุ ชำรุด เสื่อมคุณภาพ สูญไป เพราะเหตุใด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        หรือไม่จำเป็นต้องใช้งานต่อไป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 </a:t>
            </a:r>
            <a:r>
              <a:rPr lang="en-US" sz="3600" b="1" dirty="0" smtClean="0">
                <a:solidFill>
                  <a:srgbClr val="8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</a:t>
            </a:r>
            <a:r>
              <a:rPr lang="th-TH" sz="3600" b="1" dirty="0" smtClean="0">
                <a:solidFill>
                  <a:srgbClr val="8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ให้ตรวจเสร็จสิ้นภายใน ๓๐ วัน นับแต่แต่งตั้ง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solidFill>
                  <a:srgbClr val="8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		แล้ว</a:t>
            </a:r>
            <a:r>
              <a:rPr lang="th-TH" sz="3600" b="1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ให้รายงานผลการตรวจสอบ </a:t>
            </a:r>
            <a:r>
              <a:rPr lang="th-TH" sz="3600" b="1" i="1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ต่อผู้แต่งตั้ง ๑ชุด /	</a:t>
            </a:r>
            <a:r>
              <a:rPr lang="th-TH" sz="3600" b="1" i="1" dirty="0" err="1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สตง.</a:t>
            </a:r>
            <a:r>
              <a:rPr lang="th-TH" sz="3600" b="1" i="1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๑ ชุด</a:t>
            </a:r>
          </a:p>
        </p:txBody>
      </p:sp>
      <p:sp>
        <p:nvSpPr>
          <p:cNvPr id="265220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66C346-BCE5-40B8-962B-633FB33632F7}" type="slidenum">
              <a:rPr lang="en-US" smtClean="0">
                <a:solidFill>
                  <a:srgbClr val="898989"/>
                </a:solidFill>
              </a:rPr>
              <a:pPr/>
              <a:t>129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265221" name="Picture 4" descr="BD0715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2000250"/>
            <a:ext cx="13763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ปุ่มปฏิบัติการ: เสียง 7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428625" y="5786438"/>
            <a:ext cx="642938" cy="285750"/>
          </a:xfrm>
          <a:prstGeom prst="actionButtonSou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xfrm>
            <a:off x="8286750" y="6500813"/>
            <a:ext cx="785813" cy="357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13FE73-9188-4757-9FC9-6E146B76CFD4}" type="slidenum">
              <a:rPr lang="en-US" smtClean="0">
                <a:solidFill>
                  <a:srgbClr val="898989"/>
                </a:solidFill>
              </a:rPr>
              <a:pPr/>
              <a:t>13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14313" y="71438"/>
            <a:ext cx="8715375" cy="714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i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การซื้อครุภัณฑ์ที่เป็นของใช้แล้วไว้ใช้ในราชการ </a:t>
            </a:r>
            <a:r>
              <a:rPr lang="th-TH" sz="3600" b="1" i="1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กระทำไม่ได้</a:t>
            </a:r>
            <a:endParaRPr lang="th-TH" sz="3600" dirty="0">
              <a:solidFill>
                <a:srgbClr val="C00000"/>
              </a:solidFill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71438" y="857250"/>
            <a:ext cx="9001125" cy="42862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i="1" u="sng" dirty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i="1" u="sng" dirty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i="1" u="sng" dirty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i="1" u="sng" dirty="0">
              <a:solidFill>
                <a:srgbClr val="C00000"/>
              </a:solidFill>
              <a:latin typeface="TH SarabunIT๙" pitchFamily="34" charset="-34"/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i="1" u="sng" dirty="0">
                <a:solidFill>
                  <a:srgbClr val="C00000"/>
                </a:solidFill>
                <a:latin typeface="TH SarabunIT๙" pitchFamily="34" charset="-34"/>
                <a:cs typeface="FreesiaUPC" pitchFamily="34" charset="-34"/>
              </a:rPr>
              <a:t>คำวินิจฉัย</a:t>
            </a:r>
            <a:r>
              <a:rPr lang="th-TH" b="1" i="1" u="sng" dirty="0" err="1">
                <a:solidFill>
                  <a:srgbClr val="C00000"/>
                </a:solidFill>
                <a:latin typeface="TH SarabunIT๙" pitchFamily="34" charset="-34"/>
                <a:cs typeface="FreesiaUPC" pitchFamily="34" charset="-34"/>
              </a:rPr>
              <a:t>กวพ</a:t>
            </a:r>
            <a:r>
              <a:rPr lang="th-TH" b="1" i="1" dirty="0" err="1">
                <a:solidFill>
                  <a:srgbClr val="0000CC"/>
                </a:solidFill>
                <a:latin typeface="TH SarabunIT๙" pitchFamily="34" charset="-34"/>
                <a:cs typeface="FreesiaUPC" pitchFamily="34" charset="-34"/>
              </a:rPr>
              <a:t>.</a:t>
            </a:r>
            <a:r>
              <a:rPr lang="th-TH" b="1" i="1" dirty="0">
                <a:solidFill>
                  <a:srgbClr val="0000CC"/>
                </a:solidFill>
                <a:latin typeface="TH SarabunIT๙" pitchFamily="34" charset="-34"/>
                <a:cs typeface="FreesiaUPC" pitchFamily="34" charset="-34"/>
              </a:rPr>
              <a:t> </a:t>
            </a:r>
            <a:r>
              <a:rPr lang="th-TH" sz="3200" b="1" i="1" dirty="0">
                <a:solidFill>
                  <a:srgbClr val="002060"/>
                </a:solidFill>
                <a:latin typeface="TH SarabunIT๙" pitchFamily="34" charset="-34"/>
                <a:cs typeface="FreesiaUPC" pitchFamily="34" charset="-34"/>
              </a:rPr>
              <a:t>(</a:t>
            </a:r>
            <a:r>
              <a:rPr lang="en-US" sz="3200" b="1" i="1" dirty="0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RF</a:t>
            </a:r>
            <a:r>
              <a:rPr lang="th-TH" b="1" i="1" dirty="0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ที่ </a:t>
            </a:r>
            <a:r>
              <a:rPr lang="th-TH" b="1" i="1" dirty="0" err="1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กค</a:t>
            </a:r>
            <a:r>
              <a:rPr lang="th-TH" b="1" i="1" dirty="0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(</a:t>
            </a:r>
            <a:r>
              <a:rPr lang="th-TH" b="1" i="1" dirty="0" err="1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กวพ</a:t>
            </a:r>
            <a:r>
              <a:rPr lang="th-TH" b="1" i="1" dirty="0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)๐๔๒๑.๓/๓๓๒๒๐ </a:t>
            </a:r>
            <a:r>
              <a:rPr lang="th-TH" b="1" i="1" dirty="0" err="1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ลว.</a:t>
            </a:r>
            <a:r>
              <a:rPr lang="th-TH" b="1" i="1" dirty="0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๒๐ ต.ค.๒๕๕๔)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i="1" dirty="0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กรมประมงหารือว่า ตามที่ครม.มีมติแจ้งตามหนังสือสำนักเลขาธิการคณะรัฐมนตรี ที่ สร ๐๒๐๓/ว ๗๒ </a:t>
            </a:r>
            <a:r>
              <a:rPr lang="th-TH" sz="3200" b="1" i="1" dirty="0" err="1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ลว.</a:t>
            </a:r>
            <a:r>
              <a:rPr lang="th-TH" sz="3200" b="1" i="1" dirty="0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๑๖ พ.ค.๒๕๒๓ และที่ </a:t>
            </a:r>
            <a:r>
              <a:rPr lang="th-TH" sz="3200" b="1" i="1" dirty="0" err="1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นร</a:t>
            </a:r>
            <a:r>
              <a:rPr lang="th-TH" sz="3200" b="1" i="1" dirty="0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 ๐๒๐๒/ว๑๕๘ </a:t>
            </a:r>
            <a:r>
              <a:rPr lang="th-TH" sz="3200" b="1" i="1" dirty="0" err="1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ลว</a:t>
            </a:r>
            <a:r>
              <a:rPr lang="th-TH" sz="3200" b="1" i="1" dirty="0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 ๑๒ ต.ค.๒๕๕๓</a:t>
            </a:r>
            <a:r>
              <a:rPr lang="th-TH" sz="3200" b="1" i="1" dirty="0">
                <a:solidFill>
                  <a:srgbClr val="002060"/>
                </a:solidFill>
                <a:latin typeface="TH SarabunIT๙" pitchFamily="34" charset="-34"/>
                <a:cs typeface="FreesiaUPC" pitchFamily="34" charset="-34"/>
              </a:rPr>
              <a:t> </a:t>
            </a:r>
            <a:r>
              <a:rPr lang="th-TH" sz="3200" b="1" i="1" dirty="0">
                <a:solidFill>
                  <a:srgbClr val="C00000"/>
                </a:solidFill>
                <a:latin typeface="TH SarabunIT๙" pitchFamily="34" charset="-34"/>
                <a:cs typeface="FreesiaUPC" pitchFamily="34" charset="-34"/>
              </a:rPr>
              <a:t>ผ่อนผันให้ส่วนราชการซื้อครุภัณฑ์ใช้แล้วไว้ใช้ในราชการได้ ภายในวงเงินไม่เกิน ๑๐๐,๐๐๐ บาท </a:t>
            </a:r>
            <a:r>
              <a:rPr lang="th-TH" sz="3200" b="1" i="1" u="sng" dirty="0">
                <a:solidFill>
                  <a:srgbClr val="FF0000"/>
                </a:solidFill>
                <a:latin typeface="TH SarabunIT๙" pitchFamily="34" charset="-34"/>
                <a:cs typeface="FreesiaUPC" pitchFamily="34" charset="-34"/>
              </a:rPr>
              <a:t>หากเกินกว่า ๑๐๐,๐๐๐ บาท และเป็นครุภัณฑ์ที่จะนำไปใช้ในการอบรมหรือการสอนของส่วนราชการที่เป็นสถานศึกษา ให้เสนอสำนักงบประมาณพิจารณาอนุมัติเป็นรายๆ ไป </a:t>
            </a:r>
            <a:r>
              <a:rPr lang="th-TH" sz="3200" b="1" i="1" dirty="0">
                <a:solidFill>
                  <a:schemeClr val="tx1"/>
                </a:solidFill>
                <a:latin typeface="TH SarabunIT๙" pitchFamily="34" charset="-34"/>
                <a:cs typeface="FreesiaUPC" pitchFamily="34" charset="-34"/>
              </a:rPr>
              <a:t>จึงหารือว่า ขณะนี้ยังใช้ได้อยู่อีกหรือไม่ </a:t>
            </a:r>
            <a:r>
              <a:rPr lang="th-TH" sz="3200" b="1" i="1" dirty="0">
                <a:solidFill>
                  <a:srgbClr val="0000CC"/>
                </a:solidFill>
                <a:latin typeface="TH SarabunIT๙" pitchFamily="34" charset="-34"/>
                <a:cs typeface="FreesiaUPC" pitchFamily="34" charset="-34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i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i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i="1" dirty="0">
              <a:solidFill>
                <a:srgbClr val="0000CC"/>
              </a:solidFill>
              <a:latin typeface="TH SarabunIT๙" pitchFamily="34" charset="-34"/>
              <a:cs typeface="TH SarabunIT๙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75" y="5143500"/>
            <a:ext cx="8786813" cy="1571625"/>
          </a:xfrm>
          <a:prstGeom prst="rect">
            <a:avLst/>
          </a:prstGeom>
          <a:solidFill>
            <a:srgbClr val="FFE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คำตอบ</a:t>
            </a:r>
            <a:r>
              <a:rPr lang="th-TH" sz="3200" b="1" i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 </a:t>
            </a:r>
            <a:r>
              <a:rPr lang="th-TH" sz="3200" b="1" i="1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เนื่องจาก</a:t>
            </a:r>
            <a:r>
              <a:rPr lang="th-TH" sz="3200" b="1" i="1" dirty="0" err="1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กวพ.</a:t>
            </a:r>
            <a:r>
              <a:rPr lang="th-TH" sz="3200" b="1" i="1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ได้กำหนดตัวอย่างเอกสารประกวดราคาซื้อไว้ ตามหนังสือสำนักนายกรัฐมนตรี ด่วนมาก ที่ </a:t>
            </a:r>
            <a:r>
              <a:rPr lang="th-TH" sz="3200" b="1" i="1" dirty="0" err="1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นร</a:t>
            </a:r>
            <a:r>
              <a:rPr lang="th-TH" sz="3200" b="1" i="1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(</a:t>
            </a:r>
            <a:r>
              <a:rPr lang="th-TH" sz="3200" b="1" i="1" dirty="0" err="1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กวพ</a:t>
            </a:r>
            <a:r>
              <a:rPr lang="th-TH" sz="3200" b="1" i="1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) ๑๓๐๕/ว ๗๒๘๖ </a:t>
            </a:r>
            <a:r>
              <a:rPr lang="th-TH" sz="3200" b="1" i="1" dirty="0" err="1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ลว.</a:t>
            </a:r>
            <a:r>
              <a:rPr lang="th-TH" sz="3200" b="1" i="1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๒๐ สิงหาคม ๒๕๔๒ สรุปว่า </a:t>
            </a:r>
            <a:endParaRPr lang="th-TH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4313"/>
            <a:ext cx="8569325" cy="642937"/>
          </a:xfrm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cs typeface="EucrosiaUPC" pitchFamily="18" charset="-34"/>
              </a:rPr>
              <a:t>การจำหน่ายพัสดุ (ข้อ ๑๕๗) </a:t>
            </a:r>
            <a:endParaRPr lang="th-TH" sz="4800" dirty="0" smtClean="0">
              <a:cs typeface="EucrosiaUPC" pitchFamily="18" charset="-34"/>
            </a:endParaRP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52513"/>
            <a:ext cx="8607425" cy="5616575"/>
          </a:xfrm>
          <a:solidFill>
            <a:srgbClr val="D9F5FF"/>
          </a:solidFill>
          <a:ln w="57150">
            <a:solidFill>
              <a:srgbClr val="660066"/>
            </a:solidFill>
          </a:ln>
        </p:spPr>
        <p:txBody>
          <a:bodyPr rtlCol="0">
            <a:normAutofit fontScale="55000" lnSpcReduction="20000"/>
          </a:bodyPr>
          <a:lstStyle/>
          <a:p>
            <a:pPr marL="609600" indent="-609600" algn="ctr" eaLnBrk="1" fontAlgn="auto" hangingPunct="1">
              <a:spcAft>
                <a:spcPts val="0"/>
              </a:spcAft>
              <a:buFont typeface="Wingdings" pitchFamily="2" charset="2"/>
              <a:buChar char="F"/>
              <a:defRPr/>
            </a:pPr>
            <a:r>
              <a:rPr lang="th-TH" sz="5800" b="1" u="sng" dirty="0" smtClean="0">
                <a:solidFill>
                  <a:srgbClr val="CC0000"/>
                </a:solidFill>
                <a:latin typeface="BrowalliaUPC" pitchFamily="34" charset="-34"/>
                <a:cs typeface="FreesiaUPC" pitchFamily="34" charset="-34"/>
              </a:rPr>
              <a:t>พัสดุใดหมดความจำเป็นในการใช้งาน /ใช้งาน</a:t>
            </a:r>
          </a:p>
          <a:p>
            <a:pPr marL="609600" indent="-609600" algn="ctr" eaLnBrk="1" fontAlgn="auto" hangingPunct="1">
              <a:spcAft>
                <a:spcPts val="0"/>
              </a:spcAft>
              <a:buFont typeface="Wingdings" pitchFamily="2" charset="2"/>
              <a:buChar char="F"/>
              <a:defRPr/>
            </a:pPr>
            <a:r>
              <a:rPr lang="th-TH" sz="5800" b="1" u="sng" dirty="0" smtClean="0">
                <a:solidFill>
                  <a:srgbClr val="CC0000"/>
                </a:solidFill>
                <a:latin typeface="BrowalliaUPC" pitchFamily="34" charset="-34"/>
                <a:cs typeface="FreesiaUPC" pitchFamily="34" charset="-34"/>
              </a:rPr>
              <a:t>จะสิ้นเปลือง  ค่าใช้จ่ายมาก 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F"/>
              <a:defRPr/>
            </a:pPr>
            <a:r>
              <a:rPr lang="th-TH" sz="5800" b="1" u="sng" dirty="0" err="1" smtClean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ให้หส.</a:t>
            </a:r>
            <a:r>
              <a:rPr lang="th-TH" sz="5800" b="1" u="sng" dirty="0" smtClean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ราชการ พิจารณาสั่งจำหน่ายโดยวิธีใดวิธีหนึ่ง ดังนี้</a:t>
            </a:r>
            <a:endParaRPr lang="en-US" sz="5800" b="1" u="sng" dirty="0" smtClean="0">
              <a:solidFill>
                <a:srgbClr val="FF0000"/>
              </a:solidFill>
              <a:latin typeface="BrowalliaUPC" pitchFamily="34" charset="-34"/>
              <a:cs typeface="FreesiaUPC" pitchFamily="34" charset="-34"/>
              <a:sym typeface="Wingdings 2" pitchFamily="18" charset="2"/>
            </a:endParaRPr>
          </a:p>
          <a:p>
            <a:pPr marL="609600" indent="-609600" eaLnBrk="1" fontAlgn="auto" hangingPunct="1"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j"/>
              <a:defRPr/>
            </a:pPr>
            <a:r>
              <a:rPr lang="th-TH" sz="5800" b="1" u="sng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ขาย</a:t>
            </a:r>
            <a:r>
              <a:rPr lang="th-TH" sz="5800" b="1" u="sng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/ขายทอดตลาด</a:t>
            </a:r>
            <a:r>
              <a:rPr lang="th-TH" sz="5800" u="sng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   </a:t>
            </a:r>
            <a:r>
              <a:rPr lang="th-TH" sz="5800" b="1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(ถ้าขายให้ส่วนราชการ /รัฐวิสาหกิจ/                          			หน่วยงานอื่นของรัฐ ให้ขายโดยวิธีตกลงราคา)</a:t>
            </a:r>
          </a:p>
          <a:p>
            <a:pPr marL="542925" indent="-542925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sz="5800" b="1" i="1" dirty="0" smtClean="0">
                <a:solidFill>
                  <a:srgbClr val="660066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(เว้นแต่ การขายครั้งหนึ่งได้มารวมกันไม่เกิน ๑ แสน ใช้วิธีตกลงราคา)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800" b="1" dirty="0" smtClean="0">
                <a:solidFill>
                  <a:srgbClr val="00206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</a:t>
            </a:r>
            <a:r>
              <a:rPr lang="th-TH" sz="5800" dirty="0" smtClean="0">
                <a:solidFill>
                  <a:srgbClr val="00206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 </a:t>
            </a:r>
            <a:r>
              <a:rPr lang="th-TH" sz="5800" b="1" u="sng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แลกเปลี่ยน </a:t>
            </a:r>
            <a:r>
              <a:rPr lang="th-TH" sz="5800" b="1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           (ให้ทำตามข้อ ๑๒๓-๑๒๗)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800" b="1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</a:t>
            </a:r>
            <a:r>
              <a:rPr lang="th-TH" sz="5800" b="1" dirty="0" smtClean="0">
                <a:solidFill>
                  <a:schemeClr val="accent2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  </a:t>
            </a:r>
            <a:r>
              <a:rPr lang="th-TH" sz="5800" b="1" u="sng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โอน</a:t>
            </a:r>
            <a:r>
              <a:rPr lang="th-TH" sz="5800" b="1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      </a:t>
            </a:r>
            <a:r>
              <a:rPr lang="th-TH" sz="5800" b="1" dirty="0" smtClean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ใ</a:t>
            </a:r>
            <a:r>
              <a:rPr lang="th-TH" sz="5800" b="1" dirty="0" smtClean="0">
                <a:solidFill>
                  <a:srgbClr val="00206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ห้โอนแก่ส่วนราชการ/รัฐวิสาหกิจ ท้องถิ่น องค์การสถานสาธารณกุศลตามมาตรา๔๗(๗)มีหลักฐานการโอนเป็นหนังสือไว้ด้วย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rgbClr val="C00000"/>
              </a:buClr>
              <a:buFont typeface="Wingdings 2" pitchFamily="18" charset="2"/>
              <a:buChar char="m"/>
              <a:defRPr/>
            </a:pPr>
            <a:r>
              <a:rPr lang="th-TH" sz="5800" b="1" u="sng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แปรสภาพ หรือทำลาย </a:t>
            </a:r>
            <a:r>
              <a:rPr lang="th-TH" sz="5800" b="1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(ให้ส่วนราชการเป็นผู้กำหนด)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sz="5800" b="1" dirty="0" smtClean="0">
                <a:latin typeface="BrowalliaUPC" pitchFamily="34" charset="-34"/>
                <a:cs typeface="FreesiaUPC" pitchFamily="34" charset="-34"/>
                <a:sym typeface="Wingdings 2" pitchFamily="18" charset="2"/>
              </a:rPr>
              <a:t>( ข้อ๑๖๐ เมื่อดำเนินการตามระเบียบแล้ว ให้จ่ายออกจากทะเบียน)</a:t>
            </a:r>
            <a:endParaRPr lang="th-TH" sz="5800" b="1" dirty="0" smtClean="0">
              <a:latin typeface="BrowalliaUPC" pitchFamily="34" charset="-34"/>
              <a:cs typeface="FreesiaUPC" pitchFamily="34" charset="-34"/>
            </a:endParaRPr>
          </a:p>
        </p:txBody>
      </p:sp>
      <p:sp>
        <p:nvSpPr>
          <p:cNvPr id="26624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D5F97C-75B8-47BB-B982-1AB03A3BB213}" type="slidenum">
              <a:rPr lang="en-US" smtClean="0">
                <a:solidFill>
                  <a:srgbClr val="898989"/>
                </a:solidFill>
              </a:rPr>
              <a:pPr/>
              <a:t>130</a:t>
            </a:fld>
            <a:endParaRPr lang="th-TH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ชื่อเรื่อง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362950" cy="725487"/>
          </a:xfrm>
          <a:solidFill>
            <a:srgbClr val="7030A0"/>
          </a:solidFill>
          <a:ln w="76200">
            <a:solidFill>
              <a:srgbClr val="0000CC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smtClean="0">
                <a:solidFill>
                  <a:schemeClr val="bg1"/>
                </a:solidFill>
                <a:cs typeface="FreesiaUPC" pitchFamily="34" charset="-34"/>
              </a:rPr>
              <a:t>ปัญหาและแนวทางปฏิบัติในการจำหน่ายพัสดุ</a:t>
            </a:r>
          </a:p>
        </p:txBody>
      </p:sp>
      <p:sp>
        <p:nvSpPr>
          <p:cNvPr id="16896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88" y="1143000"/>
            <a:ext cx="8577262" cy="5500688"/>
          </a:xfrm>
          <a:solidFill>
            <a:srgbClr val="FFFFD9"/>
          </a:solidFill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เรื่องที่ ๑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b="1" u="sng" dirty="0" smtClean="0">
                <a:solidFill>
                  <a:srgbClr val="0000CC"/>
                </a:solidFill>
                <a:cs typeface="FreesiaUPC" pitchFamily="34" charset="-34"/>
              </a:rPr>
              <a:t>มติ</a:t>
            </a:r>
            <a:r>
              <a:rPr lang="th-TH" b="1" u="sng" dirty="0" err="1" smtClean="0">
                <a:solidFill>
                  <a:srgbClr val="0000CC"/>
                </a:solidFill>
                <a:cs typeface="FreesiaUPC" pitchFamily="34" charset="-34"/>
              </a:rPr>
              <a:t>กวพ.</a:t>
            </a:r>
            <a:r>
              <a:rPr lang="th-TH" b="1" u="sng" dirty="0" smtClean="0">
                <a:solidFill>
                  <a:srgbClr val="0000CC"/>
                </a:solidFill>
                <a:cs typeface="FreesiaUPC" pitchFamily="34" charset="-34"/>
              </a:rPr>
              <a:t>๔๗/๔๘ </a:t>
            </a:r>
            <a:r>
              <a:rPr lang="th-TH" b="1" dirty="0" smtClean="0">
                <a:solidFill>
                  <a:srgbClr val="0000CC"/>
                </a:solidFill>
                <a:cs typeface="FreesiaUPC" pitchFamily="34" charset="-34"/>
              </a:rPr>
              <a:t>ส่วนราชการ ก. จะ</a:t>
            </a:r>
            <a:r>
              <a:rPr lang="th-TH" b="1" dirty="0" smtClean="0">
                <a:solidFill>
                  <a:srgbClr val="C00000"/>
                </a:solidFill>
                <a:cs typeface="FreesiaUPC" pitchFamily="34" charset="-34"/>
              </a:rPr>
              <a:t>ขอขาย</a:t>
            </a:r>
            <a:r>
              <a:rPr lang="th-TH" b="1" dirty="0" smtClean="0">
                <a:solidFill>
                  <a:srgbClr val="0000CC"/>
                </a:solidFill>
                <a:cs typeface="FreesiaUPC" pitchFamily="34" charset="-34"/>
              </a:rPr>
              <a:t>รถยนต์ประจำตำแหน่ง</a:t>
            </a:r>
            <a:r>
              <a:rPr lang="th-TH" b="1" dirty="0" smtClean="0">
                <a:solidFill>
                  <a:srgbClr val="C00000"/>
                </a:solidFill>
                <a:cs typeface="FreesiaUPC" pitchFamily="34" charset="-34"/>
              </a:rPr>
              <a:t>ให้แก่ข้าราชการโดยไม่ขายทอดตลาด  </a:t>
            </a:r>
            <a:r>
              <a:rPr lang="th-TH" b="1" dirty="0" smtClean="0">
                <a:solidFill>
                  <a:srgbClr val="0000CC"/>
                </a:solidFill>
                <a:cs typeface="FreesiaUPC" pitchFamily="34" charset="-34"/>
              </a:rPr>
              <a:t>หรือเปิดประมูลให้แก่ข้าราชการภายในหน่วยงานก่อน ย่อมกระทำไม่ได้ ขัดระเบียบพัสดุ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เรื่องที่ ๒ </a:t>
            </a:r>
          </a:p>
          <a:p>
            <a:pPr indent="952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b="1" u="sng" dirty="0" smtClean="0">
                <a:solidFill>
                  <a:srgbClr val="0000CC"/>
                </a:solidFill>
                <a:cs typeface="FreesiaUPC" pitchFamily="34" charset="-34"/>
              </a:rPr>
              <a:t>มติ</a:t>
            </a:r>
            <a:r>
              <a:rPr lang="th-TH" b="1" u="sng" dirty="0" err="1" smtClean="0">
                <a:solidFill>
                  <a:srgbClr val="0000CC"/>
                </a:solidFill>
                <a:cs typeface="FreesiaUPC" pitchFamily="34" charset="-34"/>
              </a:rPr>
              <a:t>กวพ.</a:t>
            </a:r>
            <a:r>
              <a:rPr lang="th-TH" b="1" u="sng" dirty="0" smtClean="0">
                <a:solidFill>
                  <a:srgbClr val="0000CC"/>
                </a:solidFill>
                <a:cs typeface="FreesiaUPC" pitchFamily="34" charset="-34"/>
              </a:rPr>
              <a:t>๕๒ </a:t>
            </a:r>
            <a:r>
              <a:rPr lang="th-TH" b="1" i="1" dirty="0" smtClean="0">
                <a:solidFill>
                  <a:srgbClr val="0000CC"/>
                </a:solidFill>
                <a:cs typeface="FreesiaUPC" pitchFamily="34" charset="-34"/>
              </a:rPr>
              <a:t>วิธีการขาย</a:t>
            </a:r>
            <a:r>
              <a:rPr lang="th-TH" b="1" dirty="0" smtClean="0">
                <a:solidFill>
                  <a:srgbClr val="0000CC"/>
                </a:solidFill>
                <a:cs typeface="FreesiaUPC" pitchFamily="34" charset="-34"/>
              </a:rPr>
              <a:t>ทอดตลาด-ให้คณะกรรมการฯ</a:t>
            </a:r>
            <a:r>
              <a:rPr lang="th-TH" b="1" dirty="0" smtClean="0">
                <a:solidFill>
                  <a:srgbClr val="C00000"/>
                </a:solidFill>
                <a:cs typeface="FreesiaUPC" pitchFamily="34" charset="-34"/>
              </a:rPr>
              <a:t>ประเมินราคาทรัพย์สินที่จะขาย </a:t>
            </a: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จากราคาในท้องตลาดปัจจุบัน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เรื่องที่ ๓ </a:t>
            </a:r>
            <a:r>
              <a:rPr lang="th-TH" b="1" u="sng" dirty="0" smtClean="0">
                <a:solidFill>
                  <a:srgbClr val="0000CC"/>
                </a:solidFill>
                <a:cs typeface="FreesiaUPC" pitchFamily="34" charset="-34"/>
              </a:rPr>
              <a:t>การขายทอดตลาดครั้งหนึ่ง หากมีวงเงินที่ได้มารวมไม่ถึง ๑๐๐,๐๐๐ บาท ให้ขายโดยตกลงราคากันได้  </a:t>
            </a: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ไม่ต้องรอให้มีวงเงิน       ที่ได้มารวมกัน ๑ แสนบาท  ก่อนจึงจะขายทอดตลาดได้ </a:t>
            </a:r>
          </a:p>
        </p:txBody>
      </p:sp>
      <p:sp>
        <p:nvSpPr>
          <p:cNvPr id="26726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9E70D5-A525-4497-8247-5A8F9C3BA2A2}" type="slidenum">
              <a:rPr lang="en-US" smtClean="0">
                <a:solidFill>
                  <a:srgbClr val="898989"/>
                </a:solidFill>
              </a:rPr>
              <a:pPr/>
              <a:t>131</a:t>
            </a:fld>
            <a:endParaRPr lang="th-TH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285750" y="142875"/>
            <a:ext cx="8501063" cy="2857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srgbClr val="FF0000"/>
                </a:solidFill>
                <a:latin typeface="Berlin Sans FB" pitchFamily="34" charset="0"/>
                <a:cs typeface="EucrosiaUPC" pitchFamily="18" charset="-34"/>
              </a:rPr>
              <a:t>หนังสือเวียนวิธีปฏิบัติเรื่องการจำหน่ายพัสดุโดยวิธีการขายทอดตลาด</a:t>
            </a:r>
          </a:p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  <a:latin typeface="Berlin Sans FB" pitchFamily="34" charset="0"/>
                <a:cs typeface="EucrosiaUPC" pitchFamily="18" charset="-34"/>
              </a:rPr>
              <a:t>(หนังสือกรมบัญชีกลาง ที่ </a:t>
            </a:r>
            <a:r>
              <a:rPr lang="th-TH" sz="3600" b="1" dirty="0" err="1">
                <a:solidFill>
                  <a:prstClr val="black"/>
                </a:solidFill>
                <a:latin typeface="Berlin Sans FB" pitchFamily="34" charset="0"/>
                <a:cs typeface="EucrosiaUPC" pitchFamily="18" charset="-34"/>
              </a:rPr>
              <a:t>กค</a:t>
            </a:r>
            <a:r>
              <a:rPr lang="th-TH" sz="3600" b="1" dirty="0">
                <a:solidFill>
                  <a:prstClr val="black"/>
                </a:solidFill>
                <a:latin typeface="Berlin Sans FB" pitchFamily="34" charset="0"/>
                <a:cs typeface="EucrosiaUPC" pitchFamily="18" charset="-34"/>
              </a:rPr>
              <a:t>(</a:t>
            </a:r>
            <a:r>
              <a:rPr lang="th-TH" sz="3600" b="1" dirty="0" err="1">
                <a:solidFill>
                  <a:prstClr val="black"/>
                </a:solidFill>
                <a:latin typeface="Berlin Sans FB" pitchFamily="34" charset="0"/>
                <a:cs typeface="EucrosiaUPC" pitchFamily="18" charset="-34"/>
              </a:rPr>
              <a:t>กวพ</a:t>
            </a:r>
            <a:r>
              <a:rPr lang="th-TH" sz="3600" b="1" dirty="0">
                <a:solidFill>
                  <a:prstClr val="black"/>
                </a:solidFill>
                <a:latin typeface="Berlin Sans FB" pitchFamily="34" charset="0"/>
                <a:cs typeface="EucrosiaUPC" pitchFamily="18" charset="-34"/>
              </a:rPr>
              <a:t>)๐๔๒๑.๓/๒๕๗ ลงวันที่ ๒๙ </a:t>
            </a:r>
            <a:r>
              <a:rPr lang="th-TH" sz="3600" b="1" dirty="0" err="1">
                <a:solidFill>
                  <a:prstClr val="black"/>
                </a:solidFill>
                <a:latin typeface="Berlin Sans FB" pitchFamily="34" charset="0"/>
                <a:cs typeface="EucrosiaUPC" pitchFamily="18" charset="-34"/>
              </a:rPr>
              <a:t>กรกฏาคม</a:t>
            </a:r>
            <a:r>
              <a:rPr lang="th-TH" sz="3600" b="1" dirty="0">
                <a:solidFill>
                  <a:prstClr val="black"/>
                </a:solidFill>
                <a:latin typeface="Berlin Sans FB" pitchFamily="34" charset="0"/>
                <a:cs typeface="EucrosiaUPC" pitchFamily="18" charset="-34"/>
              </a:rPr>
              <a:t> ๒๕๕๒</a:t>
            </a:r>
            <a:r>
              <a:rPr lang="th-TH" sz="4000" b="1" dirty="0">
                <a:solidFill>
                  <a:prstClr val="black"/>
                </a:solidFill>
                <a:latin typeface="Berlin Sans FB" pitchFamily="34" charset="0"/>
                <a:cs typeface="EucrosiaUPC" pitchFamily="18" charset="-34"/>
              </a:rPr>
              <a:t>)</a:t>
            </a:r>
            <a:endParaRPr lang="th-TH" sz="4000" dirty="0">
              <a:solidFill>
                <a:prstClr val="black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428625" y="3214688"/>
            <a:ext cx="8429625" cy="3571875"/>
          </a:xfrm>
          <a:prstGeom prst="roundRect">
            <a:avLst/>
          </a:prstGeom>
          <a:solidFill>
            <a:srgbClr val="D9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4000" b="1" dirty="0">
                <a:solidFill>
                  <a:srgbClr val="002060"/>
                </a:solidFill>
                <a:latin typeface="Berlin Sans FB" pitchFamily="34" charset="0"/>
                <a:cs typeface="FreesiaUPC" pitchFamily="34" charset="-34"/>
              </a:rPr>
              <a:t>๑.ให้ส่วนราชการดำเนินการจำหน่ายพัสดุโดยวิธีการ                  	ขายทอดตลาด 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C00000"/>
                </a:solidFill>
                <a:latin typeface="Berlin Sans FB" pitchFamily="34" charset="0"/>
                <a:cs typeface="FreesiaUPC" pitchFamily="34" charset="-34"/>
              </a:rPr>
              <a:t>โดยถือปฏิบัติตามแนวทางการขายทอดตลาด ตามประมวลกฎหมายแพ่งและพาณิชย์ 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C00000"/>
                </a:solidFill>
                <a:latin typeface="Berlin Sans FB" pitchFamily="34" charset="0"/>
                <a:cs typeface="FreesiaUPC" pitchFamily="34" charset="-34"/>
              </a:rPr>
              <a:t>มาตรา ๕๐๙-๕๑๗</a:t>
            </a:r>
            <a:endParaRPr lang="th-TH" sz="4000" dirty="0">
              <a:solidFill>
                <a:srgbClr val="C00000"/>
              </a:solidFill>
              <a:cs typeface="FreesiaUPC" pitchFamily="34" charset="-34"/>
            </a:endParaRPr>
          </a:p>
        </p:txBody>
      </p:sp>
      <p:sp>
        <p:nvSpPr>
          <p:cNvPr id="26829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1BB19-8D70-40E0-AADC-478F25CBD7CE}" type="slidenum">
              <a:rPr lang="en-US" smtClean="0">
                <a:solidFill>
                  <a:srgbClr val="898989"/>
                </a:solidFill>
              </a:rPr>
              <a:pPr/>
              <a:t>132</a:t>
            </a:fld>
            <a:endParaRPr lang="th-TH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285750" y="142875"/>
            <a:ext cx="8858250" cy="6572250"/>
          </a:xfrm>
          <a:prstGeom prst="roundRect">
            <a:avLst/>
          </a:prstGeom>
          <a:solidFill>
            <a:srgbClr val="FDFED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latin typeface="Berlin Sans FB" pitchFamily="34" charset="0"/>
                <a:cs typeface="FreesiaUPC" pitchFamily="34" charset="-34"/>
              </a:rPr>
              <a:t>๒. </a:t>
            </a:r>
            <a:r>
              <a:rPr lang="th-TH" sz="3200" b="1" i="1" u="sng" dirty="0">
                <a:solidFill>
                  <a:srgbClr val="FF0000"/>
                </a:solidFill>
                <a:latin typeface="Berlin Sans FB" pitchFamily="34" charset="0"/>
                <a:cs typeface="FreesiaUPC" pitchFamily="34" charset="-34"/>
              </a:rPr>
              <a:t>การประเมินราคาทรัพย์สินก่อนการประกาศขายทอดตลาด </a:t>
            </a:r>
          </a:p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latin typeface="Berlin Sans FB" pitchFamily="34" charset="0"/>
                <a:cs typeface="FreesiaUPC" pitchFamily="34" charset="-34"/>
              </a:rPr>
              <a:t>ให้ส่วนราชการทำการประเมินราคาทรัพย์สิน โดยอาศัยหลักเกณฑ์อย่างหนึ่งอย่างใดในการประกอบการพิจารณา ดังนี้</a:t>
            </a:r>
          </a:p>
          <a:p>
            <a:pPr marL="357188" indent="-357188">
              <a:defRPr/>
            </a:pPr>
            <a:r>
              <a:rPr lang="th-TH" sz="3200" b="1" dirty="0">
                <a:solidFill>
                  <a:srgbClr val="0000CC"/>
                </a:solidFill>
                <a:latin typeface="Berlin Sans FB" pitchFamily="34" charset="0"/>
                <a:cs typeface="FreesiaUPC" pitchFamily="34" charset="-34"/>
              </a:rPr>
              <a:t>	๒.๑ </a:t>
            </a:r>
            <a:r>
              <a:rPr lang="th-TH" sz="3200" b="1" dirty="0">
                <a:solidFill>
                  <a:srgbClr val="003300"/>
                </a:solidFill>
                <a:latin typeface="Berlin Sans FB" pitchFamily="34" charset="0"/>
                <a:cs typeface="FreesiaUPC" pitchFamily="34" charset="-34"/>
              </a:rPr>
              <a:t>ราคาที่ซื้อขายกันตามปกติในท้องตลาด หรือราคาท้องถิ่นของสภาพปัจจุบันพัสดุนั้น ณ เวลาที่จะทำการขาย และ	</a:t>
            </a:r>
          </a:p>
          <a:p>
            <a:pPr marL="357188" indent="-357188">
              <a:defRPr/>
            </a:pPr>
            <a:r>
              <a:rPr lang="th-TH" sz="3200" b="1" i="1" dirty="0">
                <a:solidFill>
                  <a:srgbClr val="003300"/>
                </a:solidFill>
                <a:latin typeface="Berlin Sans FB" pitchFamily="34" charset="0"/>
                <a:cs typeface="FreesiaUPC" pitchFamily="34" charset="-34"/>
              </a:rPr>
              <a:t>	</a:t>
            </a:r>
            <a:r>
              <a:rPr lang="th-TH" sz="3200" b="1" i="1" u="sng" dirty="0">
                <a:solidFill>
                  <a:srgbClr val="C00000"/>
                </a:solidFill>
                <a:latin typeface="Berlin Sans FB" pitchFamily="34" charset="0"/>
                <a:cs typeface="FreesiaUPC" pitchFamily="34" charset="-34"/>
              </a:rPr>
              <a:t>ควรมีการเปรียบเทียบราคา</a:t>
            </a:r>
            <a:r>
              <a:rPr lang="th-TH" sz="3200" b="1" dirty="0">
                <a:solidFill>
                  <a:srgbClr val="003300"/>
                </a:solidFill>
                <a:latin typeface="Berlin Sans FB" pitchFamily="34" charset="0"/>
                <a:cs typeface="FreesiaUPC" pitchFamily="34" charset="-34"/>
              </a:rPr>
              <a:t>ตามความเหมาะสม</a:t>
            </a:r>
          </a:p>
          <a:p>
            <a:pPr marL="622300" indent="-622300">
              <a:defRPr/>
            </a:pPr>
            <a:r>
              <a:rPr lang="th-TH" sz="3200" b="1" dirty="0">
                <a:solidFill>
                  <a:srgbClr val="0000CC"/>
                </a:solidFill>
                <a:latin typeface="Berlin Sans FB" pitchFamily="34" charset="0"/>
                <a:cs typeface="FreesiaUPC" pitchFamily="34" charset="-34"/>
              </a:rPr>
              <a:t>๒.๒ ราคาตามลักษณะ ประเภท ชนิดของพัสดุ และอายุการใช้งาน	รวมทั้งสภาพและสถานที่ตั้งของพัสดุ                         </a:t>
            </a:r>
            <a:r>
              <a:rPr lang="th-TH" sz="3200" b="1" i="1" u="sng" dirty="0">
                <a:solidFill>
                  <a:srgbClr val="C00000"/>
                </a:solidFill>
                <a:latin typeface="Berlin Sans FB" pitchFamily="34" charset="0"/>
                <a:cs typeface="FreesiaUPC" pitchFamily="34" charset="-34"/>
              </a:rPr>
              <a:t>กรณีไม่มีจำหน่ายทั่วไป</a:t>
            </a:r>
          </a:p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latin typeface="Berlin Sans FB" pitchFamily="34" charset="0"/>
                <a:cs typeface="FreesiaUPC" pitchFamily="34" charset="-34"/>
              </a:rPr>
              <a:t>	</a:t>
            </a:r>
            <a:r>
              <a:rPr lang="th-TH" sz="3200" b="1" dirty="0">
                <a:solidFill>
                  <a:prstClr val="black"/>
                </a:solidFill>
                <a:latin typeface="Berlin Sans FB" pitchFamily="34" charset="0"/>
                <a:cs typeface="FreesiaUPC" pitchFamily="34" charset="-34"/>
              </a:rPr>
              <a:t>ทั้งนี้ ให้อยู่ในดุลพินิจของหัวหน้าส่วนราชการในการพิจารณาตามหลักเกณฑ์ข้างต้น และให้คำนึงถึงประโยชน์ของทางราชการด้วย</a:t>
            </a:r>
            <a:endParaRPr lang="th-TH" sz="3200" b="1" dirty="0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269315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B923A8-7A8D-4124-BA27-06ACD9E0FDED}" type="slidenum">
              <a:rPr lang="en-US" smtClean="0">
                <a:solidFill>
                  <a:srgbClr val="898989"/>
                </a:solidFill>
              </a:rPr>
              <a:pPr/>
              <a:t>133</a:t>
            </a:fld>
            <a:endParaRPr lang="th-TH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หยดน้ำ 2"/>
          <p:cNvSpPr/>
          <p:nvPr/>
        </p:nvSpPr>
        <p:spPr>
          <a:xfrm>
            <a:off x="0" y="0"/>
            <a:ext cx="9144000" cy="6858000"/>
          </a:xfrm>
          <a:prstGeom prst="teardrop">
            <a:avLst/>
          </a:prstGeom>
          <a:ln w="38100">
            <a:solidFill>
              <a:srgbClr val="FF0066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7824" lvl="1" indent="-384048" fontAlgn="auto">
              <a:spcBef>
                <a:spcPct val="20000"/>
              </a:spcBef>
              <a:spcAft>
                <a:spcPts val="0"/>
              </a:spcAft>
              <a:defRPr/>
            </a:pPr>
            <a:endParaRPr lang="th-TH" sz="3600" b="1" dirty="0">
              <a:solidFill>
                <a:srgbClr val="000099"/>
              </a:solidFill>
              <a:latin typeface="Cordia New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286248" y="714356"/>
            <a:ext cx="4214842" cy="857256"/>
          </a:xfrm>
          <a:prstGeom prst="roundRect">
            <a:avLst/>
          </a:prstGeom>
          <a:noFill/>
          <a:ln w="3810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การแบ่งซื้อแบ่งจ้าง</a:t>
            </a:r>
          </a:p>
        </p:txBody>
      </p:sp>
      <p:sp>
        <p:nvSpPr>
          <p:cNvPr id="249860" name="TextBox 5"/>
          <p:cNvSpPr txBox="1">
            <a:spLocks noChangeArrowheads="1"/>
          </p:cNvSpPr>
          <p:nvPr/>
        </p:nvSpPr>
        <p:spPr bwMode="auto">
          <a:xfrm>
            <a:off x="857250" y="2214563"/>
            <a:ext cx="764381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thaiDist">
              <a:spcBef>
                <a:spcPct val="20000"/>
              </a:spcBef>
            </a:pPr>
            <a:r>
              <a:rPr lang="th-TH" sz="3200">
                <a:solidFill>
                  <a:schemeClr val="bg1"/>
                </a:solidFill>
                <a:latin typeface="Angsana New" pitchFamily="18" charset="-34"/>
                <a:cs typeface="Cordia New" pitchFamily="34" charset="-34"/>
              </a:rPr>
              <a:t>        </a:t>
            </a:r>
            <a:r>
              <a:rPr lang="th-TH" sz="3600" b="1">
                <a:latin typeface="Angsana New" pitchFamily="18" charset="-34"/>
                <a:cs typeface="Cordia New" pitchFamily="34" charset="-34"/>
              </a:rPr>
              <a:t>การแบ่งซื้อ แบ่งจ้าง  หมายถึง การลดวงเงินที่จะซื้อหรือจ้างในครั้งเดียวกัน ออกเป็นหลายครั้ง</a:t>
            </a:r>
          </a:p>
          <a:p>
            <a:pPr marL="609600" indent="-609600" algn="thaiDist">
              <a:spcBef>
                <a:spcPct val="20000"/>
              </a:spcBef>
            </a:pPr>
            <a:r>
              <a:rPr lang="th-TH" sz="3600" b="1" i="1" u="sng">
                <a:latin typeface="Angsana New" pitchFamily="18" charset="-34"/>
                <a:cs typeface="Cordia New" pitchFamily="34" charset="-34"/>
              </a:rPr>
              <a:t>โดยไม่มีเหตุผลความจำเป็น และมีเจตนาที่จะหลีกเลี่ยง</a:t>
            </a:r>
          </a:p>
          <a:p>
            <a:pPr marL="609600" indent="-609600" algn="thaiDist">
              <a:spcBef>
                <a:spcPct val="20000"/>
              </a:spcBef>
            </a:pPr>
            <a:r>
              <a:rPr lang="th-TH" sz="3600" b="1">
                <a:latin typeface="Angsana New" pitchFamily="18" charset="-34"/>
                <a:cs typeface="Cordia New" pitchFamily="34" charset="-34"/>
              </a:rPr>
              <a:t>        </a:t>
            </a:r>
            <a:r>
              <a:rPr lang="en-US" sz="3600" b="1">
                <a:latin typeface="Angsana New" pitchFamily="18" charset="-34"/>
                <a:cs typeface="Cordia New" pitchFamily="34" charset="-34"/>
              </a:rPr>
              <a:t>1</a:t>
            </a:r>
            <a:r>
              <a:rPr lang="th-TH" sz="3600" b="1">
                <a:latin typeface="Angsana New" pitchFamily="18" charset="-34"/>
                <a:cs typeface="Cordia New" pitchFamily="34" charset="-34"/>
              </a:rPr>
              <a:t>)  แบ่งวงเงิน ให้ลดลงเพื่อเปลี่ยนวิธีจัดหาพัสดุ</a:t>
            </a:r>
          </a:p>
          <a:p>
            <a:pPr marL="609600" indent="-609600" algn="thaiDist">
              <a:spcBef>
                <a:spcPct val="20000"/>
              </a:spcBef>
            </a:pPr>
            <a:r>
              <a:rPr lang="th-TH" sz="3600" b="1">
                <a:latin typeface="Angsana New" pitchFamily="18" charset="-34"/>
                <a:cs typeface="Cordia New" pitchFamily="34" charset="-34"/>
              </a:rPr>
              <a:t>        </a:t>
            </a:r>
            <a:r>
              <a:rPr lang="en-US" sz="3600" b="1">
                <a:latin typeface="Angsana New" pitchFamily="18" charset="-34"/>
                <a:cs typeface="Cordia New" pitchFamily="34" charset="-34"/>
              </a:rPr>
              <a:t>2</a:t>
            </a:r>
            <a:r>
              <a:rPr lang="th-TH" sz="3600" b="1">
                <a:latin typeface="Angsana New" pitchFamily="18" charset="-34"/>
                <a:cs typeface="Cordia New" pitchFamily="34" charset="-34"/>
              </a:rPr>
              <a:t>)  ให้ผู้มีอำนาจสั่งซื้อ สั่งจ้าง เปลี่ยนไป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หยดน้ำ 5"/>
          <p:cNvSpPr/>
          <p:nvPr/>
        </p:nvSpPr>
        <p:spPr>
          <a:xfrm>
            <a:off x="0" y="0"/>
            <a:ext cx="9144000" cy="6858000"/>
          </a:xfrm>
          <a:prstGeom prst="teardrop">
            <a:avLst/>
          </a:prstGeom>
          <a:ln w="38100">
            <a:solidFill>
              <a:srgbClr val="FF0066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thaiDist">
              <a:spcBef>
                <a:spcPct val="20000"/>
              </a:spcBef>
              <a:defRPr/>
            </a:pPr>
            <a:endParaRPr lang="th-TH" sz="3600" dirty="0">
              <a:solidFill>
                <a:srgbClr val="000000"/>
              </a:solidFill>
              <a:latin typeface="Cordia New" pitchFamily="34" charset="-34"/>
            </a:endParaRPr>
          </a:p>
          <a:p>
            <a:pPr marL="342900" indent="-342900" algn="thaiDist">
              <a:spcBef>
                <a:spcPct val="20000"/>
              </a:spcBef>
              <a:defRPr/>
            </a:pPr>
            <a:r>
              <a:rPr lang="th-TH" sz="3600" dirty="0">
                <a:solidFill>
                  <a:srgbClr val="000000"/>
                </a:solidFill>
                <a:latin typeface="Cordia New" pitchFamily="34" charset="-34"/>
              </a:rPr>
              <a:t> </a:t>
            </a:r>
          </a:p>
          <a:p>
            <a:pPr marL="342900" indent="-342900" algn="thaiDist">
              <a:spcBef>
                <a:spcPct val="20000"/>
              </a:spcBef>
              <a:defRPr/>
            </a:pPr>
            <a:r>
              <a:rPr lang="th-TH" sz="3600" dirty="0">
                <a:solidFill>
                  <a:srgbClr val="000000"/>
                </a:solidFill>
                <a:latin typeface="Cordia New" pitchFamily="34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Cordia New" pitchFamily="34" charset="-34"/>
              </a:rPr>
              <a:t>วงเงินที่ได้รับมาพร้อมกันหรือไม่	</a:t>
            </a:r>
          </a:p>
          <a:p>
            <a:pPr marL="342900" indent="-342900" algn="thaiDist">
              <a:spcBef>
                <a:spcPct val="20000"/>
              </a:spcBef>
              <a:defRPr/>
            </a:pPr>
            <a:endParaRPr lang="th-TH" sz="1800" b="1" dirty="0">
              <a:solidFill>
                <a:schemeClr val="tx1"/>
              </a:solidFill>
              <a:latin typeface="Cordia New" pitchFamily="34" charset="-34"/>
            </a:endParaRPr>
          </a:p>
          <a:p>
            <a:pPr marL="342900" indent="-342900" algn="thaiDist">
              <a:spcBef>
                <a:spcPct val="20000"/>
              </a:spcBef>
              <a:defRPr/>
            </a:pPr>
            <a:r>
              <a:rPr lang="th-TH" sz="3600" b="1" dirty="0">
                <a:solidFill>
                  <a:schemeClr val="tx1"/>
                </a:solidFill>
                <a:latin typeface="Cordia New" pitchFamily="34" charset="-34"/>
              </a:rPr>
              <a:t>	พัสดุที่จะจัดหาเป็นประเภทเดียวกันหรือไม่</a:t>
            </a:r>
          </a:p>
          <a:p>
            <a:pPr marL="342900" indent="-342900" algn="thaiDist">
              <a:spcBef>
                <a:spcPct val="20000"/>
              </a:spcBef>
              <a:defRPr/>
            </a:pPr>
            <a:endParaRPr lang="th-TH" sz="1800" b="1" dirty="0">
              <a:solidFill>
                <a:schemeClr val="tx1"/>
              </a:solidFill>
              <a:latin typeface="Cordia New" pitchFamily="34" charset="-34"/>
            </a:endParaRPr>
          </a:p>
          <a:p>
            <a:pPr marL="342900" indent="-342900" algn="thaiDist">
              <a:spcBef>
                <a:spcPct val="20000"/>
              </a:spcBef>
              <a:defRPr/>
            </a:pPr>
            <a:r>
              <a:rPr lang="th-TH" sz="3600" b="1" dirty="0">
                <a:solidFill>
                  <a:schemeClr val="tx1"/>
                </a:solidFill>
                <a:latin typeface="Cordia New" pitchFamily="34" charset="-34"/>
              </a:rPr>
              <a:t>	พิจารณาจากความต้องการของผู้ใช้</a:t>
            </a:r>
          </a:p>
          <a:p>
            <a:pPr marL="342900" indent="-342900" algn="thaiDist">
              <a:spcBef>
                <a:spcPct val="20000"/>
              </a:spcBef>
              <a:defRPr/>
            </a:pPr>
            <a:r>
              <a:rPr lang="th-TH" sz="3600" b="1" dirty="0">
                <a:solidFill>
                  <a:schemeClr val="tx1"/>
                </a:solidFill>
                <a:latin typeface="Cordia New" pitchFamily="34" charset="-34"/>
              </a:rPr>
              <a:t>       พัสดุว่าต้องการใช้พร้อมกันหรือไม่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285984" y="642918"/>
            <a:ext cx="6643734" cy="857256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i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</a:rPr>
              <a:t>แนวทางการพิจารณาเรื่องแบ่งซื้อแบ่งจ้าง</a:t>
            </a:r>
            <a:endParaRPr lang="th-TH" sz="4000" b="1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แผนผังลำดับงาน: ที่เก็บแบบเข้าถึงโดยลำดับ 11"/>
          <p:cNvSpPr/>
          <p:nvPr/>
        </p:nvSpPr>
        <p:spPr>
          <a:xfrm>
            <a:off x="1142976" y="2285992"/>
            <a:ext cx="357190" cy="357190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3" name="แผนผังลำดับงาน: ที่เก็บแบบเข้าถึงโดยลำดับ 12"/>
          <p:cNvSpPr/>
          <p:nvPr/>
        </p:nvSpPr>
        <p:spPr>
          <a:xfrm>
            <a:off x="1142976" y="3500438"/>
            <a:ext cx="357190" cy="357190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4" name="แผนผังลำดับงาน: ที่เก็บแบบเข้าถึงโดยลำดับ 13"/>
          <p:cNvSpPr/>
          <p:nvPr/>
        </p:nvSpPr>
        <p:spPr>
          <a:xfrm>
            <a:off x="1214414" y="4500570"/>
            <a:ext cx="357190" cy="357190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มุมมน 12"/>
          <p:cNvSpPr/>
          <p:nvPr/>
        </p:nvSpPr>
        <p:spPr>
          <a:xfrm>
            <a:off x="4067944" y="642918"/>
            <a:ext cx="4504584" cy="857256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i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rdia New" pitchFamily="34" charset="-34"/>
              </a:rPr>
              <a:t>การแบ่งซื้อแบ่งจ้าง</a:t>
            </a:r>
            <a:endParaRPr lang="th-TH" sz="5400" b="1" i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51907" name="Picture 5" descr="C:\Program Files\Microsoft Office\MEDIA\OFFICE12\Lines\BD21303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5589588"/>
            <a:ext cx="62134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8" name="Rectangle 3"/>
          <p:cNvSpPr txBox="1">
            <a:spLocks noChangeArrowheads="1"/>
          </p:cNvSpPr>
          <p:nvPr/>
        </p:nvSpPr>
        <p:spPr bwMode="auto">
          <a:xfrm>
            <a:off x="357188" y="1785938"/>
            <a:ext cx="8143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thaiDist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th-TH" sz="32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3200" b="1">
                <a:latin typeface="Cordia New" pitchFamily="34" charset="-34"/>
                <a:cs typeface="Cordia New" pitchFamily="34" charset="-34"/>
              </a:rPr>
              <a:t>	   การจัดซื้อพัสดุประเภทชนิดเดียวกัน แม้ต่างขนาดและราคา เมื่อมีการประมาณการความต้องการในการใช้งานของทั้งปีแล้ว จะต้องจัดซื้อรวมในครั้งเดียวกัน เว้นแต่มีเหตุผลที่ชัดเจนที่จำเป็นต้องแยกซื้อที่ไม่ใช่เป็นการแบ่งซื้อแบ่งจ้าง เพื่อประโยชน์ในการบริหารการพัสดุ จะต้องกำหนดเงื่อนไขในการดำเนินการจัดซื้อโดยใช้สัญญาจะซื้อจะขายแบบราคาคงที่ไม่จำกัดปริมาณ เพื่อออกใบสั่งซื้อเป็นคราว ๆ ให้สอดคล้องกับการใช้งานจริง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B4E33-2FCC-4A76-AE7F-D5AD64978DF4}" type="slidenum">
              <a:rPr lang="en-US" smtClean="0"/>
              <a:pPr>
                <a:defRPr/>
              </a:pPr>
              <a:t>137</a:t>
            </a:fld>
            <a:endParaRPr lang="th-TH"/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14282" y="214290"/>
            <a:ext cx="8572500" cy="6429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8800" b="1" dirty="0">
              <a:solidFill>
                <a:srgbClr val="0000CC"/>
              </a:solidFill>
              <a:latin typeface="CordiaUPC" pitchFamily="34" charset="-34"/>
              <a:cs typeface="FreesiaUPC" pitchFamily="34" charset="-34"/>
            </a:endParaRPr>
          </a:p>
          <a:p>
            <a:pPr algn="ctr">
              <a:defRPr/>
            </a:pPr>
            <a:endParaRPr lang="th-TH" sz="6600" b="1" dirty="0" smtClean="0">
              <a:solidFill>
                <a:srgbClr val="0000CC"/>
              </a:solidFill>
              <a:latin typeface="CordiaUPC" pitchFamily="34" charset="-34"/>
              <a:cs typeface="FreesiaUPC" pitchFamily="34" charset="-34"/>
            </a:endParaRPr>
          </a:p>
          <a:p>
            <a:pPr algn="ctr">
              <a:defRPr/>
            </a:pPr>
            <a:r>
              <a:rPr lang="th-TH" sz="66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ความรู้ทั่วไปเกี่ยวกับ</a:t>
            </a:r>
          </a:p>
          <a:p>
            <a:pPr algn="ctr">
              <a:defRPr/>
            </a:pPr>
            <a:r>
              <a:rPr lang="th-TH" sz="66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กฎหมาย/ระเบียบ/                  มติคณะรัฐมนตรี และ           หนังสือแจ้งเวียน</a:t>
            </a:r>
          </a:p>
          <a:p>
            <a:pPr algn="ctr">
              <a:defRPr/>
            </a:pPr>
            <a:r>
              <a:rPr lang="th-TH" sz="6600" b="1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ที่เกี่ยวข้องกับการ</a:t>
            </a:r>
            <a:r>
              <a:rPr lang="th-TH" sz="6600" b="1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จัดซื้อจัด</a:t>
            </a:r>
            <a:r>
              <a:rPr lang="th-TH" sz="6600" b="1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จ้าง</a:t>
            </a:r>
          </a:p>
          <a:p>
            <a:pPr algn="ctr">
              <a:defRPr/>
            </a:pPr>
            <a:endParaRPr lang="th-TH" sz="6600" dirty="0"/>
          </a:p>
        </p:txBody>
      </p:sp>
      <p:pic>
        <p:nvPicPr>
          <p:cNvPr id="23556" name="Picture 7" descr="http://cartoon.siamha.com/animation/animation/2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54" y="214290"/>
            <a:ext cx="435768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981828" y="6357958"/>
            <a:ext cx="2090766" cy="363517"/>
          </a:xfrm>
        </p:spPr>
        <p:txBody>
          <a:bodyPr/>
          <a:lstStyle/>
          <a:p>
            <a:pPr>
              <a:defRPr/>
            </a:pPr>
            <a:fld id="{FB4BEE15-EF83-47FB-9C4F-BE167534C89D}" type="slidenum">
              <a:rPr lang="en-US" smtClean="0"/>
              <a:pPr>
                <a:defRPr/>
              </a:pPr>
              <a:t>138</a:t>
            </a:fld>
            <a:endParaRPr lang="th-TH"/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-32" y="142876"/>
            <a:ext cx="8643998" cy="65008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282" y="71438"/>
            <a:ext cx="8929718" cy="678658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 b="1" dirty="0" smtClean="0">
              <a:solidFill>
                <a:srgbClr val="7030A0"/>
              </a:solidFill>
              <a:cs typeface="FreesiaUPC" pitchFamily="34" charset="-34"/>
            </a:endParaRPr>
          </a:p>
          <a:p>
            <a:pPr algn="ctr"/>
            <a:r>
              <a:rPr lang="th-TH" sz="4800" b="1" dirty="0" smtClean="0">
                <a:solidFill>
                  <a:srgbClr val="0000CC"/>
                </a:solidFill>
                <a:cs typeface="FreesiaUPC" pitchFamily="34" charset="-34"/>
              </a:rPr>
              <a:t>สำนักงาน ป.ป.ช.</a:t>
            </a:r>
          </a:p>
          <a:p>
            <a:pPr algn="ctr"/>
            <a:r>
              <a:rPr lang="th-TH" sz="4800" b="1" dirty="0" smtClean="0">
                <a:solidFill>
                  <a:srgbClr val="0000CC"/>
                </a:solidFill>
                <a:cs typeface="FreesiaUPC" pitchFamily="34" charset="-34"/>
              </a:rPr>
              <a:t>มี ประกาศคณะกรรมการป้องกันและปราบปรามการทุจริตแห่งชาติ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cs typeface="FreesiaUPC" pitchFamily="34" charset="-34"/>
              </a:rPr>
              <a:t>เรื่อง หลักเกณฑ์และวิธีการจัดทำ และแสดงบัญชีรายการ     รับจ่าย ของโครงการที่บุคคลหรือนิติบุคคลเป็นคู่สัญญา         กับหน่วยงานของรัฐ พ.ศ.๒๕๕๔ และที่แก้ไขเพิ่มเติม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cs typeface="FreesiaUPC" pitchFamily="34" charset="-34"/>
              </a:rPr>
              <a:t>(ฉบับที่ ๒) พ.ศ.๒๕๕๔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cs typeface="FreesiaUPC" pitchFamily="34" charset="-34"/>
              </a:rPr>
              <a:t>มีผลบังคับใช้ตั้งแต่วันที่ ๑ เมษายน ๒๕๕๕ เป็นต้นไป</a:t>
            </a:r>
            <a:r>
              <a:rPr lang="th-TH" b="1" dirty="0" smtClean="0">
                <a:solidFill>
                  <a:srgbClr val="C00000"/>
                </a:solidFill>
                <a:cs typeface="FreesiaUPC" pitchFamily="34" charset="-34"/>
              </a:rPr>
              <a:t> 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cs typeface="FreesiaUPC" pitchFamily="34" charset="-34"/>
              </a:rPr>
              <a:t>ประกาศออกโดยพระราชบัญญัติประกอบรัฐธรรมนูญว่าด้วยการป้องกันและปราบปรามการทุจริต พ.ศ.๒๕๕๔ </a:t>
            </a:r>
          </a:p>
          <a:p>
            <a:pPr algn="ctr"/>
            <a:r>
              <a:rPr lang="th-TH" b="1" dirty="0" smtClean="0">
                <a:solidFill>
                  <a:schemeClr val="tx1"/>
                </a:solidFill>
                <a:cs typeface="FreesiaUPC" pitchFamily="34" charset="-34"/>
              </a:rPr>
              <a:t>หมวด ๙/๑ มาตรา ๑๐๓/๗ </a:t>
            </a:r>
          </a:p>
          <a:p>
            <a:pPr algn="ctr"/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938994" y="6492899"/>
            <a:ext cx="2133600" cy="365125"/>
          </a:xfrm>
        </p:spPr>
        <p:txBody>
          <a:bodyPr/>
          <a:lstStyle/>
          <a:p>
            <a:pPr>
              <a:defRPr/>
            </a:pPr>
            <a:fld id="{FB4BEE15-EF83-47FB-9C4F-BE167534C89D}" type="slidenum">
              <a:rPr lang="en-US" smtClean="0"/>
              <a:pPr>
                <a:defRPr/>
              </a:pPr>
              <a:t>139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2844" y="214290"/>
            <a:ext cx="8858280" cy="6215106"/>
          </a:xfrm>
          <a:prstGeom prst="rect">
            <a:avLst/>
          </a:prstGeom>
          <a:solidFill>
            <a:srgbClr val="FFFFCC"/>
          </a:solidFill>
          <a:ln w="76200">
            <a:solidFill>
              <a:srgbClr val="C00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u="sng" dirty="0" smtClean="0">
                <a:solidFill>
                  <a:srgbClr val="0000CC"/>
                </a:solidFill>
                <a:cs typeface="FreesiaUPC" pitchFamily="34" charset="-34"/>
              </a:rPr>
              <a:t>ประกาศดังกล่าว ใช้บังคับกับ</a:t>
            </a:r>
          </a:p>
          <a:p>
            <a:pPr>
              <a:tabLst>
                <a:tab pos="357188" algn="l"/>
              </a:tabLst>
            </a:pPr>
            <a:r>
              <a:rPr lang="th-TH" b="1" i="1" dirty="0" smtClean="0">
                <a:solidFill>
                  <a:srgbClr val="C00000"/>
                </a:solidFill>
                <a:cs typeface="FreesiaUPC" pitchFamily="34" charset="-34"/>
              </a:rPr>
              <a:t>		</a:t>
            </a:r>
            <a:r>
              <a:rPr lang="th-TH" b="1" i="1" u="sng" dirty="0" smtClean="0">
                <a:solidFill>
                  <a:srgbClr val="C00000"/>
                </a:solidFill>
                <a:cs typeface="FreesiaUPC" pitchFamily="34" charset="-34"/>
              </a:rPr>
              <a:t>๑.สัญญาที่เกี่ยวกับการจัดหาพัสดุของหน่วยงานของ</a:t>
            </a:r>
            <a:r>
              <a:rPr lang="th-TH" b="1" i="1" dirty="0" smtClean="0">
                <a:solidFill>
                  <a:srgbClr val="C00000"/>
                </a:solidFill>
                <a:cs typeface="FreesiaUPC" pitchFamily="34" charset="-34"/>
              </a:rPr>
              <a:t>รัฐ 			ตามระเบียบสำนักนายกรัฐมนตรีว่าด้วยการพัสดุ หรือ 			ระเบียบ ข้อกำหนด กฎ หรือข้อบังคับว่าด้วยการพัสดุของ		หน่วยงานของรัฐ </a:t>
            </a:r>
          </a:p>
          <a:p>
            <a:r>
              <a:rPr lang="th-TH" b="1" dirty="0" smtClean="0">
                <a:solidFill>
                  <a:schemeClr val="tx1"/>
                </a:solidFill>
                <a:cs typeface="FreesiaUPC" pitchFamily="34" charset="-34"/>
              </a:rPr>
              <a:t>	๒.</a:t>
            </a:r>
            <a:r>
              <a:rPr lang="th-TH" b="1" i="1" u="sng" dirty="0" smtClean="0">
                <a:solidFill>
                  <a:schemeClr val="tx1"/>
                </a:solidFill>
                <a:cs typeface="FreesiaUPC" pitchFamily="34" charset="-34"/>
              </a:rPr>
              <a:t>สัญญาสัมปทาน </a:t>
            </a:r>
          </a:p>
          <a:p>
            <a:r>
              <a:rPr lang="th-TH" b="1" dirty="0" smtClean="0">
                <a:solidFill>
                  <a:srgbClr val="7030A0"/>
                </a:solidFill>
                <a:cs typeface="FreesiaUPC" pitchFamily="34" charset="-34"/>
              </a:rPr>
              <a:t>	๓.</a:t>
            </a:r>
            <a:r>
              <a:rPr lang="th-TH" b="1" i="1" u="sng" dirty="0" smtClean="0">
                <a:solidFill>
                  <a:srgbClr val="00682F"/>
                </a:solidFill>
                <a:cs typeface="FreesiaUPC" pitchFamily="34" charset="-34"/>
              </a:rPr>
              <a:t>สัญญาให้ทุนสนับสนุนของหน่วยง</a:t>
            </a:r>
            <a:r>
              <a:rPr lang="th-TH" b="1" u="sng" dirty="0" smtClean="0">
                <a:solidFill>
                  <a:srgbClr val="00682F"/>
                </a:solidFill>
                <a:cs typeface="FreesiaUPC" pitchFamily="34" charset="-34"/>
              </a:rPr>
              <a:t>านของรัฐเพื่อการวิจัย </a:t>
            </a:r>
          </a:p>
          <a:p>
            <a:r>
              <a:rPr lang="th-TH" b="1" dirty="0" smtClean="0">
                <a:solidFill>
                  <a:srgbClr val="00682F"/>
                </a:solidFill>
                <a:cs typeface="FreesiaUPC" pitchFamily="34" charset="-34"/>
              </a:rPr>
              <a:t>	</a:t>
            </a:r>
            <a:r>
              <a:rPr lang="th-TH" b="1" u="sng" dirty="0" smtClean="0">
                <a:solidFill>
                  <a:srgbClr val="00682F"/>
                </a:solidFill>
                <a:cs typeface="FreesiaUPC" pitchFamily="34" charset="-34"/>
              </a:rPr>
              <a:t>หรือเพื่อดำเนินการอย่างใดอย่างหนึ่ง </a:t>
            </a:r>
          </a:p>
          <a:p>
            <a:pPr algn="ctr"/>
            <a:r>
              <a:rPr lang="th-TH" b="1" dirty="0" smtClean="0">
                <a:solidFill>
                  <a:srgbClr val="7030A0"/>
                </a:solidFill>
                <a:cs typeface="FreesiaUPC" pitchFamily="34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cs typeface="FreesiaUPC" pitchFamily="34" charset="-34"/>
              </a:rPr>
              <a:t>-ซึ่งมีมูลค่าตั้งแต่ ๕๐๐,๐๐๐ บาทขึ้นไป </a:t>
            </a:r>
            <a:endParaRPr lang="th-TH" b="1" dirty="0" smtClean="0">
              <a:solidFill>
                <a:srgbClr val="FF0000"/>
              </a:solidFill>
              <a:cs typeface="FreesiaUPC" pitchFamily="34" charset="-34"/>
            </a:endParaRPr>
          </a:p>
          <a:p>
            <a:r>
              <a:rPr lang="th-TH" b="1" dirty="0" smtClean="0">
                <a:solidFill>
                  <a:srgbClr val="7030A0"/>
                </a:solidFill>
                <a:cs typeface="FreesiaUPC" pitchFamily="34" charset="-34"/>
              </a:rPr>
              <a:t>เว้นแต่ ระหว่างวันที่ ๑ เมษายน ๒๕๕๕ – วันที่ ๓๑ มีนาคม ๒๕๕๖ </a:t>
            </a:r>
            <a:r>
              <a:rPr lang="th-TH" b="1" dirty="0" smtClean="0">
                <a:solidFill>
                  <a:srgbClr val="C00000"/>
                </a:solidFill>
                <a:cs typeface="FreesiaUPC" pitchFamily="34" charset="-34"/>
              </a:rPr>
              <a:t>ใช้บังคับกับสัญญาที่มีมูลค่าตั้งแต่ ๒ ล้านบาท ขึ้นไป</a:t>
            </a:r>
            <a:endParaRPr lang="th-TH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72250"/>
            <a:ext cx="2133600" cy="28575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59685D-4B6F-418E-8829-39B7EC9EBC27}" type="slidenum">
              <a:rPr lang="en-US" smtClean="0">
                <a:solidFill>
                  <a:srgbClr val="898989"/>
                </a:solidFill>
              </a:rPr>
              <a:pPr/>
              <a:t>14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4" name="พับมุม 3"/>
          <p:cNvSpPr/>
          <p:nvPr/>
        </p:nvSpPr>
        <p:spPr>
          <a:xfrm>
            <a:off x="0" y="71438"/>
            <a:ext cx="9144000" cy="1571625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i="1" dirty="0">
              <a:solidFill>
                <a:srgbClr val="0000CC"/>
              </a:solidFill>
              <a:latin typeface="TH SarabunIT๙" pitchFamily="34" charset="-34"/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i="1" dirty="0">
                <a:solidFill>
                  <a:srgbClr val="0000CC"/>
                </a:solidFill>
                <a:latin typeface="TH SarabunIT๙" pitchFamily="34" charset="-34"/>
                <a:cs typeface="FreesiaUPC" pitchFamily="34" charset="-34"/>
              </a:rPr>
              <a:t>“</a:t>
            </a:r>
            <a:r>
              <a:rPr lang="th-TH" sz="3200" b="1" i="1" dirty="0">
                <a:solidFill>
                  <a:srgbClr val="002060"/>
                </a:solidFill>
                <a:latin typeface="TH SarabunIT๙" pitchFamily="34" charset="-34"/>
                <a:cs typeface="FreesiaUPC" pitchFamily="34" charset="-34"/>
              </a:rPr>
              <a:t>พัสดุที่จะซื้อจะต้องเป็นของแท้ ของใหม่ ไม่เคยใช้งานมาก่อน ไม่เป็นของเก่าเก็บ อยู่ในสภาพที่จะใช้งานได้ดี และมีคุณลักษณะเฉพาะตรงตามที่กำหนดไว้ในเอกสารประกวดราคาฉบับนี้” </a:t>
            </a:r>
            <a:endParaRPr lang="th-TH" sz="3200" dirty="0">
              <a:solidFill>
                <a:srgbClr val="002060"/>
              </a:solidFill>
              <a:latin typeface="TH SarabunIT๙" pitchFamily="34" charset="-34"/>
              <a:cs typeface="FreesiaUPC" pitchFamily="34" charset="-34"/>
            </a:endParaRPr>
          </a:p>
        </p:txBody>
      </p:sp>
      <p:sp>
        <p:nvSpPr>
          <p:cNvPr id="5" name="พับมุม 4"/>
          <p:cNvSpPr/>
          <p:nvPr/>
        </p:nvSpPr>
        <p:spPr>
          <a:xfrm>
            <a:off x="142875" y="4357688"/>
            <a:ext cx="9001125" cy="114300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h-TH" sz="3200" b="1" i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ดังนั้น ในการจัดซื้อพัสดุตามระเบียบฯพ.ศ.๒๕๓๕ และที่แก้ไขเพิ่มเติม </a:t>
            </a:r>
            <a:r>
              <a:rPr lang="th-TH" sz="3200" b="1" i="1" u="sng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ส่วนราชการจึงต้องถือปฏิบัติตามหนังสือแจ้งเวียนดังกล่าว</a:t>
            </a:r>
            <a:endParaRPr lang="th-TH" u="sng" dirty="0">
              <a:solidFill>
                <a:srgbClr val="002060"/>
              </a:solidFill>
            </a:endParaRPr>
          </a:p>
        </p:txBody>
      </p:sp>
      <p:sp>
        <p:nvSpPr>
          <p:cNvPr id="6" name="พับมุม 5"/>
          <p:cNvSpPr/>
          <p:nvPr/>
        </p:nvSpPr>
        <p:spPr>
          <a:xfrm>
            <a:off x="214313" y="5429250"/>
            <a:ext cx="8929687" cy="1428750"/>
          </a:xfrm>
          <a:prstGeom prst="foldedCorner">
            <a:avLst/>
          </a:prstGeom>
          <a:solidFill>
            <a:srgbClr val="FFFF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i="1" dirty="0">
                <a:solidFill>
                  <a:srgbClr val="58267E"/>
                </a:solidFill>
                <a:latin typeface="Antique Olive Compact" pitchFamily="34" charset="0"/>
                <a:cs typeface="FreesiaUPC" pitchFamily="34" charset="-34"/>
              </a:rPr>
              <a:t>ส่วนกรณีที่หารือว่ามติครม.ทั้งสองฉบับข้างต้นยังมีผลใช้บังคับอยู่หรือไม่ ขอให้หารือไปยังสำนักงบประมาณโดยตรงต่อไป</a:t>
            </a:r>
            <a:endParaRPr lang="th-TH" sz="3200" dirty="0">
              <a:solidFill>
                <a:srgbClr val="58267E"/>
              </a:solidFill>
            </a:endParaRPr>
          </a:p>
        </p:txBody>
      </p:sp>
      <p:sp>
        <p:nvSpPr>
          <p:cNvPr id="8" name="พับมุม 7"/>
          <p:cNvSpPr/>
          <p:nvPr/>
        </p:nvSpPr>
        <p:spPr>
          <a:xfrm>
            <a:off x="142875" y="1714500"/>
            <a:ext cx="8858250" cy="2643188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 i="1" dirty="0">
              <a:solidFill>
                <a:srgbClr val="00B050"/>
              </a:solidFill>
              <a:latin typeface="Antique Olive Compact" pitchFamily="34" charset="0"/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i="1" dirty="0">
                <a:solidFill>
                  <a:srgbClr val="00B050"/>
                </a:solidFill>
                <a:latin typeface="Antique Olive Compact" pitchFamily="34" charset="0"/>
                <a:cs typeface="FreesiaUPC" pitchFamily="34" charset="-34"/>
              </a:rPr>
              <a:t>และหนังสือสำนักนายกรัฐมนตรี ที่ </a:t>
            </a:r>
            <a:r>
              <a:rPr lang="th-TH" sz="3200" b="1" i="1" dirty="0" err="1">
                <a:solidFill>
                  <a:srgbClr val="00B050"/>
                </a:solidFill>
                <a:latin typeface="Antique Olive Compact" pitchFamily="34" charset="0"/>
                <a:cs typeface="FreesiaUPC" pitchFamily="34" charset="-34"/>
              </a:rPr>
              <a:t>นร</a:t>
            </a:r>
            <a:r>
              <a:rPr lang="th-TH" sz="3200" b="1" i="1" dirty="0">
                <a:solidFill>
                  <a:srgbClr val="00B050"/>
                </a:solidFill>
                <a:latin typeface="Antique Olive Compact" pitchFamily="34" charset="0"/>
                <a:cs typeface="FreesiaUPC" pitchFamily="34" charset="-34"/>
              </a:rPr>
              <a:t>(</a:t>
            </a:r>
            <a:r>
              <a:rPr lang="th-TH" sz="3200" b="1" i="1" dirty="0" err="1">
                <a:solidFill>
                  <a:srgbClr val="00B050"/>
                </a:solidFill>
                <a:latin typeface="Antique Olive Compact" pitchFamily="34" charset="0"/>
                <a:cs typeface="FreesiaUPC" pitchFamily="34" charset="-34"/>
              </a:rPr>
              <a:t>กวพ</a:t>
            </a:r>
            <a:r>
              <a:rPr lang="th-TH" sz="3200" b="1" i="1" dirty="0">
                <a:solidFill>
                  <a:srgbClr val="00B050"/>
                </a:solidFill>
                <a:latin typeface="Antique Olive Compact" pitchFamily="34" charset="0"/>
                <a:cs typeface="FreesiaUPC" pitchFamily="34" charset="-34"/>
              </a:rPr>
              <a:t>)๑๒๐๒/ว ๑๑๖ </a:t>
            </a:r>
            <a:r>
              <a:rPr lang="th-TH" sz="3200" b="1" i="1" dirty="0" err="1">
                <a:solidFill>
                  <a:srgbClr val="00B050"/>
                </a:solidFill>
                <a:latin typeface="Antique Olive Compact" pitchFamily="34" charset="0"/>
                <a:cs typeface="FreesiaUPC" pitchFamily="34" charset="-34"/>
              </a:rPr>
              <a:t>ลว.</a:t>
            </a:r>
            <a:r>
              <a:rPr lang="th-TH" sz="3200" b="1" i="1" dirty="0">
                <a:solidFill>
                  <a:srgbClr val="00B050"/>
                </a:solidFill>
                <a:latin typeface="Antique Olive Compact" pitchFamily="34" charset="0"/>
                <a:cs typeface="FreesiaUPC" pitchFamily="34" charset="-34"/>
              </a:rPr>
              <a:t>                   ๑ เมษายน ๒๕๓๕ ได้กำหนดตัวอย่างสัญญาซื้อขาย โดย ข้อ ๑ วรรคสองกำหนดว่า “</a:t>
            </a:r>
            <a:r>
              <a:rPr lang="th-TH" sz="3200" b="1" i="1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ผู้ขายรับรองว่า สิ่งของที่ขายให้ตามสัญญานี้เป็นของแท้ ของใหม่ ไม่เคยใช้งานมาก่อน ไม่เป็นของเก่าเก็บ และมีคุณภาพและคุณสมบัติไม่ต่ำกว่าที่กำหนดไว้ในเอกสารแนบท้ายสัญญา”</a:t>
            </a:r>
            <a:endParaRPr lang="th-TH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BEE15-EF83-47FB-9C4F-BE167534C89D}" type="slidenum">
              <a:rPr lang="en-US" smtClean="0"/>
              <a:pPr>
                <a:defRPr/>
              </a:pPr>
              <a:t>140</a:t>
            </a:fld>
            <a:endParaRPr lang="th-TH"/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85720" y="71438"/>
            <a:ext cx="8643998" cy="26431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8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i="1" u="sng" dirty="0" smtClean="0">
                <a:solidFill>
                  <a:srgbClr val="003618"/>
                </a:solidFill>
                <a:cs typeface="FreesiaUPC" pitchFamily="34" charset="-34"/>
              </a:rPr>
              <a:t>ประกาศกำหนดหลักเกณฑ์ที่เกี่ยวข้องกับการพัสดุ</a:t>
            </a:r>
          </a:p>
          <a:p>
            <a:pPr algn="ctr"/>
            <a:r>
              <a:rPr lang="th-TH" b="1" i="1" u="sng" dirty="0" smtClean="0">
                <a:solidFill>
                  <a:srgbClr val="003618"/>
                </a:solidFill>
                <a:cs typeface="FreesiaUPC" pitchFamily="34" charset="-34"/>
              </a:rPr>
              <a:t>ในหมวด ๕ มาตรการเพื่อให้หน่วยงานของรัฐปฏิบัติ ดังนี้</a:t>
            </a:r>
          </a:p>
          <a:p>
            <a:pPr algn="ctr"/>
            <a:r>
              <a:rPr lang="th-TH" b="1" i="1" dirty="0" smtClean="0">
                <a:solidFill>
                  <a:srgbClr val="C00000"/>
                </a:solidFill>
                <a:cs typeface="FreesiaUPC" pitchFamily="34" charset="-34"/>
              </a:rPr>
              <a:t>ข้อ ๑๕</a:t>
            </a:r>
            <a:r>
              <a:rPr lang="th-TH" b="1" i="1" u="sng" dirty="0" smtClean="0">
                <a:solidFill>
                  <a:srgbClr val="C00000"/>
                </a:solidFill>
                <a:cs typeface="FreesiaUPC" pitchFamily="34" charset="-34"/>
              </a:rPr>
              <a:t>. ให้หน่วยงานของรัฐ กำหนดเงื่อนไข และ</a:t>
            </a:r>
            <a:r>
              <a:rPr lang="th-TH" b="1" i="1" dirty="0" smtClean="0">
                <a:solidFill>
                  <a:srgbClr val="C00000"/>
                </a:solidFill>
                <a:cs typeface="FreesiaUPC" pitchFamily="34" charset="-34"/>
              </a:rPr>
              <a:t>	คุณสมบัติ</a:t>
            </a:r>
            <a:r>
              <a:rPr lang="th-TH" b="1" i="1" u="sng" dirty="0" smtClean="0">
                <a:solidFill>
                  <a:srgbClr val="C00000"/>
                </a:solidFill>
                <a:cs typeface="FreesiaUPC" pitchFamily="34" charset="-34"/>
              </a:rPr>
              <a:t>ของบุคคล หรือนิติบุคคล  ที่จะเข้าเป็นคู่สัญญา และ</a:t>
            </a:r>
            <a:r>
              <a:rPr lang="th-TH" b="1" i="1" dirty="0" smtClean="0">
                <a:solidFill>
                  <a:srgbClr val="C00000"/>
                </a:solidFill>
                <a:cs typeface="FreesiaUPC" pitchFamily="34" charset="-34"/>
              </a:rPr>
              <a:t>	</a:t>
            </a:r>
            <a:r>
              <a:rPr lang="th-TH" b="1" i="1" u="sng" dirty="0" smtClean="0">
                <a:solidFill>
                  <a:srgbClr val="C00000"/>
                </a:solidFill>
                <a:cs typeface="FreesiaUPC" pitchFamily="34" charset="-34"/>
              </a:rPr>
              <a:t>กำหนดให้คู่สัญญาต้องปฏิบัติดังนี้</a:t>
            </a:r>
            <a:endParaRPr lang="th-TH" b="1" i="1" dirty="0" smtClean="0">
              <a:solidFill>
                <a:srgbClr val="C00000"/>
              </a:solidFill>
              <a:cs typeface="FreesiaUPC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714612" y="2786058"/>
            <a:ext cx="3429024" cy="3786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92075" indent="-92075"/>
            <a:r>
              <a:rPr lang="th-TH" sz="2800" b="1" dirty="0" smtClean="0">
                <a:solidFill>
                  <a:srgbClr val="0000CC"/>
                </a:solidFill>
                <a:cs typeface="FreesiaUPC" pitchFamily="34" charset="-34"/>
              </a:rPr>
              <a:t>๒.</a:t>
            </a:r>
            <a:r>
              <a:rPr lang="th-TH" sz="2800" b="1" i="1" u="sng" dirty="0" smtClean="0">
                <a:solidFill>
                  <a:srgbClr val="0000CC"/>
                </a:solidFill>
                <a:cs typeface="FreesiaUPC" pitchFamily="34" charset="-34"/>
              </a:rPr>
              <a:t> หากได้ดำเนินการจัดซื้อจัดจ้างด้วยระบบ</a:t>
            </a:r>
            <a:r>
              <a:rPr lang="th-TH" sz="2800" b="1" i="1" dirty="0" smtClean="0">
                <a:solidFill>
                  <a:srgbClr val="0000CC"/>
                </a:solidFill>
                <a:cs typeface="FreesiaUPC" pitchFamily="34" charset="-34"/>
              </a:rPr>
              <a:t>อิเล็กทรอนิกส์ </a:t>
            </a:r>
            <a:r>
              <a:rPr lang="en-US" sz="2800" b="1" i="1" dirty="0" smtClean="0">
                <a:solidFill>
                  <a:srgbClr val="0000CC"/>
                </a:solidFill>
                <a:cs typeface="FreesiaUPC" pitchFamily="34" charset="-34"/>
              </a:rPr>
              <a:t>                </a:t>
            </a:r>
            <a:r>
              <a:rPr lang="en-US" sz="2000" b="1" i="1" dirty="0" smtClean="0">
                <a:solidFill>
                  <a:srgbClr val="0000CC"/>
                </a:solidFill>
                <a:cs typeface="FreesiaUPC" pitchFamily="34" charset="-34"/>
              </a:rPr>
              <a:t>e-Government </a:t>
            </a:r>
            <a:r>
              <a:rPr lang="en-US" sz="2000" b="1" i="1" dirty="0" err="1" smtClean="0">
                <a:solidFill>
                  <a:srgbClr val="0000CC"/>
                </a:solidFill>
                <a:cs typeface="FreesiaUPC" pitchFamily="34" charset="-34"/>
              </a:rPr>
              <a:t>Procurement:e</a:t>
            </a:r>
            <a:r>
              <a:rPr lang="en-US" sz="2000" b="1" i="1" dirty="0" smtClean="0">
                <a:solidFill>
                  <a:srgbClr val="0000CC"/>
                </a:solidFill>
                <a:cs typeface="FreesiaUPC" pitchFamily="34" charset="-34"/>
              </a:rPr>
              <a:t>-GP</a:t>
            </a:r>
            <a:r>
              <a:rPr lang="th-TH" sz="2000" b="1" i="1" dirty="0" smtClean="0">
                <a:solidFill>
                  <a:srgbClr val="0000CC"/>
                </a:solidFill>
                <a:cs typeface="FreesiaUPC" pitchFamily="34" charset="-34"/>
              </a:rPr>
              <a:t> </a:t>
            </a:r>
            <a:r>
              <a:rPr lang="th-TH" sz="2800" b="1" i="1" dirty="0" smtClean="0">
                <a:solidFill>
                  <a:srgbClr val="0000CC"/>
                </a:solidFill>
                <a:cs typeface="FreesiaUPC" pitchFamily="34" charset="-34"/>
              </a:rPr>
              <a:t>ตามข้อ ๑๖</a:t>
            </a:r>
            <a:r>
              <a:rPr lang="th-TH" sz="2800" b="1" i="1" dirty="0" smtClean="0">
                <a:solidFill>
                  <a:srgbClr val="C0008E"/>
                </a:solidFill>
                <a:cs typeface="FreesiaUPC" pitchFamily="34" charset="-34"/>
              </a:rPr>
              <a:t>ต้องลงทะเบียน ในระบบอิเล็กทรอนิกส์ ของกรมบัญชีกลางที่เว็บไซต์ศูนย์ข้อมูลจัดซื้อจัดจ้างภาครัฐ</a:t>
            </a:r>
            <a:endParaRPr lang="th-TH" sz="2800" b="1" dirty="0" smtClean="0">
              <a:solidFill>
                <a:srgbClr val="C0008E"/>
              </a:solidFill>
              <a:cs typeface="Freesia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06" y="2786058"/>
            <a:ext cx="2714644" cy="38576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003618"/>
                </a:solidFill>
                <a:cs typeface="FreesiaUPC" pitchFamily="34" charset="-34"/>
              </a:rPr>
              <a:t>๑. ต้องไม่อยู่ในฐานะเป็นผู้ไม่แสดงบัญชีรายรับรายจ่าย หรือแสดงบัญชีรายรับรายจ่ายไม่ถูกต้องครบถ้วนในสาระสำคัญ</a:t>
            </a:r>
            <a:endParaRPr lang="th-TH" sz="4000" b="1" dirty="0" smtClean="0">
              <a:solidFill>
                <a:srgbClr val="003618"/>
              </a:solidFill>
              <a:cs typeface="Freesia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215074" y="2786058"/>
            <a:ext cx="2786050" cy="3857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rgbClr val="0000CC"/>
                </a:solidFill>
                <a:cs typeface="FreesiaUPC" pitchFamily="34" charset="-34"/>
              </a:rPr>
              <a:t>๓. คู่สัญญาต้องรับ-จ่ายเงินผ่านบัญชีเงินฝากกระแสรายวัน </a:t>
            </a:r>
          </a:p>
          <a:p>
            <a:r>
              <a:rPr lang="th-TH" sz="3200" b="1" i="1" u="sng" dirty="0" smtClean="0">
                <a:solidFill>
                  <a:srgbClr val="2A002A"/>
                </a:solidFill>
                <a:cs typeface="FreesiaUPC" pitchFamily="34" charset="-34"/>
              </a:rPr>
              <a:t>เว้นแต่ การรับจ่าย แต่ละครั้ง ซึ่งมีมูลค่า          </a:t>
            </a:r>
            <a:r>
              <a:rPr lang="th-TH" sz="3200" b="1" i="1" u="sng" dirty="0" smtClean="0">
                <a:solidFill>
                  <a:srgbClr val="C00000"/>
                </a:solidFill>
                <a:cs typeface="FreesiaUPC" pitchFamily="34" charset="-34"/>
              </a:rPr>
              <a:t>ไม่เกินสามหมื่นบาท คู่สัญญาอาจรับจ่ายเป็นเงินสด ก็ได้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8786842" y="6357958"/>
            <a:ext cx="357190" cy="363517"/>
          </a:xfrm>
        </p:spPr>
        <p:txBody>
          <a:bodyPr/>
          <a:lstStyle/>
          <a:p>
            <a:pPr>
              <a:defRPr/>
            </a:pPr>
            <a:fld id="{FB4BEE15-EF83-47FB-9C4F-BE167534C89D}" type="slidenum">
              <a:rPr lang="en-US" smtClean="0"/>
              <a:pPr>
                <a:defRPr/>
              </a:pPr>
              <a:t>141</a:t>
            </a:fld>
            <a:endParaRPr lang="th-TH"/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0" y="714356"/>
            <a:ext cx="4643438" cy="6143644"/>
          </a:xfrm>
          <a:prstGeom prst="roundRect">
            <a:avLst/>
          </a:prstGeom>
          <a:ln w="76200">
            <a:solidFill>
              <a:srgbClr val="C0008E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b="1" i="1" u="sng" dirty="0" smtClean="0">
              <a:solidFill>
                <a:srgbClr val="C00000"/>
              </a:solidFill>
              <a:cs typeface="FreesiaUPC" pitchFamily="34" charset="-34"/>
            </a:endParaRPr>
          </a:p>
          <a:p>
            <a:r>
              <a:rPr lang="th-TH" b="1" i="1" u="sng" dirty="0" smtClean="0">
                <a:solidFill>
                  <a:srgbClr val="C00000"/>
                </a:solidFill>
                <a:cs typeface="FreesiaUPC" pitchFamily="34" charset="-34"/>
              </a:rPr>
              <a:t>ข้อ ๑๖</a:t>
            </a:r>
            <a:r>
              <a:rPr lang="th-TH" b="1" dirty="0" smtClean="0">
                <a:solidFill>
                  <a:srgbClr val="C00000"/>
                </a:solidFill>
                <a:cs typeface="FreesiaUPC" pitchFamily="34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cs typeface="FreesiaUPC" pitchFamily="34" charset="-34"/>
              </a:rPr>
              <a:t>ให้หน่วยงานของรัฐ            ซึ่งได้ดำเนินการจัดซื้อจัดจ้าง        ด้วยระบบอิเล็กทรอนิกส์</a:t>
            </a:r>
            <a:endParaRPr lang="en-US" sz="3200" b="1" dirty="0" smtClean="0">
              <a:solidFill>
                <a:schemeClr val="tx1"/>
              </a:solidFill>
              <a:cs typeface="FreesiaUPC" pitchFamily="34" charset="-34"/>
            </a:endParaRPr>
          </a:p>
          <a:p>
            <a:r>
              <a:rPr lang="en-US" sz="2400" b="1" i="1" u="sng" dirty="0" smtClean="0">
                <a:solidFill>
                  <a:schemeClr val="tx1"/>
                </a:solidFill>
                <a:cs typeface="FreesiaUPC" pitchFamily="34" charset="-34"/>
              </a:rPr>
              <a:t>e-Government Procurement:         e-GP</a:t>
            </a:r>
            <a:r>
              <a:rPr lang="th-TH" sz="2400" b="1" i="1" u="sng" dirty="0" smtClean="0">
                <a:solidFill>
                  <a:schemeClr val="tx1"/>
                </a:solidFill>
                <a:cs typeface="FreesiaUPC" pitchFamily="34" charset="-34"/>
              </a:rPr>
              <a:t> </a:t>
            </a:r>
            <a:r>
              <a:rPr lang="th-TH" sz="3200" b="1" i="1" u="sng" dirty="0" smtClean="0">
                <a:solidFill>
                  <a:schemeClr val="tx1"/>
                </a:solidFill>
                <a:cs typeface="FreesiaUPC" pitchFamily="34" charset="-34"/>
              </a:rPr>
              <a:t>ของกรมบัญชีกลาง              “</a:t>
            </a:r>
            <a:r>
              <a:rPr lang="th-TH" sz="3200" b="1" i="1" u="sng" dirty="0" smtClean="0">
                <a:solidFill>
                  <a:srgbClr val="FF0000"/>
                </a:solidFill>
                <a:cs typeface="FreesiaUPC" pitchFamily="34" charset="-34"/>
              </a:rPr>
              <a:t>ให้รายงานข้อมูลของคู่สัญญาที่ต้องแสดงบัญชีรายรับรายจ่ายต่อคณะกรรมการ ป.ป.ช.</a:t>
            </a:r>
            <a:r>
              <a:rPr lang="th-TH" sz="3200" b="1" dirty="0" smtClean="0">
                <a:solidFill>
                  <a:srgbClr val="FF0000"/>
                </a:solidFill>
                <a:cs typeface="FreesiaUPC" pitchFamily="34" charset="-34"/>
              </a:rPr>
              <a:t> และ กรมสรรพากร </a:t>
            </a:r>
          </a:p>
          <a:p>
            <a:r>
              <a:rPr lang="th-TH" sz="3200" b="1" dirty="0" smtClean="0">
                <a:solidFill>
                  <a:srgbClr val="FF0000"/>
                </a:solidFill>
                <a:cs typeface="FreesiaUPC" pitchFamily="34" charset="-34"/>
              </a:rPr>
              <a:t>“ 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4286280" y="571480"/>
            <a:ext cx="4714876" cy="62865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6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u="sng" dirty="0" smtClean="0">
                <a:solidFill>
                  <a:srgbClr val="FF0000"/>
                </a:solidFill>
                <a:cs typeface="FreesiaUPC" pitchFamily="34" charset="-34"/>
              </a:rPr>
              <a:t>ข้อ ๑๗ </a:t>
            </a:r>
            <a:r>
              <a:rPr lang="th-TH" b="1" dirty="0" smtClean="0">
                <a:solidFill>
                  <a:srgbClr val="003618"/>
                </a:solidFill>
                <a:cs typeface="FreesiaUPC" pitchFamily="34" charset="-34"/>
              </a:rPr>
              <a:t>ห้ามมิให้หน่วยงานของรัฐ ก่อนิติสัมพันธ์กับบุคคล </a:t>
            </a:r>
            <a:r>
              <a:rPr lang="th-TH" sz="3200" b="1" dirty="0" smtClean="0">
                <a:solidFill>
                  <a:srgbClr val="003618"/>
                </a:solidFill>
                <a:cs typeface="FreesiaUPC" pitchFamily="34" charset="-34"/>
              </a:rPr>
              <a:t>หรือนิติบุคคล </a:t>
            </a:r>
            <a:r>
              <a:rPr lang="th-TH" sz="3200" b="1" i="1" u="sng" dirty="0" smtClean="0">
                <a:solidFill>
                  <a:srgbClr val="C00000"/>
                </a:solidFill>
                <a:cs typeface="FreesiaUPC" pitchFamily="34" charset="-34"/>
              </a:rPr>
              <a:t>ซึ่งได้มีการระบุชื่อไว้ในบัญชีรายชื่อว่า          เป็นคู่สัญญาที่ไม่ได้ยื่นบัญชีรายรับรายจ่าย หรือแสดงบัญชีรายรับรายจ่ายไม่ถูกต้อง</a:t>
            </a:r>
            <a:r>
              <a:rPr lang="th-TH" b="1" i="1" u="sng" dirty="0" smtClean="0">
                <a:solidFill>
                  <a:srgbClr val="C00000"/>
                </a:solidFill>
                <a:cs typeface="FreesiaUPC" pitchFamily="34" charset="-34"/>
              </a:rPr>
              <a:t>ครบถ้วนในสาระสำคัญ</a:t>
            </a:r>
            <a:r>
              <a:rPr lang="th-TH" b="1" dirty="0" smtClean="0">
                <a:solidFill>
                  <a:srgbClr val="003618"/>
                </a:solidFill>
                <a:cs typeface="FreesiaUPC" pitchFamily="34" charset="-34"/>
              </a:rPr>
              <a:t> </a:t>
            </a:r>
          </a:p>
          <a:p>
            <a:pPr algn="ctr"/>
            <a:r>
              <a:rPr lang="th-TH" sz="2800" b="1" u="sng" dirty="0" smtClean="0">
                <a:solidFill>
                  <a:srgbClr val="003618"/>
                </a:solidFill>
                <a:cs typeface="FreesiaUPC" pitchFamily="34" charset="-34"/>
              </a:rPr>
              <a:t>เว้นแต่ </a:t>
            </a:r>
            <a:r>
              <a:rPr lang="th-TH" sz="2800" b="1" dirty="0" smtClean="0">
                <a:solidFill>
                  <a:srgbClr val="003618"/>
                </a:solidFill>
                <a:cs typeface="FreesiaUPC" pitchFamily="34" charset="-34"/>
              </a:rPr>
              <a:t>บุคคลหรือนิติบุคคลนั้น จะได้แสดงบัญชีรายรับรายจ่ายตามประกาศนี้ หรือได้มีการปรับปรุงแก้ไขให้ถูกต้อง และมีการสั่งเพิกถอนรายชื่อจากบัญชีดังกล่าวแล้ว</a:t>
            </a:r>
            <a:endParaRPr lang="th-TH" dirty="0"/>
          </a:p>
        </p:txBody>
      </p:sp>
      <p:sp>
        <p:nvSpPr>
          <p:cNvPr id="5" name="ลูกศรโค้งขวา 4"/>
          <p:cNvSpPr/>
          <p:nvPr/>
        </p:nvSpPr>
        <p:spPr>
          <a:xfrm rot="2186644">
            <a:off x="205990" y="121366"/>
            <a:ext cx="714348" cy="928694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ลูกศรโค้งขวา 5"/>
          <p:cNvSpPr/>
          <p:nvPr/>
        </p:nvSpPr>
        <p:spPr>
          <a:xfrm rot="1204009">
            <a:off x="3905562" y="105409"/>
            <a:ext cx="761373" cy="830566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หัวใจ 7"/>
          <p:cNvSpPr/>
          <p:nvPr/>
        </p:nvSpPr>
        <p:spPr>
          <a:xfrm>
            <a:off x="214282" y="1000108"/>
            <a:ext cx="285752" cy="214314"/>
          </a:xfrm>
          <a:prstGeom prst="heart">
            <a:avLst/>
          </a:prstGeom>
          <a:solidFill>
            <a:srgbClr val="C000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ยกนูน 8"/>
          <p:cNvSpPr/>
          <p:nvPr/>
        </p:nvSpPr>
        <p:spPr>
          <a:xfrm>
            <a:off x="285720" y="1000108"/>
            <a:ext cx="4000528" cy="642942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i="1" u="sng" dirty="0" smtClean="0">
                <a:solidFill>
                  <a:srgbClr val="C00000"/>
                </a:solidFill>
                <a:cs typeface="FreesiaUPC" pitchFamily="34" charset="-34"/>
              </a:rPr>
              <a:t>การ</a:t>
            </a:r>
            <a:r>
              <a:rPr lang="th-TH" b="1" i="1" u="sng" dirty="0" err="1" smtClean="0">
                <a:solidFill>
                  <a:srgbClr val="C00000"/>
                </a:solidFill>
                <a:cs typeface="FreesiaUPC" pitchFamily="34" charset="-34"/>
              </a:rPr>
              <a:t>รายงานบ</a:t>
            </a:r>
            <a:r>
              <a:rPr lang="th-TH" b="1" i="1" u="sng" dirty="0" smtClean="0">
                <a:solidFill>
                  <a:srgbClr val="C00000"/>
                </a:solidFill>
                <a:cs typeface="FreesiaUPC" pitchFamily="34" charset="-34"/>
              </a:rPr>
              <a:t>/ช รับ-จ่าย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1571625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th-TH" b="1" smtClean="0">
                <a:solidFill>
                  <a:srgbClr val="0000CC"/>
                </a:solidFill>
                <a:cs typeface="FreesiaUPC" pitchFamily="34" charset="-34"/>
              </a:rPr>
              <a:t>พ.ร.บ.ข้อมูลข่าวสารของทางราชการ พ.ศ. ๒๕๔๐</a:t>
            </a:r>
            <a:r>
              <a:rPr lang="th-TH" b="1" i="1" u="sng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มาตรา ๙(๑)และ(๘) กำหนดว่า </a:t>
            </a:r>
            <a:endParaRPr lang="th-TH" b="1" smtClean="0">
              <a:solidFill>
                <a:srgbClr val="0000CC"/>
              </a:solidFill>
              <a:cs typeface="FreesiaUPC" pitchFamily="34" charset="-34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00063" y="4071938"/>
            <a:ext cx="3786187" cy="1982787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solidFill>
                  <a:srgbClr val="0070C0"/>
                </a:solidFill>
                <a:latin typeface="CordiaUPC" pitchFamily="34" charset="-34"/>
                <a:cs typeface="FreesiaUPC" pitchFamily="34" charset="-34"/>
              </a:rPr>
              <a:t>(๑) ผลการพิจารณาหรือคำวินิจฉัย</a:t>
            </a:r>
            <a:r>
              <a:rPr lang="th-TH" sz="4000" b="1" i="1" u="sng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ที่มีผลโดยตรงต่อเอกชน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E84CF-1DEC-4F21-A497-ACE6C9D306D4}" type="slidenum">
              <a:rPr lang="en-US"/>
              <a:pPr>
                <a:defRPr/>
              </a:pPr>
              <a:t>142</a:t>
            </a:fld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929188" y="4000500"/>
            <a:ext cx="3571875" cy="2143125"/>
          </a:xfrm>
          <a:prstGeom prst="rect">
            <a:avLst/>
          </a:prstGeom>
          <a:solidFill>
            <a:srgbClr val="FFFFC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002060"/>
                </a:solidFill>
                <a:latin typeface="CordiaUPC" pitchFamily="34" charset="-34"/>
                <a:cs typeface="CordiaUPC" pitchFamily="34" charset="-34"/>
              </a:rPr>
              <a:t>(๘) </a:t>
            </a:r>
            <a:r>
              <a:rPr lang="th-TH" b="1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ข้อมูลข่าวสารอื่นตามที่                      คณะกรรมการกำหนด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1071563" y="2143125"/>
            <a:ext cx="6786562" cy="1500188"/>
          </a:xfrm>
          <a:prstGeom prst="ellipse">
            <a:avLst/>
          </a:prstGeom>
          <a:solidFill>
            <a:srgbClr val="008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ข้อมูลข่าวสารที่รัฐต้องจัดไว้ให้ประชาชนเข้าตรวจดู ได้แก่</a:t>
            </a:r>
          </a:p>
        </p:txBody>
      </p:sp>
      <p:sp>
        <p:nvSpPr>
          <p:cNvPr id="7" name="ลูกศรลง 6"/>
          <p:cNvSpPr/>
          <p:nvPr/>
        </p:nvSpPr>
        <p:spPr>
          <a:xfrm rot="1975892">
            <a:off x="2082800" y="3554413"/>
            <a:ext cx="500063" cy="64928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ลูกศรลง 7"/>
          <p:cNvSpPr/>
          <p:nvPr/>
        </p:nvSpPr>
        <p:spPr>
          <a:xfrm rot="20476805" flipH="1">
            <a:off x="6153150" y="3646488"/>
            <a:ext cx="571500" cy="596900"/>
          </a:xfrm>
          <a:prstGeom prst="down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57188" y="71438"/>
            <a:ext cx="8501062" cy="1143000"/>
          </a:xfrm>
          <a:solidFill>
            <a:srgbClr val="FFFF00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th-TH" b="1" smtClean="0">
                <a:solidFill>
                  <a:srgbClr val="3E587F"/>
                </a:solidFill>
                <a:latin typeface="Brush Script MT" pitchFamily="66" charset="0"/>
                <a:cs typeface="FreesiaUPC" pitchFamily="34" charset="-34"/>
              </a:rPr>
              <a:t>ประกาศคณะกรรมการข้อมูลข่าวสารของราชการ</a:t>
            </a:r>
            <a:br>
              <a:rPr lang="th-TH" b="1" smtClean="0">
                <a:solidFill>
                  <a:srgbClr val="3E587F"/>
                </a:solidFill>
                <a:latin typeface="Brush Script MT" pitchFamily="66" charset="0"/>
                <a:cs typeface="FreesiaUPC" pitchFamily="34" charset="-34"/>
              </a:rPr>
            </a:br>
            <a:r>
              <a:rPr lang="th-TH" b="1" smtClean="0">
                <a:solidFill>
                  <a:srgbClr val="3E587F"/>
                </a:solidFill>
                <a:latin typeface="Brush Script MT" pitchFamily="66" charset="0"/>
                <a:cs typeface="FreesiaUPC" pitchFamily="34" charset="-34"/>
              </a:rPr>
              <a:t>ลงวันที่ ๑ ธันวาคม ๒๕๔๓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85750" y="1285875"/>
            <a:ext cx="4429125" cy="3786188"/>
          </a:xfrm>
          <a:solidFill>
            <a:srgbClr val="FFFFC9"/>
          </a:solidFill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เรื่อง กำหนดให้หน่วยงาน          ของรัฐ จัดทำข้อมูลข่าวสารเกี่ยวกับผลการพิจารณาจัดซื้อจัดจ้าง</a:t>
            </a:r>
            <a:r>
              <a:rPr lang="th-TH" sz="3600" b="1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ไว้ให้ประชาชนตรวจดูได้ตามมาตรา ๙(๘) แห่ง พ.ร.บ. ข้อมูลข่าวสารของราชการ พ.ศ. ๒๕๔๐</a:t>
            </a: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E5E70-D2A5-4378-BDEF-14D559BF2BAA}" type="slidenum">
              <a:rPr lang="en-US"/>
              <a:pPr>
                <a:defRPr/>
              </a:pPr>
              <a:t>143</a:t>
            </a:fld>
            <a:endParaRPr lang="th-TH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14313" y="5143500"/>
            <a:ext cx="8715375" cy="1571625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436688" algn="l"/>
              </a:tabLst>
              <a:defRPr/>
            </a:pPr>
            <a:r>
              <a:rPr lang="th-TH" sz="3200" b="1" i="1" u="sng" dirty="0">
                <a:solidFill>
                  <a:srgbClr val="FFFF00"/>
                </a:solidFill>
                <a:latin typeface="CordiaUPC" pitchFamily="34" charset="-34"/>
                <a:cs typeface="FreesiaUPC" pitchFamily="34" charset="-34"/>
              </a:rPr>
              <a:t>วิธีปฏิบัติ </a:t>
            </a:r>
            <a:r>
              <a:rPr lang="th-TH" sz="3200" b="1" dirty="0">
                <a:latin typeface="CordiaUPC" pitchFamily="34" charset="-34"/>
                <a:cs typeface="FreesiaUPC" pitchFamily="34" charset="-34"/>
              </a:rPr>
              <a:t>ได้แก่</a:t>
            </a:r>
            <a:r>
              <a:rPr lang="en-US" sz="3200" b="1" dirty="0">
                <a:latin typeface="CordiaUPC" pitchFamily="34" charset="-34"/>
                <a:cs typeface="FreesiaUPC" pitchFamily="34" charset="-34"/>
              </a:rPr>
              <a:t> 1.</a:t>
            </a:r>
            <a:r>
              <a:rPr lang="th-TH" sz="3200" b="1" dirty="0">
                <a:latin typeface="CordiaUPC" pitchFamily="34" charset="-34"/>
                <a:cs typeface="FreesiaUPC" pitchFamily="34" charset="-34"/>
              </a:rPr>
              <a:t> สรุปผลการจัดหา วัน/เดือน/ปี /งาน /วงเงินจัดหา วิธีจัดหา ชื่อผู้เสนอราคา ผู้ชนะราคา เหตุผลที่คัดเลือกรายนั้น</a:t>
            </a:r>
          </a:p>
          <a:p>
            <a:pPr>
              <a:buFont typeface="Wingdings" pitchFamily="2" charset="2"/>
              <a:buNone/>
              <a:defRPr/>
            </a:pPr>
            <a:r>
              <a:rPr lang="th-TH" sz="3200" b="1" dirty="0">
                <a:latin typeface="CordiaUPC" pitchFamily="34" charset="-34"/>
                <a:cs typeface="FreesiaUPC" pitchFamily="34" charset="-34"/>
              </a:rPr>
              <a:t>		2.ทำตามแบบ </a:t>
            </a:r>
            <a:r>
              <a:rPr lang="th-TH" sz="3200" b="1" dirty="0" err="1">
                <a:latin typeface="CordiaUPC" pitchFamily="34" charset="-34"/>
                <a:cs typeface="FreesiaUPC" pitchFamily="34" charset="-34"/>
              </a:rPr>
              <a:t>สขร.</a:t>
            </a:r>
            <a:r>
              <a:rPr lang="th-TH" sz="3200" b="1" dirty="0">
                <a:latin typeface="CordiaUPC" pitchFamily="34" charset="-34"/>
                <a:cs typeface="FreesiaUPC" pitchFamily="34" charset="-34"/>
              </a:rPr>
              <a:t>1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5000625" y="1214438"/>
            <a:ext cx="4000500" cy="3857625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3200" b="1" i="1" u="sng" dirty="0">
              <a:solidFill>
                <a:schemeClr val="bg1"/>
              </a:solidFill>
              <a:latin typeface="CordiaUPC" pitchFamily="34" charset="-34"/>
              <a:cs typeface="FreesiaUPC" pitchFamily="34" charset="-34"/>
            </a:endParaRPr>
          </a:p>
          <a:p>
            <a:pPr>
              <a:defRPr/>
            </a:pPr>
            <a:r>
              <a:rPr lang="th-TH" sz="3200" b="1" i="1" u="sng" dirty="0">
                <a:solidFill>
                  <a:srgbClr val="2F2FFF"/>
                </a:solidFill>
                <a:latin typeface="CordiaUPC" pitchFamily="34" charset="-34"/>
                <a:cs typeface="FreesiaUPC" pitchFamily="34" charset="-34"/>
              </a:rPr>
              <a:t>บทลงโทษ</a:t>
            </a:r>
          </a:p>
          <a:p>
            <a:pPr>
              <a:defRPr/>
            </a:pPr>
            <a:r>
              <a:rPr lang="th-TH" sz="3200" b="1" i="1" u="sng" dirty="0">
                <a:solidFill>
                  <a:srgbClr val="2F2FFF"/>
                </a:solidFill>
                <a:latin typeface="CordiaUPC" pitchFamily="34" charset="-34"/>
                <a:cs typeface="FreesiaUPC" pitchFamily="34" charset="-34"/>
              </a:rPr>
              <a:t>-</a:t>
            </a:r>
            <a:r>
              <a:rPr lang="th-TH" sz="2800" b="1" i="1" u="sng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ผู้ฝ่าฝืน</a:t>
            </a:r>
            <a:r>
              <a:rPr lang="th-TH" sz="2800" b="1" i="1" u="sng" dirty="0" err="1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คำสั่งค</a:t>
            </a:r>
            <a:r>
              <a:rPr lang="th-TH" sz="2800" b="1" i="1" u="sng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กก.ไม่ให้ถ้อยคำ/ชี้แจง/ส่งหลักฐาน/ตามตามมาตรา ๓๒                     </a:t>
            </a:r>
            <a:r>
              <a:rPr lang="th-TH" sz="2800" b="1" i="1" u="sng" dirty="0">
                <a:solidFill>
                  <a:srgbClr val="2F2FFF"/>
                </a:solidFill>
                <a:latin typeface="CordiaUPC" pitchFamily="34" charset="-34"/>
                <a:cs typeface="FreesiaUPC" pitchFamily="34" charset="-34"/>
              </a:rPr>
              <a:t>จำคุกไม่เกิน ๓ เดือนปรับไม่เกิน ๕ พันบาท หรือทั้งจำ/ปรับ</a:t>
            </a:r>
          </a:p>
          <a:p>
            <a:pPr>
              <a:defRPr/>
            </a:pPr>
            <a:r>
              <a:rPr lang="th-TH" sz="2800" b="1" i="1" u="sng" dirty="0">
                <a:solidFill>
                  <a:srgbClr val="2F2FFF"/>
                </a:solidFill>
                <a:latin typeface="CordiaUPC" pitchFamily="34" charset="-34"/>
                <a:cs typeface="FreesiaUPC" pitchFamily="34" charset="-34"/>
              </a:rPr>
              <a:t>-ฝ่าฝืนม.๒๐จำคุกไม่เกิน๑ ปีปรับไม่เกิน ๒ หมื่นหรือทั้งจำและปรับ</a:t>
            </a:r>
            <a:endParaRPr lang="th-TH" sz="3200" b="1" i="1" u="sng" dirty="0">
              <a:solidFill>
                <a:srgbClr val="2F2FFF"/>
              </a:solidFill>
              <a:latin typeface="Cord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i="1" u="sng" dirty="0">
              <a:solidFill>
                <a:schemeClr val="bg1"/>
              </a:solidFill>
              <a:latin typeface="CordiaUPC" pitchFamily="34" charset="-34"/>
              <a:cs typeface="FreesiaUPC" pitchFamily="34" charset="-34"/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142875" y="4572000"/>
            <a:ext cx="500063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4572000" y="1643063"/>
            <a:ext cx="500063" cy="5000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ดาว 5 แฉก 9"/>
          <p:cNvSpPr/>
          <p:nvPr/>
        </p:nvSpPr>
        <p:spPr>
          <a:xfrm>
            <a:off x="6786563" y="1000125"/>
            <a:ext cx="857250" cy="642938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304800"/>
            <a:ext cx="8472487" cy="1481138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2">
                    <a:satMod val="200000"/>
                  </a:schemeClr>
                </a:solidFill>
                <a:cs typeface="FreesiaUPC" pitchFamily="34" charset="-34"/>
              </a:rPr>
              <a:t>พ.ร.บ.ว่าด้วยความผิดเกี่ยวกับการเสนอราคา         ต่อหน่วยงานของรัฐ พ.ศ. ๒๕๔๒</a:t>
            </a:r>
            <a:endParaRPr lang="th-TH" b="1" dirty="0">
              <a:solidFill>
                <a:schemeClr val="tx2">
                  <a:satMod val="200000"/>
                </a:schemeClr>
              </a:solidFill>
              <a:cs typeface="FreesiaUPC" pitchFamily="34" charset="-34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14400" y="5286375"/>
            <a:ext cx="7872413" cy="1285875"/>
          </a:xfrm>
          <a:solidFill>
            <a:srgbClr val="FFFFC9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latin typeface="CordiaUPC" pitchFamily="34" charset="-34"/>
                <a:cs typeface="FreesiaUPC" pitchFamily="34" charset="-34"/>
              </a:rPr>
              <a:t>โทษจำคุกตั้งแต่ ๑ ปีถึง ๑๐ ปี และ</a:t>
            </a:r>
            <a:br>
              <a:rPr lang="th-TH" sz="4000" b="1" dirty="0" smtClean="0">
                <a:latin typeface="CordiaUPC" pitchFamily="34" charset="-34"/>
                <a:cs typeface="FreesiaUPC" pitchFamily="34" charset="-34"/>
              </a:rPr>
            </a:br>
            <a:r>
              <a:rPr lang="th-TH" sz="4000" b="1" dirty="0" smtClean="0">
                <a:latin typeface="CordiaUPC" pitchFamily="34" charset="-34"/>
                <a:cs typeface="FreesiaUPC" pitchFamily="34" charset="-34"/>
              </a:rPr>
              <a:t>ปรับตั้งแต่ ๒๐,๐๐๐บาท – ๒๐๐,๐๐๐บาท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7210C-86F4-4881-AC67-FFAADDB9D2FB}" type="slidenum">
              <a:rPr lang="en-US"/>
              <a:pPr>
                <a:defRPr/>
              </a:pPr>
              <a:t>144</a:t>
            </a:fld>
            <a:endParaRPr lang="th-TH"/>
          </a:p>
        </p:txBody>
      </p:sp>
      <p:sp>
        <p:nvSpPr>
          <p:cNvPr id="4" name="วงรี 3"/>
          <p:cNvSpPr/>
          <p:nvPr/>
        </p:nvSpPr>
        <p:spPr>
          <a:xfrm>
            <a:off x="357188" y="1928813"/>
            <a:ext cx="3929062" cy="3357562"/>
          </a:xfrm>
          <a:prstGeom prst="ellipse">
            <a:avLst/>
          </a:prstGeom>
          <a:solidFill>
            <a:srgbClr val="E1FFE1"/>
          </a:solidFill>
          <a:ln w="76200">
            <a:solidFill>
              <a:srgbClr val="2F2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มาตรา ๑๐ กำหนดบทลงโทษ</a:t>
            </a:r>
            <a:r>
              <a:rPr lang="th-TH" sz="3200" b="1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เจ้าหน้าที่  ที่</a:t>
            </a:r>
            <a:r>
              <a:rPr lang="th-TH" sz="3200" b="1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มีอำนาจ อนุมัติ พิจารณา </a:t>
            </a: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ดำเนินการเกี่ยวกับการเสนอราคา 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4786313" y="2071688"/>
            <a:ext cx="4214812" cy="3143250"/>
          </a:xfrm>
          <a:prstGeom prst="ellipse">
            <a:avLst/>
          </a:prstGeom>
          <a:solidFill>
            <a:srgbClr val="D9E9FF"/>
          </a:solidFill>
          <a:ln w="76200">
            <a:solidFill>
              <a:srgbClr val="2F2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th-TH" b="1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รู้ หรือควรจะรู้ว่า            มีพฤติการณ์/</a:t>
            </a:r>
            <a:r>
              <a:rPr lang="th-TH" sz="3200" b="1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หรือปรากฏว่ามีการกระทำผิดตาม พ.ร.บ.นี้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h-TH" sz="3200" b="1" i="1" u="sng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ไม่เสนอยกเลิก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4000500" y="2643188"/>
            <a:ext cx="1285875" cy="571500"/>
          </a:xfrm>
          <a:prstGeom prst="rightArrow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72488" cy="1571625"/>
          </a:xfrm>
          <a:solidFill>
            <a:srgbClr val="FFFF00"/>
          </a:solidFill>
          <a:ln w="76200">
            <a:solidFill>
              <a:srgbClr val="0000CC"/>
            </a:solidFill>
          </a:ln>
        </p:spPr>
        <p:txBody>
          <a:bodyPr/>
          <a:lstStyle/>
          <a:p>
            <a:pPr eaLnBrk="1" hangingPunct="1"/>
            <a:r>
              <a:rPr lang="th-TH" b="1" smtClean="0">
                <a:solidFill>
                  <a:srgbClr val="0000CC"/>
                </a:solidFill>
                <a:cs typeface="FreesiaUPC" pitchFamily="34" charset="-34"/>
              </a:rPr>
              <a:t>พ.ร.บ.ว่าด้วยความผิดเกี่ยวกับการเสนอราคาต่อหน่วยงานของรัฐ พ.ศ. ๒๕๔๒(ต่อ)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857375"/>
            <a:ext cx="8472488" cy="4772025"/>
          </a:xfrm>
          <a:solidFill>
            <a:srgbClr val="E1FFE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latin typeface="CordiaUPC" pitchFamily="34" charset="-34"/>
                <a:cs typeface="FreesiaUPC" pitchFamily="34" charset="-34"/>
              </a:rPr>
              <a:t>มาตรา ๑๑ กำหนด</a:t>
            </a:r>
            <a:r>
              <a:rPr lang="th-TH" sz="3600" b="1" i="1" u="sng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ลงโทษเจ้าหน้าที่</a:t>
            </a:r>
            <a:r>
              <a:rPr lang="th-TH" sz="3600" b="1" dirty="0" smtClean="0">
                <a:latin typeface="CordiaUPC" pitchFamily="34" charset="-34"/>
                <a:cs typeface="FreesiaUPC" pitchFamily="34" charset="-34"/>
              </a:rPr>
              <a:t>หรือผู้ได้รับมอบหมายจากหน่วยงาน</a:t>
            </a:r>
            <a:r>
              <a:rPr lang="en-US" sz="3600" b="1" dirty="0" smtClean="0">
                <a:latin typeface="CordiaUPC" pitchFamily="34" charset="-34"/>
                <a:cs typeface="FreesiaUPC" pitchFamily="34" charset="-34"/>
              </a:rPr>
              <a:t>:-</a:t>
            </a:r>
            <a:endParaRPr lang="th-TH" sz="3600" b="1" dirty="0" smtClean="0">
              <a:latin typeface="CordiaUPC" pitchFamily="34" charset="-34"/>
              <a:cs typeface="FreesiaUPC" pitchFamily="34" charset="-34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►"/>
              <a:defRPr/>
            </a:pPr>
            <a:r>
              <a:rPr lang="th-TH" sz="3200" b="1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ทุจริต ออกแบบ กำหนดราคา กำหนดเงื่อนไขอันเป็นมาตรฐานในการเสนอราคา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►"/>
              <a:defRPr/>
            </a:pPr>
            <a:r>
              <a:rPr lang="th-TH" sz="32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มุ่งหมาย</a:t>
            </a:r>
            <a:r>
              <a:rPr lang="th-TH" sz="3600" b="1" i="1" u="sng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มิให้</a:t>
            </a:r>
            <a:r>
              <a:rPr lang="th-TH" sz="36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มีการแข่งขันอย่างเป็นธรรม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►"/>
              <a:defRPr/>
            </a:pPr>
            <a:r>
              <a:rPr lang="th-TH" sz="3200" b="1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ช่วยเหลือผู้เสนอราคารายใดให้เข้าทำสัญญา</a:t>
            </a:r>
          </a:p>
          <a:p>
            <a:pPr marL="444500" lvl="2" indent="322263" eaLnBrk="1" fontAlgn="auto" hangingPunct="1">
              <a:spcAft>
                <a:spcPts val="0"/>
              </a:spcAft>
              <a:buFont typeface="Arial" pitchFamily="34" charset="0"/>
              <a:buChar char="►"/>
              <a:defRPr/>
            </a:pPr>
            <a:r>
              <a:rPr lang="th-TH" sz="30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กีดกันมิให้เข้าเสนอราคาอย่างเป็นธรรม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b="1" spc="-40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โทษจำคุก 5 ปี-20ปี/ตลอดชีวิต+ปรับ 100,000-400,000บาท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B14E4-5C01-4D0A-A24F-D53011A0E427}" type="slidenum">
              <a:rPr lang="en-US"/>
              <a:pPr>
                <a:defRPr/>
              </a:pPr>
              <a:t>145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04800"/>
            <a:ext cx="8258175" cy="1752600"/>
          </a:xfrm>
          <a:solidFill>
            <a:srgbClr val="FFFF00"/>
          </a:solidFill>
          <a:ln w="76200">
            <a:solidFill>
              <a:srgbClr val="0000CC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2">
                    <a:satMod val="200000"/>
                  </a:schemeClr>
                </a:solidFill>
                <a:cs typeface="FreesiaUPC" pitchFamily="34" charset="-34"/>
              </a:rPr>
              <a:t>พ.ร.บ.ว่าด้วยความผิดเกี่ยวกับการเสนอราคา              ต่อหน่วยงานของรัฐ พ.ศ. ๒๕๔๒(ต่อ)</a:t>
            </a:r>
            <a:endParaRPr lang="th-TH" b="1" dirty="0">
              <a:solidFill>
                <a:schemeClr val="tx2">
                  <a:satMod val="200000"/>
                </a:schemeClr>
              </a:solidFill>
              <a:cs typeface="FreesiaUPC" pitchFamily="34" charset="-34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00063" y="2057400"/>
            <a:ext cx="8186737" cy="4298950"/>
          </a:xfrm>
          <a:solidFill>
            <a:srgbClr val="E1FFE1"/>
          </a:solidFill>
          <a:ln w="7620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latin typeface="CordiaUPC" pitchFamily="34" charset="-34"/>
                <a:cs typeface="FreesiaUPC" pitchFamily="34" charset="-34"/>
              </a:rPr>
              <a:t>มาตรา ๑๒ </a:t>
            </a:r>
            <a:r>
              <a:rPr lang="th-TH" sz="4000" b="1" i="1" u="sng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เจ้าหน้าที่ของรัฐ</a:t>
            </a:r>
            <a:r>
              <a:rPr lang="th-TH" sz="4000" b="1" dirty="0" smtClean="0">
                <a:latin typeface="CordiaUPC" pitchFamily="34" charset="-34"/>
                <a:cs typeface="FreesiaUPC" pitchFamily="34" charset="-34"/>
              </a:rPr>
              <a:t>กระทำผิดตาม พ.ร.บ.นี้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 smtClean="0">
                <a:latin typeface="CordiaUPC" pitchFamily="34" charset="-34"/>
                <a:cs typeface="FreesiaUPC" pitchFamily="34" charset="-34"/>
              </a:rPr>
              <a:t>กระทำการโดยมุ่งหมายมิให้มีการแข่งขัน</a:t>
            </a:r>
            <a:br>
              <a:rPr lang="th-TH" sz="4000" b="1" dirty="0" smtClean="0">
                <a:latin typeface="CordiaUPC" pitchFamily="34" charset="-34"/>
                <a:cs typeface="FreesiaUPC" pitchFamily="34" charset="-34"/>
              </a:rPr>
            </a:br>
            <a:r>
              <a:rPr lang="th-TH" sz="4000" b="1" i="1" u="sng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เพื่อเอื้ออำนวยผู้เสนอราคาให้เป็นผู้มีสิทธิทำสัญญา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spc="-40" dirty="0" smtClean="0">
                <a:latin typeface="CordiaUPC" pitchFamily="34" charset="-34"/>
                <a:cs typeface="FreesiaUPC" pitchFamily="34" charset="-34"/>
              </a:rPr>
              <a:t>โทษจำคุก ๕ ปี – ๒๐ ปีหรือตลอดชีวิตและ</a:t>
            </a:r>
            <a:br>
              <a:rPr lang="th-TH" sz="4000" b="1" spc="-40" dirty="0" smtClean="0">
                <a:latin typeface="CordiaUPC" pitchFamily="34" charset="-34"/>
                <a:cs typeface="FreesiaUPC" pitchFamily="34" charset="-34"/>
              </a:rPr>
            </a:br>
            <a:r>
              <a:rPr lang="th-TH" sz="4000" b="1" spc="-40" dirty="0" smtClean="0">
                <a:latin typeface="CordiaUPC" pitchFamily="34" charset="-34"/>
                <a:cs typeface="FreesiaUPC" pitchFamily="34" charset="-34"/>
              </a:rPr>
              <a:t>ปรับ 100,000 - 400,000 บาท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4000" dirty="0" smtClean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BD2E2-FBAE-4265-9C56-4C16D435DED3}" type="slidenum">
              <a:rPr lang="en-US"/>
              <a:pPr>
                <a:defRPr/>
              </a:pPr>
              <a:t>146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58175" cy="1214437"/>
          </a:xfrm>
          <a:solidFill>
            <a:srgbClr val="FFFF00"/>
          </a:solidFill>
          <a:ln w="762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th-TH" b="1" smtClean="0">
                <a:solidFill>
                  <a:srgbClr val="3E587F"/>
                </a:solidFill>
                <a:cs typeface="FreesiaUPC" pitchFamily="34" charset="-34"/>
              </a:rPr>
              <a:t>พ.ร.บ.ความรับผิดทางละเมิดของเจ้าหน้าที่ </a:t>
            </a:r>
            <a:br>
              <a:rPr lang="th-TH" b="1" smtClean="0">
                <a:solidFill>
                  <a:srgbClr val="3E587F"/>
                </a:solidFill>
                <a:cs typeface="FreesiaUPC" pitchFamily="34" charset="-34"/>
              </a:rPr>
            </a:br>
            <a:r>
              <a:rPr lang="th-TH" b="1" smtClean="0">
                <a:solidFill>
                  <a:srgbClr val="3E587F"/>
                </a:solidFill>
                <a:cs typeface="FreesiaUPC" pitchFamily="34" charset="-34"/>
              </a:rPr>
              <a:t>พ.ศ. ๒๕๓๙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00063" y="2643188"/>
            <a:ext cx="8186737" cy="3713162"/>
          </a:xfrm>
          <a:solidFill>
            <a:srgbClr val="FFCCFF"/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th-TH" sz="4000" b="1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ผู้ใดทำต่อบุคคลอื่นโดยผิดกฎหมาย</a:t>
            </a:r>
          </a:p>
          <a:p>
            <a:pPr eaLnBrk="1" hangingPunct="1"/>
            <a:r>
              <a:rPr lang="th-TH" sz="4000" b="1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กระทำโดย</a:t>
            </a:r>
            <a:r>
              <a:rPr lang="th-TH" sz="4000" b="1" u="sng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จงใจ หรือประมาทเลินเล่อ</a:t>
            </a:r>
          </a:p>
          <a:p>
            <a:pPr eaLnBrk="1" hangingPunct="1"/>
            <a:r>
              <a:rPr lang="th-TH" sz="4000" b="1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ให้เขาเสียหาย แก่ชีวิต ร่างกาย เสรีภาพ ทรัพย์สิน </a:t>
            </a:r>
            <a:r>
              <a:rPr lang="th-TH" sz="4000" b="1" u="sng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หรือสิทธิอย่างหนึ่งอย่างใด</a:t>
            </a:r>
          </a:p>
          <a:p>
            <a:pPr eaLnBrk="1" hangingPunct="1"/>
            <a:r>
              <a:rPr lang="th-TH" sz="4000" b="1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ผู้ทำละเมิดต้องชดใช้ค่าสินไหมทดแทน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73B61-E118-4259-BE33-DBFC99010EC5}" type="slidenum">
              <a:rPr lang="en-US"/>
              <a:pPr>
                <a:defRPr/>
              </a:pPr>
              <a:t>147</a:t>
            </a:fld>
            <a:endParaRPr lang="th-TH"/>
          </a:p>
        </p:txBody>
      </p:sp>
      <p:sp>
        <p:nvSpPr>
          <p:cNvPr id="4" name="วงรี 3"/>
          <p:cNvSpPr/>
          <p:nvPr/>
        </p:nvSpPr>
        <p:spPr>
          <a:xfrm>
            <a:off x="571500" y="1571625"/>
            <a:ext cx="8143875" cy="1000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องค์ประกอบของการกระทำละเมิด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358187" cy="1004887"/>
          </a:xfrm>
          <a:solidFill>
            <a:srgbClr val="FFFF00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th-TH" sz="5400" b="1" smtClean="0">
                <a:solidFill>
                  <a:srgbClr val="003300"/>
                </a:solidFill>
                <a:cs typeface="FreesiaUPC" pitchFamily="34" charset="-34"/>
              </a:rPr>
              <a:t>ความรับผิดของเจ้าหน้าที่</a:t>
            </a:r>
          </a:p>
        </p:txBody>
      </p:sp>
      <p:sp>
        <p:nvSpPr>
          <p:cNvPr id="14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F1DF5-9DF4-4D93-BBA0-C2D5AC1C5F34}" type="slidenum">
              <a:rPr lang="en-US"/>
              <a:pPr>
                <a:defRPr/>
              </a:pPr>
              <a:t>148</a:t>
            </a:fld>
            <a:endParaRPr lang="th-TH"/>
          </a:p>
        </p:txBody>
      </p:sp>
      <p:sp>
        <p:nvSpPr>
          <p:cNvPr id="4" name="วงรี 3"/>
          <p:cNvSpPr/>
          <p:nvPr/>
        </p:nvSpPr>
        <p:spPr>
          <a:xfrm>
            <a:off x="0" y="1428750"/>
            <a:ext cx="3500438" cy="2786063"/>
          </a:xfrm>
          <a:prstGeom prst="ellipse">
            <a:avLst/>
          </a:prstGeom>
          <a:solidFill>
            <a:srgbClr val="B7D6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v"/>
              <a:defRPr/>
            </a:pPr>
            <a:r>
              <a:rPr lang="th-TH" b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เจ้าหน้าที่ผู้ทำละเมิดจะรับผิดชดใช้ค่าสินไหมทดแทน เมื่อ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5000625" y="1214438"/>
            <a:ext cx="3786188" cy="2857500"/>
          </a:xfrm>
          <a:prstGeom prst="ellipse">
            <a:avLst/>
          </a:prstGeom>
          <a:solidFill>
            <a:srgbClr val="FFFF9B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v"/>
              <a:defRPr/>
            </a:pPr>
            <a:r>
              <a:rPr lang="th-TH" b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กระทำไปด้วยความ</a:t>
            </a:r>
            <a:r>
              <a:rPr lang="th-TH" b="1" u="sng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จงใจ หรือประมาทเลินเล่ออย่างร้ายแรง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4714875" y="4286250"/>
            <a:ext cx="4143375" cy="2571750"/>
          </a:xfrm>
          <a:prstGeom prst="ellipse">
            <a:avLst/>
          </a:prstGeom>
          <a:solidFill>
            <a:srgbClr val="00B05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 dirty="0">
              <a:latin typeface="CordiaUPC" pitchFamily="34" charset="-34"/>
              <a:cs typeface="FreesiaUPC" pitchFamily="34" charset="-34"/>
            </a:endParaRPr>
          </a:p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ต้องคำนึงถึงระดับความร้ายแรงแห่งการกระทำ และความ          เป็นธรรมในแต่ละกรณีเป็นเกณฑ์</a:t>
            </a:r>
          </a:p>
          <a:p>
            <a:pPr algn="ctr">
              <a:defRPr/>
            </a:pPr>
            <a:endParaRPr lang="th-TH" dirty="0"/>
          </a:p>
        </p:txBody>
      </p:sp>
      <p:sp>
        <p:nvSpPr>
          <p:cNvPr id="7" name="วงรี 6"/>
          <p:cNvSpPr/>
          <p:nvPr/>
        </p:nvSpPr>
        <p:spPr>
          <a:xfrm>
            <a:off x="428625" y="4286250"/>
            <a:ext cx="3571875" cy="2571750"/>
          </a:xfrm>
          <a:prstGeom prst="ellipse">
            <a:avLst/>
          </a:prstGeom>
          <a:solidFill>
            <a:srgbClr val="FCBCF3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โดย</a:t>
            </a:r>
            <a:r>
              <a:rPr lang="th-TH" b="1" u="sng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มิต้องให้ใช้เต็มจำนวน</a:t>
            </a:r>
          </a:p>
          <a:p>
            <a:pPr algn="ctr">
              <a:defRPr/>
            </a:pPr>
            <a:r>
              <a:rPr lang="th-TH" b="1" u="sng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ของความเสียหายก็ได้</a:t>
            </a:r>
          </a:p>
        </p:txBody>
      </p:sp>
      <p:sp>
        <p:nvSpPr>
          <p:cNvPr id="9" name="ลูกศรโค้งลง 8"/>
          <p:cNvSpPr/>
          <p:nvPr/>
        </p:nvSpPr>
        <p:spPr>
          <a:xfrm>
            <a:off x="3286125" y="1643063"/>
            <a:ext cx="2214563" cy="785812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ลูกศรโค้งซ้าย 9"/>
          <p:cNvSpPr/>
          <p:nvPr/>
        </p:nvSpPr>
        <p:spPr>
          <a:xfrm>
            <a:off x="8001000" y="3214688"/>
            <a:ext cx="928688" cy="17145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ลูกศรโค้งลง 12"/>
          <p:cNvSpPr/>
          <p:nvPr/>
        </p:nvSpPr>
        <p:spPr>
          <a:xfrm rot="16200000">
            <a:off x="-321469" y="3964782"/>
            <a:ext cx="1643063" cy="571500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ลูกศรขวาท้ายขีด 14"/>
          <p:cNvSpPr/>
          <p:nvPr/>
        </p:nvSpPr>
        <p:spPr>
          <a:xfrm>
            <a:off x="2643188" y="3429000"/>
            <a:ext cx="357187" cy="214313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" name="ลูกศรโค้งซ้าย 15"/>
          <p:cNvSpPr/>
          <p:nvPr/>
        </p:nvSpPr>
        <p:spPr>
          <a:xfrm rot="5400000">
            <a:off x="3877469" y="4909344"/>
            <a:ext cx="714375" cy="1754187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ดาว 6 แฉก 11"/>
          <p:cNvSpPr/>
          <p:nvPr/>
        </p:nvSpPr>
        <p:spPr>
          <a:xfrm>
            <a:off x="4786313" y="2928938"/>
            <a:ext cx="500062" cy="5715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ลูกศรขวา 16"/>
          <p:cNvSpPr/>
          <p:nvPr/>
        </p:nvSpPr>
        <p:spPr>
          <a:xfrm>
            <a:off x="4643438" y="2571750"/>
            <a:ext cx="1143000" cy="5000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500063" y="1285875"/>
            <a:ext cx="785812" cy="4286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1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5286375" y="1285875"/>
            <a:ext cx="571500" cy="5000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2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5072063" y="4000500"/>
            <a:ext cx="642937" cy="6429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  <a:endParaRPr lang="th-TH" dirty="0"/>
          </a:p>
        </p:txBody>
      </p:sp>
      <p:sp>
        <p:nvSpPr>
          <p:cNvPr id="21" name="วงรี 20"/>
          <p:cNvSpPr/>
          <p:nvPr/>
        </p:nvSpPr>
        <p:spPr>
          <a:xfrm>
            <a:off x="714375" y="4286250"/>
            <a:ext cx="571500" cy="5000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472487" cy="1071562"/>
          </a:xfrm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th-TH" sz="4000" b="1" dirty="0" smtClean="0">
                <a:solidFill>
                  <a:srgbClr val="3E587F"/>
                </a:solidFill>
                <a:cs typeface="FreesiaUPC" pitchFamily="34" charset="-34"/>
              </a:rPr>
              <a:t>ระเบียบคณะกก.ตรวจเงินแผ่นดินว่าด้วยวินัย                         ทางงบประมาณและการคลัง พ.ศ.๒๕๔๔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85750" y="1357313"/>
            <a:ext cx="4429125" cy="5286375"/>
          </a:xfrm>
          <a:solidFill>
            <a:srgbClr val="FFF7DD"/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th-TH" b="1" u="sng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กำหนดความผิดเกี่ยวกับการพัสดุ (ข้อ ๓๗-๔๙)</a:t>
            </a:r>
            <a:r>
              <a:rPr lang="th-TH" b="1" dirty="0" smtClean="0">
                <a:latin typeface="CordiaUPC" pitchFamily="34" charset="-34"/>
                <a:cs typeface="FreesiaUPC" pitchFamily="34" charset="-34"/>
              </a:rPr>
              <a:t> อันเป็นเหตุให้ทางราชการเสียหาย ได้แก่</a:t>
            </a:r>
            <a:endParaRPr lang="th-TH" dirty="0" smtClean="0">
              <a:solidFill>
                <a:srgbClr val="FF0000"/>
              </a:solidFill>
              <a:latin typeface="CordiaUPC" pitchFamily="34" charset="-34"/>
              <a:cs typeface="FreesiaUPC" pitchFamily="34" charset="-34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h-TH" b="1" i="1" u="sng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แบ่งซื้อ-แบ่งจ้าง</a:t>
            </a:r>
            <a:r>
              <a:rPr lang="th-TH" b="1" i="1" u="sng" dirty="0" smtClean="0">
                <a:latin typeface="CordiaUPC" pitchFamily="34" charset="-34"/>
                <a:cs typeface="FreesiaUPC" pitchFamily="34" charset="-34"/>
              </a:rPr>
              <a:t>,/จัดซื้อที่ดินและสิ่งก่อสร้าง/ </a:t>
            </a:r>
            <a:r>
              <a:rPr lang="th-TH" b="1" i="1" u="sng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การปฏิบัติ/  ละเว้นการปฏิบัติโดยมิชอบ</a:t>
            </a:r>
            <a:r>
              <a:rPr lang="th-TH" b="1" i="1" u="sng" dirty="0" smtClean="0">
                <a:latin typeface="CordiaUPC" pitchFamily="34" charset="-34"/>
                <a:cs typeface="FreesiaUPC" pitchFamily="34" charset="-34"/>
              </a:rPr>
              <a:t>/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h-TH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การกำหนดราคากลาง</a:t>
            </a:r>
            <a:r>
              <a:rPr lang="th-TH" b="1" dirty="0" smtClean="0">
                <a:latin typeface="CordiaUPC" pitchFamily="34" charset="-34"/>
                <a:cs typeface="FreesiaUPC" pitchFamily="34" charset="-34"/>
              </a:rPr>
              <a:t>/การกำหนด</a:t>
            </a:r>
            <a:r>
              <a:rPr lang="en-US" b="1" dirty="0" smtClean="0">
                <a:latin typeface="CordiaUPC" pitchFamily="34" charset="-34"/>
                <a:cs typeface="FreesiaUPC" pitchFamily="34" charset="-34"/>
              </a:rPr>
              <a:t> Specification</a:t>
            </a:r>
            <a:r>
              <a:rPr lang="th-TH" b="1" dirty="0" smtClean="0">
                <a:latin typeface="CordiaUPC" pitchFamily="34" charset="-34"/>
                <a:cs typeface="FreesiaUPC" pitchFamily="34" charset="-34"/>
              </a:rPr>
              <a:t> ของสิ่งของที่ซื้อหรือจ้าง ในการประกวด/สอบราคา </a:t>
            </a:r>
            <a:r>
              <a:rPr lang="th-TH" b="1" i="1" u="sng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ที่มิชอบ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AD1AC-9D79-4450-8195-1AF0575EFEDD}" type="slidenum">
              <a:rPr lang="en-US"/>
              <a:pPr>
                <a:defRPr/>
              </a:pPr>
              <a:t>149</a:t>
            </a:fld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4857750" y="1285875"/>
            <a:ext cx="4143375" cy="4000500"/>
          </a:xfrm>
          <a:prstGeom prst="roundRect">
            <a:avLst/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th-TH" b="1" i="1" u="sng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ไ</a:t>
            </a:r>
            <a:r>
              <a:rPr lang="th-TH" sz="3200" b="1" i="1" u="sng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ม่ปิด/ส่งประกาศ/ไม่ซื้อ/จ้างรายต่ำโดยไม่มีเหตุผล,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ทำสัญญามิชอบ</a:t>
            </a:r>
            <a:r>
              <a:rPr lang="th-TH" sz="3200" b="1" dirty="0" smtClean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,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h-TH" sz="3200" b="1" dirty="0" smtClean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ผู้</a:t>
            </a:r>
            <a:r>
              <a:rPr lang="th-TH" sz="3200" b="1" dirty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ควบคุมงาน</a:t>
            </a:r>
            <a:r>
              <a:rPr lang="th-TH" sz="3200" b="1" dirty="0" smtClean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/</a:t>
            </a:r>
            <a:r>
              <a:rPr lang="th-TH" sz="3200" b="1" dirty="0" err="1" smtClean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คกก.</a:t>
            </a:r>
            <a:r>
              <a:rPr lang="th-TH" sz="3200" b="1" dirty="0" smtClean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ตรวจ</a:t>
            </a:r>
            <a:r>
              <a:rPr lang="th-TH" sz="3200" b="1" dirty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การจ้างปฏิบัติมิชอบ,การตรวจรับพัสดุ</a:t>
            </a: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,ลงบัญชี/</a:t>
            </a:r>
            <a:r>
              <a:rPr lang="th-TH" sz="24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ทะเบียน</a:t>
            </a:r>
            <a:r>
              <a:rPr lang="th-TH" sz="3200" b="1" dirty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,เบิกจ่าย ตรวจสอบพัสดุ </a:t>
            </a:r>
            <a:r>
              <a:rPr lang="th-TH" sz="3200" b="1" dirty="0" smtClean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             มิ</a:t>
            </a:r>
            <a:r>
              <a:rPr lang="th-TH" sz="3200" b="1" dirty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ชอบ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643438" y="5143500"/>
            <a:ext cx="4286250" cy="1500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3200" b="1" i="1" u="sng" dirty="0">
              <a:solidFill>
                <a:srgbClr val="0000CC"/>
              </a:solidFill>
              <a:latin typeface="CordiaUPC" pitchFamily="34" charset="-34"/>
              <a:cs typeface="FreesiaUPC" pitchFamily="34" charset="-34"/>
            </a:endParaRPr>
          </a:p>
          <a:p>
            <a:pPr>
              <a:defRPr/>
            </a:pPr>
            <a:r>
              <a:rPr lang="th-TH" sz="3200" b="1" i="1" u="sng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บทลงโทษ ปรับทางปกครองมี             ๔ ชั้น หักเงินเดือนชั้น ๑/๑ เดือน          (๒/๒-๔)(๓/๕-๘)(๔/๙-๑๒)</a:t>
            </a:r>
          </a:p>
          <a:p>
            <a:pPr>
              <a:defRPr/>
            </a:pPr>
            <a:endParaRPr lang="th-TH" i="1" u="sng" dirty="0"/>
          </a:p>
        </p:txBody>
      </p:sp>
      <p:sp>
        <p:nvSpPr>
          <p:cNvPr id="7" name="ลูกศรลง 6"/>
          <p:cNvSpPr/>
          <p:nvPr/>
        </p:nvSpPr>
        <p:spPr>
          <a:xfrm rot="19851276">
            <a:off x="326317" y="2568503"/>
            <a:ext cx="428628" cy="571504"/>
          </a:xfrm>
          <a:prstGeom prst="downArrow">
            <a:avLst/>
          </a:prstGeom>
          <a:solidFill>
            <a:srgbClr val="FF0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8" name="ลูกศรลง 7"/>
          <p:cNvSpPr/>
          <p:nvPr/>
        </p:nvSpPr>
        <p:spPr>
          <a:xfrm rot="20145503">
            <a:off x="285604" y="4025594"/>
            <a:ext cx="500066" cy="703575"/>
          </a:xfrm>
          <a:prstGeom prst="downArrow">
            <a:avLst/>
          </a:prstGeom>
          <a:solidFill>
            <a:srgbClr val="FF0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715375" cy="857250"/>
          </a:xfrm>
          <a:solidFill>
            <a:srgbClr val="3333CC"/>
          </a:solidFill>
          <a:ln w="76200">
            <a:solidFill>
              <a:srgbClr val="00B0F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rgbClr val="FFFF00"/>
                </a:solidFill>
                <a:cs typeface="EucrosiaUPC" pitchFamily="18" charset="-34"/>
              </a:rPr>
              <a:t>งานจ้างก่อสร้าง คืองานอะไร (มติ</a:t>
            </a:r>
            <a:r>
              <a:rPr lang="th-TH" sz="5400" b="1" dirty="0" err="1" smtClean="0">
                <a:solidFill>
                  <a:srgbClr val="FFFF00"/>
                </a:solidFill>
                <a:cs typeface="EucrosiaUPC" pitchFamily="18" charset="-34"/>
              </a:rPr>
              <a:t>กวพ.</a:t>
            </a:r>
            <a:r>
              <a:rPr lang="th-TH" sz="5400" b="1" dirty="0" smtClean="0">
                <a:solidFill>
                  <a:srgbClr val="FFFF00"/>
                </a:solidFill>
                <a:cs typeface="EucrosiaUPC" pitchFamily="18" charset="-34"/>
              </a:rPr>
              <a:t>ปี๕๒)</a:t>
            </a:r>
          </a:p>
        </p:txBody>
      </p:sp>
      <p:sp>
        <p:nvSpPr>
          <p:cNvPr id="13315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14313" y="928688"/>
            <a:ext cx="5357812" cy="5857875"/>
          </a:xfrm>
          <a:solidFill>
            <a:schemeClr val="accent5">
              <a:lumMod val="20000"/>
              <a:lumOff val="80000"/>
            </a:schemeClr>
          </a:solidFill>
          <a:ln w="76200">
            <a:solidFill>
              <a:srgbClr val="3333FF"/>
            </a:solidFill>
          </a:ln>
        </p:spPr>
        <p:txBody>
          <a:bodyPr rtlCol="0">
            <a:noAutofit/>
          </a:bodyPr>
          <a:lstStyle/>
          <a:p>
            <a:pPr marL="174625" indent="-174625" eaLnBrk="1" fontAlgn="auto" hangingPunct="1">
              <a:spcAft>
                <a:spcPts val="0"/>
              </a:spcAft>
              <a:defRPr/>
            </a:pPr>
            <a:r>
              <a:rPr lang="th-TH" b="1" u="sng" dirty="0" smtClean="0">
                <a:solidFill>
                  <a:srgbClr val="FF0000"/>
                </a:solidFill>
                <a:cs typeface="FreesiaUPC" pitchFamily="34" charset="-34"/>
              </a:rPr>
              <a:t>งานก่อสร้าง </a:t>
            </a:r>
            <a:r>
              <a:rPr lang="th-TH" b="1" dirty="0" smtClean="0">
                <a:solidFill>
                  <a:srgbClr val="000099"/>
                </a:solidFill>
                <a:cs typeface="FreesiaUPC" pitchFamily="34" charset="-34"/>
              </a:rPr>
              <a:t>หมายถึง งานก่อสร้างตามหลักทั่วไป ที่มีกม. ระเบียบ /มติครม./ หนังสือเวียนที่เกี่ยวข้องอ้างอิงได้ เช่น </a:t>
            </a:r>
            <a:r>
              <a:rPr lang="th-TH" b="1" u="sng" dirty="0" err="1" smtClean="0">
                <a:solidFill>
                  <a:srgbClr val="C00000"/>
                </a:solidFill>
                <a:cs typeface="FreesiaUPC" pitchFamily="34" charset="-34"/>
              </a:rPr>
              <a:t>กวพ.</a:t>
            </a: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แจ้งเวียน /ว ๑๙๓๙ </a:t>
            </a:r>
            <a:r>
              <a:rPr lang="th-TH" b="1" u="sng" dirty="0" err="1" smtClean="0">
                <a:solidFill>
                  <a:srgbClr val="C00000"/>
                </a:solidFill>
                <a:cs typeface="FreesiaUPC" pitchFamily="34" charset="-34"/>
              </a:rPr>
              <a:t>ลว.</a:t>
            </a: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๒๔ก.พ.๓๗</a:t>
            </a:r>
            <a:r>
              <a:rPr lang="th-TH" b="1" dirty="0" smtClean="0">
                <a:solidFill>
                  <a:srgbClr val="C00000"/>
                </a:solidFill>
                <a:cs typeface="FreesiaUPC" pitchFamily="34" charset="-34"/>
              </a:rPr>
              <a:t>ว่า-งานก่อสร้างหมายรวมถึง </a:t>
            </a:r>
            <a:r>
              <a:rPr lang="th-TH" b="1" dirty="0" smtClean="0">
                <a:solidFill>
                  <a:srgbClr val="800080"/>
                </a:solidFill>
                <a:cs typeface="FreesiaUPC" pitchFamily="34" charset="-34"/>
              </a:rPr>
              <a:t>งานเคลื่อนย้ายอาคาร,งานดัดแปลง/ปรับปรุง ต่อเติม/ซ่อมแซมสิ่งก่อสร้าง </a:t>
            </a:r>
            <a:r>
              <a:rPr lang="th-TH" b="1" i="1" u="sng" dirty="0" smtClean="0">
                <a:solidFill>
                  <a:srgbClr val="C00000"/>
                </a:solidFill>
                <a:cs typeface="FreesiaUPC" pitchFamily="34" charset="-34"/>
              </a:rPr>
              <a:t>ที่หัวหน้าส่วนราชการเห็นว่าจำเป็นต้องมีผู้ควบคุมดูแลการปฏิบัติงานของผู้รับจ้างตลอดเวลา</a:t>
            </a:r>
            <a:r>
              <a:rPr lang="th-TH" b="1" dirty="0" smtClean="0">
                <a:solidFill>
                  <a:srgbClr val="C00000"/>
                </a:solidFill>
                <a:cs typeface="FreesiaUPC" pitchFamily="34" charset="-34"/>
              </a:rPr>
              <a:t>/</a:t>
            </a:r>
          </a:p>
          <a:p>
            <a:pPr marL="174625" indent="-174625" eaLnBrk="1" fontAlgn="auto" hangingPunct="1">
              <a:spcAft>
                <a:spcPts val="0"/>
              </a:spcAft>
              <a:defRPr/>
            </a:pPr>
            <a:r>
              <a:rPr lang="th-TH" b="1" u="sng" dirty="0" smtClean="0">
                <a:solidFill>
                  <a:srgbClr val="FF0000"/>
                </a:solidFill>
                <a:cs typeface="FreesiaUPC" pitchFamily="34" charset="-34"/>
              </a:rPr>
              <a:t>มติ</a:t>
            </a:r>
            <a:r>
              <a:rPr lang="th-TH" b="1" u="sng" dirty="0" err="1" smtClean="0">
                <a:solidFill>
                  <a:srgbClr val="FF0000"/>
                </a:solidFill>
                <a:cs typeface="FreesiaUPC" pitchFamily="34" charset="-34"/>
              </a:rPr>
              <a:t>ครม.ว</a:t>
            </a:r>
            <a:r>
              <a:rPr lang="th-TH" b="1" u="sng" dirty="0" smtClean="0">
                <a:solidFill>
                  <a:srgbClr val="FF0000"/>
                </a:solidFill>
                <a:cs typeface="FreesiaUPC" pitchFamily="34" charset="-34"/>
              </a:rPr>
              <a:t> </a:t>
            </a:r>
            <a:r>
              <a:rPr lang="th-TH" b="1" u="sng" dirty="0" smtClean="0">
                <a:solidFill>
                  <a:srgbClr val="800080"/>
                </a:solidFill>
                <a:cs typeface="FreesiaUPC" pitchFamily="34" charset="-34"/>
              </a:rPr>
              <a:t>๑๓ มี.ค.๒๕๕๕</a:t>
            </a:r>
            <a:r>
              <a:rPr lang="th-TH" b="1" dirty="0" smtClean="0">
                <a:solidFill>
                  <a:srgbClr val="800080"/>
                </a:solidFill>
                <a:cs typeface="FreesiaUPC" pitchFamily="34" charset="-34"/>
              </a:rPr>
              <a:t>- งานก่อสร้างอาคาร/ชลประทาน/ทาง สะพานและท่อเหลี่ยม</a:t>
            </a:r>
            <a:endParaRPr lang="th-TH" b="1" u="sng" dirty="0" smtClean="0">
              <a:solidFill>
                <a:srgbClr val="C00000"/>
              </a:solidFill>
              <a:cs typeface="FreesiaUPC" pitchFamily="34" charset="-34"/>
            </a:endParaRPr>
          </a:p>
          <a:p>
            <a:pPr marL="174625" indent="-174625" eaLnBrk="1" fontAlgn="auto" hangingPunct="1">
              <a:spcAft>
                <a:spcPts val="0"/>
              </a:spcAft>
              <a:defRPr/>
            </a:pP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มติ</a:t>
            </a:r>
            <a:r>
              <a:rPr lang="th-TH" b="1" u="sng" dirty="0" err="1" smtClean="0">
                <a:solidFill>
                  <a:srgbClr val="C00000"/>
                </a:solidFill>
                <a:cs typeface="FreesiaUPC" pitchFamily="34" charset="-34"/>
              </a:rPr>
              <a:t>ครม.ว</a:t>
            </a: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๑ </a:t>
            </a:r>
            <a:r>
              <a:rPr lang="th-TH" b="1" u="sng" dirty="0" err="1" smtClean="0">
                <a:solidFill>
                  <a:srgbClr val="C00000"/>
                </a:solidFill>
                <a:cs typeface="FreesiaUPC" pitchFamily="34" charset="-34"/>
              </a:rPr>
              <a:t>ลว.</a:t>
            </a: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๓ ม.ค.๓๗ </a:t>
            </a:r>
            <a:r>
              <a:rPr lang="th-TH" b="1" dirty="0" smtClean="0">
                <a:solidFill>
                  <a:srgbClr val="800080"/>
                </a:solidFill>
                <a:cs typeface="FreesiaUPC" pitchFamily="34" charset="-34"/>
              </a:rPr>
              <a:t>งานดินที่ไม่มีการดาดคอนกรีต ได้แก่</a:t>
            </a:r>
            <a:r>
              <a:rPr lang="th-TH" b="1" dirty="0" smtClean="0">
                <a:solidFill>
                  <a:srgbClr val="FF0000"/>
                </a:solidFill>
                <a:cs typeface="FreesiaUPC" pitchFamily="34" charset="-34"/>
              </a:rPr>
              <a:t>ถนนลูกรัง/ถนนดิน/</a:t>
            </a:r>
            <a:r>
              <a:rPr lang="th-TH" b="1" dirty="0" smtClean="0">
                <a:solidFill>
                  <a:srgbClr val="800080"/>
                </a:solidFill>
                <a:cs typeface="FreesiaUPC" pitchFamily="34" charset="-34"/>
              </a:rPr>
              <a:t>งานขุดลอกคู คลอง สระ หนอง เป็นงานก่อสร้าง </a:t>
            </a:r>
          </a:p>
        </p:txBody>
      </p:sp>
      <p:sp>
        <p:nvSpPr>
          <p:cNvPr id="37892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500688" y="1000125"/>
            <a:ext cx="3500437" cy="5715000"/>
          </a:xfrm>
          <a:solidFill>
            <a:srgbClr val="FFE5FF"/>
          </a:solidFill>
          <a:ln w="57150">
            <a:solidFill>
              <a:srgbClr val="CC66FF"/>
            </a:solidFill>
          </a:ln>
        </p:spPr>
        <p:txBody>
          <a:bodyPr rtlCol="0">
            <a:normAutofit/>
          </a:bodyPr>
          <a:lstStyle/>
          <a:p>
            <a:pPr marL="92075" indent="-92075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หลักพิจารณาว่าอะไรเป็นงานจ้างก่อสร้าง ได้แก่</a:t>
            </a:r>
          </a:p>
          <a:p>
            <a:pPr marL="92075" lvl="1" indent="36512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h-TH" sz="2800" b="1" dirty="0" smtClean="0">
                <a:solidFill>
                  <a:srgbClr val="000099"/>
                </a:solidFill>
                <a:cs typeface="FreesiaUPC" pitchFamily="34" charset="-34"/>
              </a:rPr>
              <a:t>สัญญาซื้อขายที่มีงานก่อสร้าง หรือพร้อมติดตั้งโครงสร้างพื้นฐานรวมอยู่ด้วย</a:t>
            </a:r>
          </a:p>
          <a:p>
            <a:pPr marL="269875" lvl="1" indent="18732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h-TH" sz="2800" b="1" dirty="0" smtClean="0">
                <a:solidFill>
                  <a:srgbClr val="000099"/>
                </a:solidFill>
                <a:cs typeface="FreesiaUPC" pitchFamily="34" charset="-34"/>
              </a:rPr>
              <a:t>  </a:t>
            </a:r>
            <a:r>
              <a:rPr lang="th-TH" sz="2800" b="1" u="sng" dirty="0" smtClean="0">
                <a:solidFill>
                  <a:srgbClr val="000099"/>
                </a:solidFill>
                <a:cs typeface="FreesiaUPC" pitchFamily="34" charset="-34"/>
              </a:rPr>
              <a:t>ให้พิจารณาว่า </a:t>
            </a:r>
            <a:r>
              <a:rPr lang="th-TH" sz="2800" b="1" u="sng" dirty="0" smtClean="0">
                <a:solidFill>
                  <a:srgbClr val="FF0000"/>
                </a:solidFill>
                <a:cs typeface="FreesiaUPC" pitchFamily="34" charset="-34"/>
              </a:rPr>
              <a:t>หากมีงานก่อสร้างเป็นสาระสำคัญ ซึ่งราคาสูงกว่าราคาพัสดุที่ติดตั้ง</a:t>
            </a:r>
            <a:r>
              <a:rPr lang="th-TH" sz="2800" b="1" u="sng" dirty="0" smtClean="0">
                <a:solidFill>
                  <a:srgbClr val="000099"/>
                </a:solidFill>
                <a:cs typeface="FreesiaUPC" pitchFamily="34" charset="-34"/>
              </a:rPr>
              <a:t>  ถือว่า เป็นงานก่อสร้าง </a:t>
            </a:r>
            <a:r>
              <a:rPr lang="th-TH" sz="2800" b="1" dirty="0" smtClean="0">
                <a:solidFill>
                  <a:srgbClr val="000099"/>
                </a:solidFill>
                <a:cs typeface="FreesiaUPC" pitchFamily="34" charset="-34"/>
              </a:rPr>
              <a:t>เช่น งานติดตั้งสะพานลอยทางเดินข้ามถนน  ก่อสร้างรั้ว </a:t>
            </a:r>
          </a:p>
        </p:txBody>
      </p:sp>
      <p:sp>
        <p:nvSpPr>
          <p:cNvPr id="155653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45B833-B772-4A53-9108-01AC0C6E76B9}" type="slidenum">
              <a:rPr lang="en-US" smtClean="0">
                <a:solidFill>
                  <a:srgbClr val="898989"/>
                </a:solidFill>
              </a:rPr>
              <a:pPr/>
              <a:t>15</a:t>
            </a:fld>
            <a:endParaRPr lang="th-TH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715406" cy="857250"/>
          </a:xfrm>
          <a:solidFill>
            <a:srgbClr val="FFFF00"/>
          </a:solidFill>
          <a:ln w="76200">
            <a:solidFill>
              <a:srgbClr val="FF66FF"/>
            </a:solidFill>
          </a:ln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rgbClr val="3E587F"/>
                </a:solidFill>
                <a:cs typeface="FreesiaUPC" pitchFamily="34" charset="-34"/>
              </a:rPr>
              <a:t>พ.ร.บ.ระเบียบบริหารราชการแผ่นดิน พ.ศ.๒๕๕๐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14313" y="1071563"/>
            <a:ext cx="8786843" cy="5572125"/>
          </a:xfr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u="sng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มาตรา 38 </a:t>
            </a:r>
            <a:r>
              <a:rPr lang="th-TH" b="1" u="sng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กำหนด</a:t>
            </a:r>
            <a:r>
              <a:rPr lang="th-TH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อำนาจในการสั่ง /อนุญาต/ อนุมัติ/ การปฏิบัติราชการหรือดำเนินการอื่นที่</a:t>
            </a:r>
            <a:r>
              <a:rPr lang="th-TH" b="1" u="sng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ผู้ดำรงตำแหน่งใด</a:t>
            </a:r>
            <a:r>
              <a:rPr lang="th-TH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จะพึงปฏิบัติหรือดำเนินการตาม กฎหมาย กฎ ระเบียบ ประกาศ หรือคำสั่งใดหรือมีมติคณะรัฐมนตรีในเรื่องใด</a:t>
            </a:r>
            <a:r>
              <a:rPr lang="th-TH" b="1" dirty="0" smtClean="0">
                <a:latin typeface="CordiaUPC" pitchFamily="34" charset="-34"/>
                <a:cs typeface="FreesiaUPC" pitchFamily="34" charset="-34"/>
              </a:rPr>
              <a:t>ถ้ากฎหมาย กฎ ระเบียบ ประกาศ หรือคำสั่งนั้น หรือ มติคณะรัฐมนตรีในเรื่องนั้น 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u="sng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มิได้กำหนดเรื่องการมอบอำนาจไว้เป็นอย่างอื่น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หรือมิได้ห้ามเรื่องการมอบอำนาจไว้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b="1" u="sng" dirty="0" smtClean="0">
                <a:latin typeface="CordiaUPC" pitchFamily="34" charset="-34"/>
                <a:cs typeface="FreesiaUPC" pitchFamily="34" charset="-34"/>
              </a:rPr>
              <a:t>ผู้ดำรงตำแหน่งนั้น </a:t>
            </a:r>
            <a:r>
              <a:rPr lang="th-TH" b="1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อาจมอบให้ผู้ดำรงตำแหน่งอื่นในส่วนราชการเดียวกัน หรือส่วนราชการอื่น หรือผู้ว่าฯ ได้ตามหลักเกณฑ์และเงื่อนไขที่กำหนด</a:t>
            </a:r>
            <a:r>
              <a:rPr lang="th-TH" b="1" dirty="0" err="1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ในพ.ร.ฎ.</a:t>
            </a:r>
            <a:r>
              <a:rPr lang="th-TH" b="1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       </a:t>
            </a:r>
            <a:r>
              <a:rPr lang="th-TH" b="1" u="sng" dirty="0" smtClean="0">
                <a:solidFill>
                  <a:srgbClr val="271137"/>
                </a:solidFill>
                <a:latin typeface="CordiaUPC" pitchFamily="34" charset="-34"/>
                <a:cs typeface="FreesiaUPC" pitchFamily="34" charset="-34"/>
              </a:rPr>
              <a:t>การมอบอำนาจให้ทำเป็นหนังสือ</a:t>
            </a:r>
            <a:endParaRPr lang="en-US" b="1" u="sng" dirty="0" smtClean="0">
              <a:solidFill>
                <a:srgbClr val="271137"/>
              </a:solidFill>
              <a:latin typeface="CordiaUPC" pitchFamily="34" charset="-34"/>
              <a:cs typeface="FreesiaUPC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20D78-F465-45EC-8757-2DA19C6FDC3F}" type="slidenum">
              <a:rPr lang="en-US"/>
              <a:pPr>
                <a:defRPr/>
              </a:pPr>
              <a:t>150</a:t>
            </a:fld>
            <a:endParaRPr lang="th-TH"/>
          </a:p>
        </p:txBody>
      </p:sp>
      <p:sp>
        <p:nvSpPr>
          <p:cNvPr id="5" name="กากบาท 4"/>
          <p:cNvSpPr/>
          <p:nvPr/>
        </p:nvSpPr>
        <p:spPr>
          <a:xfrm>
            <a:off x="3857625" y="5786438"/>
            <a:ext cx="428625" cy="50006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85750" y="304800"/>
            <a:ext cx="8401050" cy="914400"/>
          </a:xfrm>
          <a:solidFill>
            <a:srgbClr val="FFFF00"/>
          </a:solidFill>
          <a:ln w="76200">
            <a:solidFill>
              <a:srgbClr val="FF66FF"/>
            </a:solidFill>
          </a:ln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rgbClr val="0000CC"/>
                </a:solidFill>
                <a:cs typeface="FreesiaUPC" pitchFamily="34" charset="-34"/>
              </a:rPr>
              <a:t>พ.ร.บ. วิธีปฏิบัติราชการทางปกครอง พ.ศ. ๒๕๓๙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85750" y="1285875"/>
            <a:ext cx="8715375" cy="5429250"/>
          </a:xfr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u="sng" dirty="0" smtClean="0">
                <a:latin typeface="CordiaUPC" pitchFamily="34" charset="-34"/>
                <a:cs typeface="FreesiaUPC" pitchFamily="34" charset="-34"/>
              </a:rPr>
              <a:t>มาตรา ๓  </a:t>
            </a:r>
            <a:r>
              <a:rPr lang="th-TH" sz="3600" b="1" dirty="0" smtClean="0">
                <a:latin typeface="CordiaUPC" pitchFamily="34" charset="-34"/>
                <a:cs typeface="FreesiaUPC" pitchFamily="34" charset="-34"/>
              </a:rPr>
              <a:t>วิธีปฏิบัติราชการทางปกครองตาม กม.ต่างๆ </a:t>
            </a:r>
            <a:br>
              <a:rPr lang="th-TH" sz="3600" b="1" dirty="0" smtClean="0">
                <a:latin typeface="CordiaUPC" pitchFamily="34" charset="-34"/>
                <a:cs typeface="FreesiaUPC" pitchFamily="34" charset="-34"/>
              </a:rPr>
            </a:br>
            <a:r>
              <a:rPr lang="th-TH" sz="3600" b="1" dirty="0" smtClean="0">
                <a:latin typeface="CordiaUPC" pitchFamily="34" charset="-34"/>
                <a:cs typeface="FreesiaUPC" pitchFamily="34" charset="-34"/>
              </a:rPr>
              <a:t>ให้เป็นไปตามที่กำหนดในพ.ร.บ.นี้ เว้นแต่มีกำหนดไว้เฉพาะ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		</a:t>
            </a:r>
            <a:r>
              <a:rPr lang="th-TH" sz="4000" b="1" u="sng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คำสั่งทางปกครอง</a:t>
            </a:r>
            <a:r>
              <a:rPr lang="th-TH" sz="3600" b="1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        </a:t>
            </a:r>
            <a:r>
              <a:rPr lang="th-TH" sz="3600" b="1" dirty="0" smtClean="0">
                <a:latin typeface="CordiaUPC" pitchFamily="34" charset="-34"/>
                <a:cs typeface="FreesiaUPC" pitchFamily="34" charset="-34"/>
              </a:rPr>
              <a:t>หมายความว่า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th-TH" sz="36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 การใช้อำนาจตามกฎหมายของเจ้าหน้าที่ ที่มีผลเป็นการสร้างนิติสัมพันธ์ขึ้นระหว่างบุคคล</a:t>
            </a:r>
            <a:r>
              <a:rPr lang="th-TH" sz="3600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เช่น การสั่งการ การอนุญาต อนุมัติ วินิจฉัยอุทธรณ์ การรับรอง การรับจดทะเบียน เป็นต้น ซึ่งมีผลดังนี้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th-TH" sz="3600" dirty="0" smtClean="0">
                <a:latin typeface="CordiaUPC" pitchFamily="34" charset="-34"/>
                <a:cs typeface="FreesiaUPC" pitchFamily="34" charset="-34"/>
              </a:rPr>
              <a:t>-</a:t>
            </a:r>
            <a:r>
              <a:rPr lang="th-TH" b="1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เพื่อจะก่อ เปลี่ยนแปลง โอน สงวน ระงับ หรือมีผลกระทบต่อ	สถานภาพ หรือสิทธิหรือหน้าที่ของบุคคล ไม่ว่าจะเป็นการ	ชั่วคราวหรือถาวร </a:t>
            </a:r>
            <a:r>
              <a:rPr lang="th-TH" sz="3600" b="1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/</a:t>
            </a:r>
            <a:r>
              <a:rPr lang="th-TH" b="1" dirty="0" smtClean="0">
                <a:latin typeface="CordiaUPC" pitchFamily="34" charset="-34"/>
                <a:cs typeface="FreesiaUPC" pitchFamily="34" charset="-34"/>
              </a:rPr>
              <a:t>หรื</a:t>
            </a:r>
            <a:r>
              <a:rPr lang="th-TH" dirty="0" smtClean="0">
                <a:latin typeface="CordiaUPC" pitchFamily="34" charset="-34"/>
                <a:cs typeface="FreesiaUPC" pitchFamily="34" charset="-34"/>
              </a:rPr>
              <a:t>อ </a:t>
            </a:r>
            <a:r>
              <a:rPr lang="th-TH" b="1" dirty="0" smtClean="0">
                <a:latin typeface="CordiaUPC" pitchFamily="34" charset="-34"/>
                <a:cs typeface="FreesiaUPC" pitchFamily="34" charset="-34"/>
              </a:rPr>
              <a:t>การอื่นที่กำหนดในกฎกระทรวง</a:t>
            </a:r>
            <a:endParaRPr lang="en-US" b="1" dirty="0" smtClean="0">
              <a:latin typeface="CordiaUPC" pitchFamily="34" charset="-34"/>
              <a:cs typeface="FreesiaUPC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1E44E-B628-43D9-B51B-4279212D301D}" type="slidenum">
              <a:rPr lang="en-US"/>
              <a:pPr>
                <a:defRPr/>
              </a:pPr>
              <a:t>151</a:t>
            </a:fld>
            <a:endParaRPr lang="th-TH"/>
          </a:p>
        </p:txBody>
      </p:sp>
      <p:sp>
        <p:nvSpPr>
          <p:cNvPr id="4" name="ปุ่มปฏิบัติการ: ย้อนกลับหรือก่อนหน้า 3">
            <a:hlinkClick r:id="" action="ppaction://hlinkshowjump?jump=previousslide" highlightClick="1"/>
          </p:cNvPr>
          <p:cNvSpPr/>
          <p:nvPr/>
        </p:nvSpPr>
        <p:spPr>
          <a:xfrm>
            <a:off x="5357813" y="2643188"/>
            <a:ext cx="428625" cy="357187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1785938" y="2643188"/>
            <a:ext cx="428625" cy="28575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642938" y="214313"/>
            <a:ext cx="8072437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กฎกระทรวงฉบับที่ ๑๒ (พ.ศ.๒๕๔๓</a:t>
            </a:r>
            <a:r>
              <a:rPr lang="th-TH" sz="4400" b="1" dirty="0">
                <a:solidFill>
                  <a:srgbClr val="0000CC"/>
                </a:solidFill>
                <a:latin typeface="CordiaUPC" pitchFamily="34" charset="-34"/>
                <a:cs typeface="CordiaUPC" pitchFamily="34" charset="-34"/>
              </a:rPr>
              <a:t>)</a:t>
            </a:r>
            <a:br>
              <a:rPr lang="th-TH" sz="4400" b="1" dirty="0">
                <a:solidFill>
                  <a:srgbClr val="0000CC"/>
                </a:solidFill>
                <a:latin typeface="CordiaUPC" pitchFamily="34" charset="-34"/>
                <a:cs typeface="CordiaUPC" pitchFamily="34" charset="-34"/>
              </a:rPr>
            </a:br>
            <a:r>
              <a:rPr lang="th-TH" b="1" dirty="0">
                <a:solidFill>
                  <a:srgbClr val="0000CC"/>
                </a:solidFill>
                <a:latin typeface="CordiaUPC" pitchFamily="34" charset="-34"/>
                <a:cs typeface="CordiaUPC" pitchFamily="34" charset="-34"/>
              </a:rPr>
              <a:t>(</a:t>
            </a: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CordiaUPC" pitchFamily="34" charset="-34"/>
              </a:rPr>
              <a:t>ออกตาม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พ.ร.บ. </a:t>
            </a:r>
            <a:r>
              <a:rPr lang="th-TH" sz="3200" b="1" dirty="0" smtClean="0">
                <a:solidFill>
                  <a:srgbClr val="0000CC"/>
                </a:solidFill>
                <a:cs typeface="FreesiaUPC" pitchFamily="34" charset="-34"/>
              </a:rPr>
              <a:t>วิธีปฏิบัติราชการทางปกครอง 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พ.ศ. ๒๕๓๙</a:t>
            </a:r>
            <a:r>
              <a:rPr lang="th-TH" sz="2800" b="1" dirty="0">
                <a:solidFill>
                  <a:srgbClr val="0000CC"/>
                </a:solidFill>
                <a:cs typeface="FreesiaUPC" pitchFamily="34" charset="-34"/>
              </a:rPr>
              <a:t>)</a:t>
            </a:r>
            <a:endParaRPr lang="th-TH" sz="4000" dirty="0">
              <a:solidFill>
                <a:srgbClr val="0000CC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142875" y="1357298"/>
            <a:ext cx="8858250" cy="1071570"/>
          </a:xfrm>
          <a:prstGeom prst="roundRect">
            <a:avLst/>
          </a:prstGeom>
          <a:solidFill>
            <a:srgbClr val="FEDE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คำสั่งต่อไปนี้เป็นคำสั่งทางปกครอง/ผู้ออกคำสั่งจะต้อง</a:t>
            </a:r>
          </a:p>
          <a:p>
            <a:pPr algn="ctr">
              <a:defRPr/>
            </a:pPr>
            <a:r>
              <a:rPr lang="th-TH" b="1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แสดงเหตุผลไว้ในคำสั่งนั้นๆด้วยทุกครั้ง</a:t>
            </a:r>
            <a:endParaRPr lang="th-TH" b="1" dirty="0">
              <a:solidFill>
                <a:srgbClr val="C00000"/>
              </a:solidFill>
              <a:latin typeface="CordiaUPC" pitchFamily="34" charset="-34"/>
              <a:cs typeface="FreesiaUPC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14313" y="2643188"/>
            <a:ext cx="3571875" cy="314325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การสั่งรับ /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ไม่รับคำเสนอขาย รับจ้าง /แลกเปลี่ยน /เช่า ขาย /ให้เช่า หรือให้สิทธิประโยชน์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3071813" y="2500313"/>
            <a:ext cx="3214687" cy="3357562"/>
          </a:xfrm>
          <a:prstGeom prst="ellipse">
            <a:avLst/>
          </a:prstGeom>
          <a:solidFill>
            <a:srgbClr val="2F2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latin typeface="CordiaUPC" pitchFamily="34" charset="-34"/>
                <a:cs typeface="FreesiaUPC" pitchFamily="34" charset="-34"/>
              </a:rPr>
              <a:t>การอนุมัติสั่งซื้อ จ้าง/ แลกเปลี่ยน เช่า/ ขาย /ให้เช่า หรือให้สิทธิประโยชน์</a:t>
            </a:r>
            <a:endParaRPr lang="th-TH" sz="3200" dirty="0"/>
          </a:p>
        </p:txBody>
      </p:sp>
      <p:sp>
        <p:nvSpPr>
          <p:cNvPr id="6" name="วงรี 5"/>
          <p:cNvSpPr/>
          <p:nvPr/>
        </p:nvSpPr>
        <p:spPr>
          <a:xfrm>
            <a:off x="5572125" y="2571750"/>
            <a:ext cx="3571875" cy="3429000"/>
          </a:xfrm>
          <a:prstGeom prst="ellipse">
            <a:avLst/>
          </a:prstGeom>
          <a:solidFill>
            <a:srgbClr val="FFF0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การสั่งยกเลิกกระบวนการพิจารณาคำเสนอหรือการดำเนินการอื่นในลักษณะเดียวกัน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85750" y="5857875"/>
            <a:ext cx="4214813" cy="7858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latin typeface="CordiaUPC" pitchFamily="34" charset="-34"/>
                <a:cs typeface="FreesiaUPC" pitchFamily="34" charset="-34"/>
              </a:rPr>
              <a:t>การสั่งให้เป็นผู้ทิ้งงาน</a:t>
            </a:r>
            <a:endParaRPr lang="th-TH" sz="3200" dirty="0"/>
          </a:p>
        </p:txBody>
      </p:sp>
      <p:sp>
        <p:nvSpPr>
          <p:cNvPr id="8" name="วงรี 7"/>
          <p:cNvSpPr/>
          <p:nvPr/>
        </p:nvSpPr>
        <p:spPr>
          <a:xfrm>
            <a:off x="4000500" y="6000750"/>
            <a:ext cx="4929188" cy="8572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การให้ /ไม่ให้ทุนการศึกษา</a:t>
            </a:r>
            <a:endParaRPr lang="th-TH" sz="3200" dirty="0">
              <a:solidFill>
                <a:srgbClr val="0000CC"/>
              </a:solidFill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D3367-F0B1-428D-B4AC-2967795B5236}" type="slidenum">
              <a:rPr lang="en-US"/>
              <a:pPr>
                <a:defRPr/>
              </a:pPr>
              <a:t>152</a:t>
            </a:fld>
            <a:endParaRPr lang="th-TH"/>
          </a:p>
        </p:txBody>
      </p:sp>
      <p:sp>
        <p:nvSpPr>
          <p:cNvPr id="10" name="ลูกศรลง 9"/>
          <p:cNvSpPr/>
          <p:nvPr/>
        </p:nvSpPr>
        <p:spPr>
          <a:xfrm rot="19827735">
            <a:off x="214282" y="428604"/>
            <a:ext cx="857256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50" y="142875"/>
            <a:ext cx="8572500" cy="1071563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th-TH" sz="2400" dirty="0">
                <a:latin typeface="Cordia New" pitchFamily="34" charset="-34"/>
                <a:cs typeface="FreesiaUPC" pitchFamily="34" charset="-34"/>
              </a:rPr>
              <a:t> </a:t>
            </a:r>
            <a:r>
              <a:rPr lang="th-TH" sz="4800" b="1" dirty="0" err="1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พรบ.</a:t>
            </a:r>
            <a:r>
              <a:rPr lang="th-TH" sz="4800" b="1" dirty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ที่ราชพัสดุ พ.ศ.๒๕๑๘</a:t>
            </a:r>
            <a:endParaRPr lang="th-TH" sz="4000" b="1" dirty="0">
              <a:solidFill>
                <a:srgbClr val="0000CC"/>
              </a:solidFill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25603" name="AutoShape 4"/>
          <p:cNvSpPr>
            <a:spLocks noChangeArrowheads="1"/>
          </p:cNvSpPr>
          <p:nvPr/>
        </p:nvSpPr>
        <p:spPr bwMode="auto">
          <a:xfrm>
            <a:off x="831850" y="1531938"/>
            <a:ext cx="2811456" cy="714375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 w="38100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solidFill>
                  <a:schemeClr val="bg1"/>
                </a:solidFill>
                <a:cs typeface="FreesiaUPC" pitchFamily="34" charset="-34"/>
              </a:rPr>
              <a:t>ที่ราช</a:t>
            </a:r>
            <a:r>
              <a:rPr lang="th-TH" b="1" dirty="0" smtClean="0">
                <a:solidFill>
                  <a:schemeClr val="bg1"/>
                </a:solidFill>
                <a:cs typeface="FreesiaUPC" pitchFamily="34" charset="-34"/>
              </a:rPr>
              <a:t>พัสดุ ได้แก่</a:t>
            </a:r>
            <a:endParaRPr lang="en-US" b="1" dirty="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28596" y="2492375"/>
            <a:ext cx="3214709" cy="1077218"/>
          </a:xfrm>
          <a:prstGeom prst="rect">
            <a:avLst/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>
                <a:solidFill>
                  <a:schemeClr val="bg1"/>
                </a:solidFill>
                <a:cs typeface="FreesiaUPC" pitchFamily="34" charset="-34"/>
              </a:rPr>
              <a:t>อสังหาริมทรัพย์ของแผ่นดินทุกชนิด</a:t>
            </a:r>
            <a:endParaRPr lang="en-US" sz="3200" b="1" dirty="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857750" y="1201738"/>
            <a:ext cx="3000375" cy="584200"/>
          </a:xfrm>
          <a:prstGeom prst="rect">
            <a:avLst/>
          </a:prstGeom>
          <a:solidFill>
            <a:srgbClr val="FF0000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200" b="1">
                <a:solidFill>
                  <a:schemeClr val="bg1"/>
                </a:solidFill>
                <a:cs typeface="FreesiaUPC" pitchFamily="34" charset="-34"/>
              </a:rPr>
              <a:t>ทรัพย์สิน</a:t>
            </a:r>
            <a:endParaRPr lang="en-US" sz="3200" b="1">
              <a:solidFill>
                <a:schemeClr val="bg1"/>
              </a:solidFill>
              <a:cs typeface="FreesiaUPC" pitchFamily="34" charset="-34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86250" y="1847850"/>
            <a:ext cx="4500563" cy="3419475"/>
            <a:chOff x="3256" y="1278"/>
            <a:chExt cx="3071" cy="1943"/>
          </a:xfrm>
        </p:grpSpPr>
        <p:sp>
          <p:nvSpPr>
            <p:cNvPr id="14356" name="Text Box 7"/>
            <p:cNvSpPr txBox="1">
              <a:spLocks noChangeArrowheads="1"/>
            </p:cNvSpPr>
            <p:nvPr/>
          </p:nvSpPr>
          <p:spPr bwMode="auto">
            <a:xfrm>
              <a:off x="3256" y="1278"/>
              <a:ext cx="3023" cy="3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2800" b="1" dirty="0">
                  <a:solidFill>
                    <a:srgbClr val="0000CC"/>
                  </a:solidFill>
                  <a:cs typeface="FreesiaUPC" pitchFamily="34" charset="-34"/>
                </a:rPr>
                <a:t>- ที่ดินที่ใช้เพื่อประโยชน์ของแผ่นดิน</a:t>
              </a:r>
              <a:endParaRPr lang="en-US" sz="2800" b="1" dirty="0">
                <a:solidFill>
                  <a:srgbClr val="0000CC"/>
                </a:solidFill>
                <a:cs typeface="FreesiaUPC" pitchFamily="34" charset="-34"/>
              </a:endParaRPr>
            </a:p>
          </p:txBody>
        </p:sp>
        <p:sp>
          <p:nvSpPr>
            <p:cNvPr id="14357" name="Text Box 8"/>
            <p:cNvSpPr txBox="1">
              <a:spLocks noChangeArrowheads="1"/>
            </p:cNvSpPr>
            <p:nvPr/>
          </p:nvSpPr>
          <p:spPr bwMode="auto">
            <a:xfrm>
              <a:off x="3256" y="1644"/>
              <a:ext cx="2828" cy="33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2800" b="1" dirty="0">
                  <a:solidFill>
                    <a:srgbClr val="0000CC"/>
                  </a:solidFill>
                  <a:cs typeface="FreesiaUPC" pitchFamily="34" charset="-34"/>
                </a:rPr>
                <a:t>- ที่ดินที่เป็นทรัพย์สินของแผ่นดิน </a:t>
              </a:r>
              <a:endParaRPr lang="en-US" sz="2800" b="1" dirty="0">
                <a:solidFill>
                  <a:srgbClr val="0000CC"/>
                </a:solidFill>
                <a:cs typeface="FreesiaUPC" pitchFamily="34" charset="-34"/>
              </a:endParaRPr>
            </a:p>
          </p:txBody>
        </p:sp>
        <p:sp>
          <p:nvSpPr>
            <p:cNvPr id="14358" name="Text Box 9"/>
            <p:cNvSpPr txBox="1">
              <a:spLocks noChangeArrowheads="1"/>
            </p:cNvSpPr>
            <p:nvPr/>
          </p:nvSpPr>
          <p:spPr bwMode="auto">
            <a:xfrm>
              <a:off x="3256" y="2014"/>
              <a:ext cx="3071" cy="120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2800" b="1" dirty="0">
                  <a:solidFill>
                    <a:schemeClr val="tx1"/>
                  </a:solidFill>
                  <a:cs typeface="FreesiaUPC" pitchFamily="34" charset="-34"/>
                </a:rPr>
                <a:t>-</a:t>
              </a:r>
              <a:r>
                <a:rPr lang="th-TH" sz="2800" b="1" dirty="0">
                  <a:solidFill>
                    <a:srgbClr val="0000CC"/>
                  </a:solidFill>
                  <a:cs typeface="FreesiaUPC" pitchFamily="34" charset="-34"/>
                </a:rPr>
                <a:t>ส่วนควบของที่ดิน เช่น อาคาร สิ่งปลูกสร้าง ไม้ยืนต้น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th-TH" sz="2800" b="1" dirty="0">
                  <a:solidFill>
                    <a:srgbClr val="0000CC"/>
                  </a:solidFill>
                  <a:cs typeface="FreesiaUPC" pitchFamily="34" charset="-34"/>
                </a:rPr>
                <a:t>- สิ่งปลูกสร้างของรัฐที่อยู่บนที่ดินอื่น</a:t>
              </a:r>
              <a:endParaRPr lang="th-TH" sz="2400" b="1" dirty="0">
                <a:solidFill>
                  <a:srgbClr val="0000CC"/>
                </a:solidFill>
                <a:cs typeface="FreesiaUPC" pitchFamily="34" charset="-34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  <a:defRPr/>
              </a:pPr>
              <a:endParaRPr lang="th-TH" sz="2400" dirty="0">
                <a:solidFill>
                  <a:srgbClr val="0000CC"/>
                </a:solidFill>
                <a:cs typeface="FreesiaUPC" pitchFamily="34" charset="-34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  <a:defRPr/>
              </a:pPr>
              <a:endParaRPr lang="en-US" sz="2400" dirty="0">
                <a:solidFill>
                  <a:srgbClr val="0000CC"/>
                </a:solidFill>
                <a:cs typeface="FreesiaUPC" pitchFamily="34" charset="-34"/>
              </a:endParaRPr>
            </a:p>
          </p:txBody>
        </p:sp>
      </p:grp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4429125" y="4405313"/>
            <a:ext cx="4071938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>
                <a:solidFill>
                  <a:srgbClr val="0000CC"/>
                </a:solidFill>
                <a:cs typeface="FreesiaUPC" pitchFamily="34" charset="-34"/>
              </a:rPr>
              <a:t>ทรัพยสิทธิอันเกี่ยวกับที่ดิน</a:t>
            </a:r>
            <a:endParaRPr lang="en-US" sz="2800" b="1">
              <a:solidFill>
                <a:srgbClr val="0000CC"/>
              </a:solidFill>
              <a:cs typeface="FreesiaUPC" pitchFamily="34" charset="-34"/>
            </a:endParaRPr>
          </a:p>
        </p:txBody>
      </p:sp>
      <p:sp>
        <p:nvSpPr>
          <p:cNvPr id="25608" name="Text Box 13"/>
          <p:cNvSpPr txBox="1">
            <a:spLocks noChangeArrowheads="1"/>
          </p:cNvSpPr>
          <p:nvPr/>
        </p:nvSpPr>
        <p:spPr bwMode="auto">
          <a:xfrm>
            <a:off x="4306888" y="5384800"/>
            <a:ext cx="4319587" cy="8302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>
                <a:solidFill>
                  <a:schemeClr val="bg1"/>
                </a:solidFill>
                <a:cs typeface="FreesiaUPC" pitchFamily="34" charset="-34"/>
              </a:rPr>
              <a:t>    </a:t>
            </a:r>
            <a:r>
              <a:rPr lang="th-TH" sz="2400" b="1">
                <a:cs typeface="FreesiaUPC" pitchFamily="34" charset="-34"/>
              </a:rPr>
              <a:t>เช่น แดนกรรมสิทธิ์  (สิทธิเหนือ – ใต้)</a:t>
            </a:r>
            <a:r>
              <a:rPr lang="th-TH" sz="2400">
                <a:solidFill>
                  <a:schemeClr val="bg1"/>
                </a:solidFill>
                <a:cs typeface="FreesiaUPC" pitchFamily="34" charset="-34"/>
              </a:rPr>
              <a:t>พื้นดิน)</a:t>
            </a:r>
            <a:endParaRPr lang="en-US" sz="240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4400550" y="5905500"/>
            <a:ext cx="431482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2800" b="1" dirty="0">
                <a:solidFill>
                  <a:srgbClr val="0000CC"/>
                </a:solidFill>
                <a:cs typeface="FreesiaUPC" pitchFamily="34" charset="-34"/>
              </a:rPr>
              <a:t>    หรือสิทธิในภารจำยอม   เป็นต้น</a:t>
            </a:r>
            <a:endParaRPr lang="en-US" sz="2800" b="1" dirty="0">
              <a:solidFill>
                <a:srgbClr val="0000CC"/>
              </a:solidFill>
              <a:cs typeface="FreesiaUPC" pitchFamily="34" charset="-34"/>
            </a:endParaRPr>
          </a:p>
        </p:txBody>
      </p:sp>
      <p:sp>
        <p:nvSpPr>
          <p:cNvPr id="25610" name="AutoShape 16"/>
          <p:cNvSpPr>
            <a:spLocks noChangeArrowheads="1"/>
          </p:cNvSpPr>
          <p:nvPr/>
        </p:nvSpPr>
        <p:spPr bwMode="auto">
          <a:xfrm>
            <a:off x="571472" y="3738563"/>
            <a:ext cx="2714644" cy="715089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38100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solidFill>
                  <a:schemeClr val="bg1"/>
                </a:solidFill>
                <a:cs typeface="FreesiaUPC" pitchFamily="34" charset="-34"/>
              </a:rPr>
              <a:t>ยกเว้น</a:t>
            </a:r>
            <a:endParaRPr lang="en-US" b="1" dirty="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665163" y="4365625"/>
            <a:ext cx="3406775" cy="523875"/>
          </a:xfrm>
          <a:prstGeom prst="rect">
            <a:avLst/>
          </a:prstGeom>
          <a:solidFill>
            <a:srgbClr val="0000CC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800" b="1">
                <a:solidFill>
                  <a:srgbClr val="0000CC"/>
                </a:solidFill>
                <a:cs typeface="FreesiaUPC" pitchFamily="34" charset="-34"/>
              </a:rPr>
              <a:t>- </a:t>
            </a:r>
            <a:r>
              <a:rPr lang="th-TH" sz="2800" b="1">
                <a:solidFill>
                  <a:schemeClr val="bg1"/>
                </a:solidFill>
                <a:cs typeface="FreesiaUPC" pitchFamily="34" charset="-34"/>
              </a:rPr>
              <a:t>ที่ดินรกร้างว่างเปล่า</a:t>
            </a:r>
            <a:endParaRPr lang="en-US" sz="2800" b="1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25612" name="Text Box 18"/>
          <p:cNvSpPr txBox="1">
            <a:spLocks noChangeArrowheads="1"/>
          </p:cNvSpPr>
          <p:nvPr/>
        </p:nvSpPr>
        <p:spPr bwMode="auto">
          <a:xfrm>
            <a:off x="663575" y="4797425"/>
            <a:ext cx="3062288" cy="461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>
                <a:solidFill>
                  <a:schemeClr val="bg1"/>
                </a:solidFill>
                <a:cs typeface="FreesiaUPC" pitchFamily="34" charset="-34"/>
              </a:rPr>
              <a:t>- ที่ดินสำหรับพลเมืองใช้ร่วมกัน</a:t>
            </a:r>
            <a:endParaRPr lang="en-US" sz="2400">
              <a:solidFill>
                <a:schemeClr val="bg1"/>
              </a:solidFill>
              <a:cs typeface="FreesiaUPC" pitchFamily="34" charset="-34"/>
            </a:endParaRPr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142875" y="5000625"/>
            <a:ext cx="4500563" cy="1446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2400" b="1" dirty="0">
                <a:solidFill>
                  <a:srgbClr val="0000CC"/>
                </a:solidFill>
                <a:cs typeface="FreesiaUPC" pitchFamily="34" charset="-34"/>
              </a:rPr>
              <a:t>  </a:t>
            </a:r>
            <a:r>
              <a:rPr lang="th-TH" sz="2800" b="1" dirty="0">
                <a:solidFill>
                  <a:srgbClr val="0000CC"/>
                </a:solidFill>
                <a:cs typeface="FreesiaUPC" pitchFamily="34" charset="-34"/>
              </a:rPr>
              <a:t>- อสังหาริมทรัพย์ของรัฐวิสาหกิจ             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th-TH" sz="2800" b="1" dirty="0">
                <a:solidFill>
                  <a:srgbClr val="0000CC"/>
                </a:solidFill>
                <a:cs typeface="FreesiaUPC" pitchFamily="34" charset="-34"/>
              </a:rPr>
              <a:t>    </a:t>
            </a:r>
            <a:r>
              <a:rPr lang="th-TH" sz="2800" b="1" i="1" u="sng" dirty="0">
                <a:solidFill>
                  <a:srgbClr val="C00000"/>
                </a:solidFill>
                <a:cs typeface="FreesiaUPC" pitchFamily="34" charset="-34"/>
              </a:rPr>
              <a:t>และขององค์กรปกครองส่วนท้องถิ่น </a:t>
            </a:r>
            <a:endParaRPr lang="th-TH" sz="3200" b="1" i="1" u="sng" dirty="0">
              <a:solidFill>
                <a:srgbClr val="C00000"/>
              </a:solidFill>
              <a:cs typeface="FreesiaUPC" pitchFamily="34" charset="-34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th-TH" sz="3200" b="1" i="1" u="sng" dirty="0">
                <a:solidFill>
                  <a:srgbClr val="C00000"/>
                </a:solidFill>
                <a:cs typeface="FreesiaUPC" pitchFamily="34" charset="-34"/>
              </a:rPr>
              <a:t>    หรือมีกฎหมายเฉพาะยกเว้น</a:t>
            </a:r>
            <a:endParaRPr lang="en-US" sz="2800" b="1" i="1" u="sng" dirty="0">
              <a:solidFill>
                <a:srgbClr val="C00000"/>
              </a:solidFill>
              <a:cs typeface="FreesiaUPC" pitchFamily="34" charset="-34"/>
            </a:endParaRPr>
          </a:p>
        </p:txBody>
      </p:sp>
      <p:sp>
        <p:nvSpPr>
          <p:cNvPr id="25614" name="Rectangle 21"/>
          <p:cNvSpPr>
            <a:spLocks noChangeArrowheads="1"/>
          </p:cNvSpPr>
          <p:nvPr/>
        </p:nvSpPr>
        <p:spPr bwMode="auto">
          <a:xfrm>
            <a:off x="4110038" y="928688"/>
            <a:ext cx="4654550" cy="4735512"/>
          </a:xfrm>
          <a:prstGeom prst="rect">
            <a:avLst/>
          </a:prstGeom>
          <a:noFill/>
          <a:ln w="19050" algn="ctr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chemeClr val="bg1"/>
              </a:solidFill>
            </a:endParaRPr>
          </a:p>
        </p:txBody>
      </p:sp>
      <p:sp>
        <p:nvSpPr>
          <p:cNvPr id="25615" name="Line 22"/>
          <p:cNvSpPr>
            <a:spLocks noChangeShapeType="1"/>
          </p:cNvSpPr>
          <p:nvPr/>
        </p:nvSpPr>
        <p:spPr bwMode="auto">
          <a:xfrm>
            <a:off x="4105275" y="3863975"/>
            <a:ext cx="4654550" cy="0"/>
          </a:xfrm>
          <a:prstGeom prst="line">
            <a:avLst/>
          </a:prstGeom>
          <a:noFill/>
          <a:ln w="1905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3" name="ลูกศรลง 22"/>
          <p:cNvSpPr/>
          <p:nvPr/>
        </p:nvSpPr>
        <p:spPr>
          <a:xfrm>
            <a:off x="6143625" y="5072063"/>
            <a:ext cx="357188" cy="3571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>
            <a:off x="3643313" y="2714625"/>
            <a:ext cx="571500" cy="3571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5" name="ลูกศรลง 24"/>
          <p:cNvSpPr/>
          <p:nvPr/>
        </p:nvSpPr>
        <p:spPr>
          <a:xfrm>
            <a:off x="1643063" y="3500438"/>
            <a:ext cx="285750" cy="2143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6" name="ลูกศรลง 25"/>
          <p:cNvSpPr/>
          <p:nvPr/>
        </p:nvSpPr>
        <p:spPr>
          <a:xfrm>
            <a:off x="1643063" y="2214563"/>
            <a:ext cx="285750" cy="2857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7" name="ลูกศรโค้งขวา 26"/>
          <p:cNvSpPr/>
          <p:nvPr/>
        </p:nvSpPr>
        <p:spPr>
          <a:xfrm rot="1892871">
            <a:off x="4389438" y="1243013"/>
            <a:ext cx="642937" cy="55245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642937"/>
          </a:xfrm>
          <a:solidFill>
            <a:srgbClr val="FFFF00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chemeClr val="tx2">
                    <a:satMod val="200000"/>
                  </a:schemeClr>
                </a:solidFill>
                <a:cs typeface="FreesiaUPC" pitchFamily="34" charset="-34"/>
              </a:rPr>
              <a:t>การควบคุมที่ราชพัสดุ</a:t>
            </a:r>
            <a:endParaRPr lang="th-TH" sz="5400" b="1" dirty="0">
              <a:solidFill>
                <a:schemeClr val="tx2">
                  <a:satMod val="200000"/>
                </a:schemeClr>
              </a:solidFill>
              <a:cs typeface="FreesiaUPC" pitchFamily="34" charset="-34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14313" y="928688"/>
            <a:ext cx="8715375" cy="3429000"/>
          </a:xfr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i="1" u="sng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การดำเนินการต่อไปนี้  ให้บังคับตามกฎกระทรวง เช่น</a:t>
            </a:r>
          </a:p>
          <a:p>
            <a:pPr marL="990600" lvl="1" indent="-533400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h-TH" sz="4300" b="1" i="1" u="sng" dirty="0" smtClean="0">
                <a:solidFill>
                  <a:srgbClr val="E200A7"/>
                </a:solidFill>
                <a:latin typeface="CordiaUPC" pitchFamily="34" charset="-34"/>
                <a:cs typeface="FreesiaUPC" pitchFamily="34" charset="-34"/>
              </a:rPr>
              <a:t>“การโอนกรรมสิทธิ์ การขาย/แลกเปลี่ยน /การให้</a:t>
            </a:r>
          </a:p>
          <a:p>
            <a:pPr marL="990600" lvl="1" indent="-533400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h-TH" sz="4300" b="1" i="1" u="sng" dirty="0" smtClean="0">
                <a:solidFill>
                  <a:srgbClr val="E200A7"/>
                </a:solidFill>
                <a:latin typeface="CordiaUPC" pitchFamily="34" charset="-34"/>
                <a:cs typeface="FreesiaUPC" pitchFamily="34" charset="-34"/>
              </a:rPr>
              <a:t>/การโอนคืนให้แก่ผู้ยกให้ “</a:t>
            </a:r>
          </a:p>
          <a:p>
            <a:pPr marL="990600" lvl="1" indent="-5334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h-TH" sz="3600" b="1" i="1" u="sng" dirty="0" smtClean="0">
                <a:solidFill>
                  <a:srgbClr val="7030A0"/>
                </a:solidFill>
                <a:latin typeface="CordiaUPC" pitchFamily="34" charset="-34"/>
                <a:cs typeface="FreesiaUPC" pitchFamily="34" charset="-34"/>
              </a:rPr>
              <a:t>ให้แจ้ง</a:t>
            </a:r>
            <a:r>
              <a:rPr lang="th-TH" sz="3600" b="1" i="1" u="sng" dirty="0" err="1" smtClean="0">
                <a:solidFill>
                  <a:srgbClr val="7030A0"/>
                </a:solidFill>
                <a:latin typeface="CordiaUPC" pitchFamily="34" charset="-34"/>
                <a:cs typeface="FreesiaUPC" pitchFamily="34" charset="-34"/>
              </a:rPr>
              <a:t>กรมธนา</a:t>
            </a:r>
            <a:r>
              <a:rPr lang="th-TH" sz="3600" b="1" i="1" u="sng" dirty="0" smtClean="0">
                <a:solidFill>
                  <a:srgbClr val="7030A0"/>
                </a:solidFill>
                <a:latin typeface="CordiaUPC" pitchFamily="34" charset="-34"/>
                <a:cs typeface="FreesiaUPC" pitchFamily="34" charset="-34"/>
              </a:rPr>
              <a:t>รักษ์(</a:t>
            </a:r>
            <a:r>
              <a:rPr lang="th-TH" sz="3600" b="1" i="1" u="sng" dirty="0" err="1" smtClean="0">
                <a:solidFill>
                  <a:srgbClr val="7030A0"/>
                </a:solidFill>
                <a:latin typeface="CordiaUPC" pitchFamily="34" charset="-34"/>
                <a:cs typeface="FreesiaUPC" pitchFamily="34" charset="-34"/>
              </a:rPr>
              <a:t>ธนา</a:t>
            </a:r>
            <a:r>
              <a:rPr lang="th-TH" sz="3600" b="1" i="1" u="sng" dirty="0" smtClean="0">
                <a:solidFill>
                  <a:srgbClr val="7030A0"/>
                </a:solidFill>
                <a:latin typeface="CordiaUPC" pitchFamily="34" charset="-34"/>
                <a:cs typeface="FreesiaUPC" pitchFamily="34" charset="-34"/>
              </a:rPr>
              <a:t>รักษ์จังหวัดแล้วแต่กรณีดำเนินการ </a:t>
            </a:r>
            <a:r>
              <a:rPr lang="th-TH" sz="3800" b="1" i="1" u="sng" dirty="0" smtClean="0">
                <a:solidFill>
                  <a:srgbClr val="7030A0"/>
                </a:solidFill>
                <a:latin typeface="CordiaUPC" pitchFamily="34" charset="-34"/>
                <a:cs typeface="FreesiaUPC" pitchFamily="34" charset="-34"/>
              </a:rPr>
              <a:t>หรือให้ทำหนังสือมอบอำนาจให้ดำเนินการแทน)</a:t>
            </a:r>
            <a:r>
              <a:rPr lang="th-TH" sz="3800" dirty="0" smtClean="0">
                <a:solidFill>
                  <a:schemeClr val="bg1"/>
                </a:solidFill>
              </a:rPr>
              <a:t> ส่วน</a:t>
            </a:r>
            <a:endParaRPr lang="th-TH" sz="3800" b="1" i="1" u="sng" dirty="0" smtClean="0">
              <a:solidFill>
                <a:srgbClr val="7030A0"/>
              </a:solidFill>
              <a:latin typeface="CordiaUPC" pitchFamily="34" charset="-34"/>
              <a:cs typeface="FreesiaUPC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AAC8A-8F77-431B-8172-F8766B8B3AB1}" type="slidenum">
              <a:rPr lang="en-US"/>
              <a:pPr>
                <a:defRPr/>
              </a:pPr>
              <a:t>154</a:t>
            </a:fld>
            <a:endParaRPr lang="th-TH"/>
          </a:p>
        </p:txBody>
      </p:sp>
      <p:sp>
        <p:nvSpPr>
          <p:cNvPr id="5" name="พับมุม 4"/>
          <p:cNvSpPr/>
          <p:nvPr/>
        </p:nvSpPr>
        <p:spPr>
          <a:xfrm>
            <a:off x="214313" y="4643458"/>
            <a:ext cx="8643937" cy="1785938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90600" lvl="1" indent="-5334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h-TH" sz="4400" b="1" i="1" u="sng" dirty="0">
                <a:solidFill>
                  <a:srgbClr val="FF0000"/>
                </a:solidFill>
                <a:cs typeface="FreesiaUPC" pitchFamily="34" charset="-34"/>
              </a:rPr>
              <a:t>ยกเว้น</a:t>
            </a:r>
            <a:r>
              <a:rPr lang="th-TH" b="1" dirty="0">
                <a:solidFill>
                  <a:srgbClr val="C00000"/>
                </a:solidFill>
                <a:cs typeface="FreesiaUPC" pitchFamily="34" charset="-34"/>
              </a:rPr>
              <a:t> อสังหาริมทรัพย์ขององค์การปกครองท้องถิ่น              ซึ่งไม่ถือว่าเป็นที่ราชพัสดุ ควบคุมตาม</a:t>
            </a:r>
            <a:r>
              <a:rPr lang="th-TH" b="1" dirty="0" smtClean="0">
                <a:solidFill>
                  <a:srgbClr val="C00000"/>
                </a:solidFill>
                <a:cs typeface="FreesiaUPC" pitchFamily="34" charset="-34"/>
              </a:rPr>
              <a:t>หลักเกณฑ์            ที่</a:t>
            </a:r>
            <a:r>
              <a:rPr lang="th-TH" b="1" dirty="0">
                <a:solidFill>
                  <a:srgbClr val="C00000"/>
                </a:solidFill>
                <a:cs typeface="FreesiaUPC" pitchFamily="34" charset="-34"/>
              </a:rPr>
              <a:t>กระทรวงมหาดไทยกำหนด</a:t>
            </a:r>
          </a:p>
        </p:txBody>
      </p:sp>
      <p:sp>
        <p:nvSpPr>
          <p:cNvPr id="6" name="ลูกศรโค้งขวา 5"/>
          <p:cNvSpPr/>
          <p:nvPr/>
        </p:nvSpPr>
        <p:spPr>
          <a:xfrm rot="1891504">
            <a:off x="107950" y="4251325"/>
            <a:ext cx="571500" cy="5715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ลูกศรสี่ทิศ 6"/>
          <p:cNvSpPr/>
          <p:nvPr/>
        </p:nvSpPr>
        <p:spPr>
          <a:xfrm>
            <a:off x="7500938" y="5786438"/>
            <a:ext cx="642937" cy="428625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401050" cy="1500188"/>
          </a:xfrm>
          <a:solidFill>
            <a:srgbClr val="FFFF00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chemeClr val="tx2">
                    <a:satMod val="200000"/>
                  </a:schemeClr>
                </a:solidFill>
                <a:cs typeface="FreesiaUPC" pitchFamily="34" charset="-34"/>
              </a:rPr>
              <a:t>พ.ร.บ.วิธีการงบประมาณ พ.ศ. ๒๕๐๒</a:t>
            </a:r>
            <a:br>
              <a:rPr lang="th-TH" sz="5400" b="1" dirty="0" smtClean="0">
                <a:solidFill>
                  <a:schemeClr val="tx2">
                    <a:satMod val="200000"/>
                  </a:schemeClr>
                </a:solidFill>
                <a:cs typeface="FreesiaUPC" pitchFamily="34" charset="-34"/>
              </a:rPr>
            </a:br>
            <a:r>
              <a:rPr lang="th-TH" sz="5400" b="1" dirty="0" smtClean="0">
                <a:solidFill>
                  <a:schemeClr val="tx2">
                    <a:satMod val="200000"/>
                  </a:schemeClr>
                </a:solidFill>
                <a:cs typeface="FreesiaUPC" pitchFamily="34" charset="-34"/>
              </a:rPr>
              <a:t>และที่แก้ไขเพิ่มเติม</a:t>
            </a:r>
            <a:endParaRPr lang="th-TH" sz="5400" b="1" dirty="0">
              <a:solidFill>
                <a:schemeClr val="tx2">
                  <a:satMod val="200000"/>
                </a:schemeClr>
              </a:solidFill>
              <a:cs typeface="FreesiaUPC" pitchFamily="34" charset="-34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14312" y="1743075"/>
            <a:ext cx="8643967" cy="2400305"/>
          </a:xfrm>
          <a:solidFill>
            <a:srgbClr val="BFF9E7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3600" b="1" i="1" u="sng" dirty="0" smtClean="0">
                <a:latin typeface="CordiaUPC" pitchFamily="34" charset="-34"/>
                <a:cs typeface="FreesiaUPC" pitchFamily="34" charset="-34"/>
              </a:rPr>
              <a:t> มาตรา ๒๓ วรรคแรก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ห้ามมิให้ส่วนราชการจ่ายเงินหรือก่อหนี้ผูกพันตาม พ.ร.บ.งบประมาณรายจ่ายประจำปี หรือ พ.ร.บ.งบประมาณรายจ่ายเพิ่มเติม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จนกว่าจะได้รับอนุมัติเงินประจำงวดแล้ว ฯลฯ</a:t>
            </a:r>
            <a:endParaRPr lang="en-US" sz="3600" b="1" dirty="0" smtClean="0">
              <a:solidFill>
                <a:srgbClr val="C00000"/>
              </a:solidFill>
              <a:latin typeface="CordiaUPC" pitchFamily="34" charset="-34"/>
              <a:cs typeface="FreesiaUPC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6052-9886-4937-8411-30DD778A6693}" type="slidenum">
              <a:rPr lang="en-US"/>
              <a:pPr>
                <a:defRPr/>
              </a:pPr>
              <a:t>155</a:t>
            </a:fld>
            <a:endParaRPr lang="th-TH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42905" y="4357717"/>
            <a:ext cx="8786813" cy="2285993"/>
          </a:xfrm>
          <a:prstGeom prst="round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chemeClr val="bg1"/>
                </a:solidFill>
                <a:cs typeface="FreesiaUPC" pitchFamily="34" charset="-34"/>
              </a:rPr>
              <a:t>ระเบียบว่าด้วยการบริหารงบประมาณของสำนักงบประมาณ พ.ศ.๒๕๔๘  ข้อ ๑๘, ๒๓ , ๒๔ , ๒๕, ๒๖  เรื่อง การโอน เปลี่ยนแปลงงบประมาณรายจ่าย</a:t>
            </a:r>
            <a:endParaRPr lang="th-TH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th-TH" dirty="0"/>
          </a:p>
        </p:txBody>
      </p:sp>
      <p:sp>
        <p:nvSpPr>
          <p:cNvPr id="6" name="ลูกศรขวา 5"/>
          <p:cNvSpPr/>
          <p:nvPr/>
        </p:nvSpPr>
        <p:spPr>
          <a:xfrm rot="3276433">
            <a:off x="315579" y="3479679"/>
            <a:ext cx="714380" cy="114300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285750" y="214313"/>
            <a:ext cx="8715375" cy="1285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ระเบียบการเบิกจ่ายเงินจากคลัง การเก็บรักษาเงินและการนำเงินส่งคลัง พ.ศ.๒๕๕๑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0" y="1500188"/>
            <a:ext cx="8929688" cy="3000375"/>
          </a:xfrm>
          <a:prstGeom prst="ellipse">
            <a:avLst/>
          </a:prstGeom>
          <a:solidFill>
            <a:srgbClr val="F7F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ข้อ ๒๔ การเบิกเงินสำหรับซื้อ/จ้าง/เช่า                      ตามระเบียบฯพัสดุ  ที่มีใบสั่งซื้อ/ใบสั่งจ้าง /สัญญา หรือ ข้อตกลง ซึ่งมีวงเงินตั้งแต่ ๕,๐๐๐บาทขึ้นไป 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-ให้ทำใบ </a:t>
            </a:r>
            <a:r>
              <a:rPr lang="en-US" sz="3200" b="1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PO</a:t>
            </a:r>
            <a:r>
              <a:rPr lang="th-TH" sz="3200" b="1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เพื่อกรมบัญชีกลางจะโอนจ่ายเงินเข้าบัญชีเจ้าหนี้หรือผู้มีสิทธิโดยตรง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85750" y="4357688"/>
            <a:ext cx="8358188" cy="2357437"/>
          </a:xfrm>
          <a:prstGeom prst="ellipse">
            <a:avLst/>
          </a:prstGeom>
          <a:solidFill>
            <a:srgbClr val="FCBC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และให้ดำเนินการ</a:t>
            </a:r>
            <a:r>
              <a:rPr lang="th-TH" sz="3200" b="1" i="1" u="sng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ขอเบิกเงินจากคลัง</a:t>
            </a: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ไปชำระหนี้โดยเร็ว อย่างช้าไม่เกิน ๕ วันทำการนับจาก                            วันตรวจรับทรัพย์สิน/งาน ถูกต้อง                            </a:t>
            </a:r>
            <a:r>
              <a:rPr lang="th-TH" sz="3200" b="1" dirty="0">
                <a:solidFill>
                  <a:srgbClr val="003300"/>
                </a:solidFill>
                <a:latin typeface="CordiaUPC" pitchFamily="34" charset="-34"/>
                <a:cs typeface="FreesiaUPC" pitchFamily="34" charset="-34"/>
              </a:rPr>
              <a:t>หรือนับจากได้รับแจ้งจากหน่วยงานย่อย</a:t>
            </a:r>
            <a:endParaRPr lang="th-TH" sz="3200" dirty="0">
              <a:solidFill>
                <a:srgbClr val="003300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2020E-0E33-4F29-A7D4-1A770E715C80}" type="slidenum">
              <a:rPr lang="en-US"/>
              <a:pPr>
                <a:defRPr/>
              </a:pPr>
              <a:t>156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เว้า 1"/>
          <p:cNvSpPr/>
          <p:nvPr/>
        </p:nvSpPr>
        <p:spPr>
          <a:xfrm>
            <a:off x="357188" y="142875"/>
            <a:ext cx="8572500" cy="1214438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ระเบียบกระทรวงการคลัง</a:t>
            </a:r>
          </a:p>
          <a:p>
            <a:pPr algn="ctr">
              <a:defRPr/>
            </a:pPr>
            <a:r>
              <a:rPr lang="th-TH" sz="44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ว่าด้วยเงินทดรอง</a:t>
            </a:r>
            <a:r>
              <a:rPr lang="th-TH" sz="44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ราชการ พ.ศ.</a:t>
            </a:r>
            <a:r>
              <a:rPr lang="th-TH" sz="44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๒๕๔๗</a:t>
            </a:r>
            <a:endParaRPr lang="th-TH" sz="4400" dirty="0"/>
          </a:p>
        </p:txBody>
      </p:sp>
      <p:sp>
        <p:nvSpPr>
          <p:cNvPr id="3" name="สี่เหลี่ยมมุมเว้า 2"/>
          <p:cNvSpPr/>
          <p:nvPr/>
        </p:nvSpPr>
        <p:spPr>
          <a:xfrm>
            <a:off x="285750" y="1500188"/>
            <a:ext cx="2857500" cy="3357562"/>
          </a:xfrm>
          <a:prstGeom prst="plaque">
            <a:avLst/>
          </a:prstGeom>
          <a:solidFill>
            <a:srgbClr val="FDD7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ข้อ ๖ ให้ส่วนราชการเจ้าของงบประมาณ         มีเงินไว้ทดรองราชการตามที่กระทรวง           การคลังกำหนด</a:t>
            </a:r>
            <a:endParaRPr lang="th-TH" sz="3200" dirty="0"/>
          </a:p>
        </p:txBody>
      </p:sp>
      <p:sp>
        <p:nvSpPr>
          <p:cNvPr id="4" name="สี่เหลี่ยมมุมเว้า 3"/>
          <p:cNvSpPr/>
          <p:nvPr/>
        </p:nvSpPr>
        <p:spPr>
          <a:xfrm>
            <a:off x="3000375" y="1500188"/>
            <a:ext cx="3500438" cy="3429000"/>
          </a:xfrm>
          <a:prstGeom prst="plaque">
            <a:avLst>
              <a:gd name="adj" fmla="val 16667"/>
            </a:avLst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ข้อ.๗ ให้แบ่งสรรให้หน่วยงานในสังกัดตามความเหมาะสม/ข้อ๙ให้ถือปฏิบัติตามระเบียบว่าด้วยการเบิกจ่ายเงินจากคลังโดยอนุโลม</a:t>
            </a:r>
            <a:endParaRPr lang="th-TH" sz="3200" dirty="0"/>
          </a:p>
        </p:txBody>
      </p:sp>
      <p:sp>
        <p:nvSpPr>
          <p:cNvPr id="6" name="สี่เหลี่ยมมุมเว้า 5"/>
          <p:cNvSpPr/>
          <p:nvPr/>
        </p:nvSpPr>
        <p:spPr>
          <a:xfrm>
            <a:off x="214313" y="4929188"/>
            <a:ext cx="8786812" cy="1928812"/>
          </a:xfrm>
          <a:prstGeom prst="plaqu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i="1" u="sng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ระเบียบฯ ข้อ )๑๔ เงินทดรองฯให้จ่ายได้เฉพาะ</a:t>
            </a:r>
            <a:r>
              <a:rPr lang="en-US" sz="3200" b="1" i="1" u="sng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:-</a:t>
            </a:r>
            <a:endParaRPr lang="th-TH" sz="3200" b="1" i="1" u="sng" dirty="0">
              <a:solidFill>
                <a:srgbClr val="C00000"/>
              </a:solidFill>
              <a:latin typeface="CordiaUPC" pitchFamily="34" charset="-34"/>
              <a:cs typeface="FreesiaUPC" pitchFamily="34" charset="-34"/>
            </a:endParaRPr>
          </a:p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(๑)ค่าจ้างลูกจ้างรายวัน/หรือเมื่อเสร็จงานที่จ้าง(๒)งบดำเนินงาน ยกเว้นค่าน้ำ/ไฟ/(๓)งบกลาง เฉพาะค่าศึกษาบุตร,ค่ารักษาพยาบาล (๔)งบอื่นที่จ่ายในลักษณะเช่นเดียวกับ(๑) หรือ (๒)</a:t>
            </a:r>
            <a:endParaRPr lang="th-TH" sz="3200" dirty="0"/>
          </a:p>
        </p:txBody>
      </p:sp>
      <p:sp>
        <p:nvSpPr>
          <p:cNvPr id="7" name="สี่เหลี่ยมมุมเว้า 6"/>
          <p:cNvSpPr/>
          <p:nvPr/>
        </p:nvSpPr>
        <p:spPr>
          <a:xfrm>
            <a:off x="6000750" y="1500188"/>
            <a:ext cx="3000375" cy="3429000"/>
          </a:xfrm>
          <a:prstGeom prst="plaque">
            <a:avLst/>
          </a:prstGeom>
          <a:gradFill flip="none" rotWithShape="1">
            <a:gsLst>
              <a:gs pos="0">
                <a:srgbClr val="FFE181">
                  <a:tint val="66000"/>
                  <a:satMod val="160000"/>
                </a:srgbClr>
              </a:gs>
              <a:gs pos="50000">
                <a:srgbClr val="FFE181">
                  <a:tint val="44500"/>
                  <a:satMod val="160000"/>
                </a:srgbClr>
              </a:gs>
              <a:gs pos="100000">
                <a:srgbClr val="FFE181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ข้อ ๑๖.</a:t>
            </a:r>
            <a:r>
              <a:rPr lang="th-TH" sz="3200" b="1" i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ระยะต้นปีงบประมาณ หากยังไม่ได้รับอนุมัติเงินประจำงวดให้จ่ายเงินทดรองฯไปก่อนได้</a:t>
            </a:r>
            <a:endParaRPr lang="th-TH" sz="3200" i="1" dirty="0">
              <a:solidFill>
                <a:srgbClr val="C00000"/>
              </a:solidFill>
            </a:endParaRPr>
          </a:p>
        </p:txBody>
      </p:sp>
      <p:sp>
        <p:nvSpPr>
          <p:cNvPr id="8" name="ดาว 5 แฉก 7"/>
          <p:cNvSpPr/>
          <p:nvPr/>
        </p:nvSpPr>
        <p:spPr>
          <a:xfrm>
            <a:off x="6858000" y="1357313"/>
            <a:ext cx="357188" cy="4286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ลูกศรลง 8"/>
          <p:cNvSpPr/>
          <p:nvPr/>
        </p:nvSpPr>
        <p:spPr>
          <a:xfrm flipH="1">
            <a:off x="7332663" y="1571625"/>
            <a:ext cx="239712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50957-2B54-4DBE-AFC8-95DDADFFEF27}" type="slidenum">
              <a:rPr lang="en-US"/>
              <a:pPr>
                <a:defRPr/>
              </a:pPr>
              <a:t>157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เว้า 1"/>
          <p:cNvSpPr/>
          <p:nvPr/>
        </p:nvSpPr>
        <p:spPr>
          <a:xfrm>
            <a:off x="357188" y="142875"/>
            <a:ext cx="8572500" cy="1428750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ระเบียบสำนักนายกรัฐมนตรีว่าด้วยการพัสดุ (ข้อ๑๐)กล่าวถึง</a:t>
            </a:r>
            <a:r>
              <a:rPr lang="th-TH" sz="4800" b="1" u="sng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บทกำหนดโทษ</a:t>
            </a:r>
          </a:p>
        </p:txBody>
      </p:sp>
      <p:sp>
        <p:nvSpPr>
          <p:cNvPr id="3" name="สี่เหลี่ยมมุมเว้า 2"/>
          <p:cNvSpPr/>
          <p:nvPr/>
        </p:nvSpPr>
        <p:spPr>
          <a:xfrm>
            <a:off x="0" y="1714500"/>
            <a:ext cx="9144000" cy="5072063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3200" b="1" u="sng" dirty="0">
              <a:solidFill>
                <a:srgbClr val="0000CC"/>
              </a:solidFill>
              <a:latin typeface="CordiaUPC" pitchFamily="34" charset="-34"/>
              <a:cs typeface="FreesiaUPC" pitchFamily="34" charset="-34"/>
            </a:endParaRPr>
          </a:p>
          <a:p>
            <a:pPr>
              <a:defRPr/>
            </a:pPr>
            <a:r>
              <a:rPr lang="th-TH" sz="32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-</a:t>
            </a: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ผู้มีอำนาจหรือหน้าที่ดำเนินการตามระเบียบนี้</a:t>
            </a:r>
          </a:p>
          <a:p>
            <a:pPr>
              <a:defRPr/>
            </a:pPr>
            <a:r>
              <a:rPr lang="th-TH" sz="3200" b="1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-หรือผู้หนึ่งผู้ใด กระทำการใด โดยจงใจ หรือประมาทเลินเล่อ 	ไม่ปฏิบัติตามระเบียบนี้ </a:t>
            </a:r>
          </a:p>
          <a:p>
            <a:pPr>
              <a:defRPr/>
            </a:pPr>
            <a:r>
              <a:rPr lang="th-TH" sz="3200" b="1" dirty="0">
                <a:solidFill>
                  <a:srgbClr val="004620"/>
                </a:solidFill>
                <a:latin typeface="CordiaUPC" pitchFamily="34" charset="-34"/>
                <a:cs typeface="FreesiaUPC" pitchFamily="34" charset="-34"/>
              </a:rPr>
              <a:t>-หรือกระทำการโดยมีเจตนาทุจริต</a:t>
            </a:r>
          </a:p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-</a:t>
            </a:r>
            <a:r>
              <a:rPr lang="th-TH" sz="3200" b="1" dirty="0">
                <a:solidFill>
                  <a:srgbClr val="660066"/>
                </a:solidFill>
                <a:latin typeface="CordiaUPC" pitchFamily="34" charset="-34"/>
                <a:cs typeface="FreesiaUPC" pitchFamily="34" charset="-34"/>
              </a:rPr>
              <a:t>หรือกระทำโดยปราศจากอำนาจ หน้าที่</a:t>
            </a:r>
          </a:p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-</a:t>
            </a:r>
            <a:r>
              <a:rPr lang="th-TH" sz="3200" b="1" dirty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รวมทั้งมีพฤติกรรมที่เอื้ออำนวยแก่ผู้เข้าเสนอราคาหรือเสนองาน</a:t>
            </a:r>
          </a:p>
          <a:p>
            <a:pPr>
              <a:defRPr/>
            </a:pP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-ให้มีการขัดขวางการแข่งขันราคากันอย่างเป็นธรรม</a:t>
            </a:r>
          </a:p>
          <a:p>
            <a:pPr algn="ctr">
              <a:defRPr/>
            </a:pPr>
            <a:r>
              <a:rPr lang="th-TH" sz="3200" b="1" u="sng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ถือว่าผู้นั้นกระทำผิดวินัยตามกฎหมายว่าด้วยระเบียบข้าราชการหรือ ตามกฎหมายเฉพาะของส่วนราชการนั้น 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845F4-7BA6-4FE1-90A9-1B840BCDDA4B}" type="slidenum">
              <a:rPr lang="en-US"/>
              <a:pPr>
                <a:defRPr/>
              </a:pPr>
              <a:t>158</a:t>
            </a:fld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 rot="19188400">
            <a:off x="357188" y="4714875"/>
            <a:ext cx="500062" cy="64293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1928813" y="1714500"/>
            <a:ext cx="1285875" cy="35718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7929563" y="5929313"/>
            <a:ext cx="1214437" cy="357187"/>
          </a:xfrm>
          <a:prstGeom prst="rightArrow">
            <a:avLst/>
          </a:prstGeom>
          <a:solidFill>
            <a:srgbClr val="FF0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401050" cy="1214438"/>
          </a:xfrm>
          <a:solidFill>
            <a:srgbClr val="FFFF99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th-TH" b="1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บทกำหนดโทษตามระเบียบว่าด้วยการพัสดุ (ต่อ)</a:t>
            </a:r>
            <a:endParaRPr lang="th-TH" smtClean="0"/>
          </a:p>
        </p:txBody>
      </p:sp>
      <p:sp>
        <p:nvSpPr>
          <p:cNvPr id="48131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8715375" cy="2900363"/>
          </a:xfrm>
          <a:solidFill>
            <a:srgbClr val="FEDEF8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th-TH" sz="4000" b="1" u="sng" smtClean="0">
                <a:solidFill>
                  <a:srgbClr val="C00000"/>
                </a:solidFill>
              </a:rPr>
              <a:t>โทษทางวินัย</a:t>
            </a:r>
          </a:p>
          <a:p>
            <a:r>
              <a:rPr lang="th-TH" sz="3200" b="1" smtClean="0"/>
              <a:t>ทุจริต –ทางราชการเสียหายอย่างร้ายแรง---อย่างต่ำปลดออก</a:t>
            </a:r>
          </a:p>
          <a:p>
            <a:r>
              <a:rPr lang="th-TH" sz="3200" b="1" smtClean="0"/>
              <a:t>ถ้าการกระทำ-ทางราชการเสียหายไม่ร้ายแรง---อย่างต่ำตัดเงินเดือน</a:t>
            </a:r>
          </a:p>
          <a:p>
            <a:r>
              <a:rPr lang="th-TH" sz="3200" b="1" smtClean="0"/>
              <a:t>ถ้าการกระทำ-ทางราชการไม่เสียหาย---ภาคทัณฑ์/ว่ากล่าวตักเตือนโดยทำเป็นลายลักษณ์อักษร</a:t>
            </a:r>
          </a:p>
          <a:p>
            <a:endParaRPr lang="th-TH" sz="3200" b="1" u="sng" smtClean="0"/>
          </a:p>
          <a:p>
            <a:endParaRPr lang="th-TH" sz="3200" b="1" u="sng" smtClean="0"/>
          </a:p>
        </p:txBody>
      </p:sp>
      <p:sp>
        <p:nvSpPr>
          <p:cNvPr id="48132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14313" y="4857750"/>
            <a:ext cx="8472487" cy="1500188"/>
          </a:xfrm>
          <a:solidFill>
            <a:srgbClr val="FFFF99"/>
          </a:solidFill>
          <a:ln w="76200">
            <a:solidFill>
              <a:srgbClr val="660066"/>
            </a:solidFill>
          </a:ln>
        </p:spPr>
        <p:txBody>
          <a:bodyPr>
            <a:normAutofit lnSpcReduction="10000"/>
          </a:bodyPr>
          <a:lstStyle/>
          <a:p>
            <a:r>
              <a:rPr lang="th-TH" sz="3600" b="1" smtClean="0"/>
              <a:t>การลงโทษทางวินัย ตามนัยข้างต้น </a:t>
            </a:r>
          </a:p>
          <a:p>
            <a:r>
              <a:rPr lang="th-TH" sz="3600" b="1" smtClean="0"/>
              <a:t>ไม่หลุดพ้นจากความรับผิดทางแพ่ง และทางอาญา (ถ้ามี)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EBE81-EA30-4419-BEC1-9D9E1B3973F3}" type="slidenum">
              <a:rPr lang="en-US" smtClean="0"/>
              <a:pPr>
                <a:defRPr/>
              </a:pPr>
              <a:t>159</a:t>
            </a:fld>
            <a:endParaRPr lang="th-TH"/>
          </a:p>
        </p:txBody>
      </p:sp>
      <p:sp>
        <p:nvSpPr>
          <p:cNvPr id="6" name="ลูกศรลง 5"/>
          <p:cNvSpPr/>
          <p:nvPr/>
        </p:nvSpPr>
        <p:spPr>
          <a:xfrm rot="10800000">
            <a:off x="5572125" y="4429125"/>
            <a:ext cx="642938" cy="9286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6696076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7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981075"/>
            <a:ext cx="7416800" cy="2303463"/>
          </a:xfr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56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3141663"/>
            <a:ext cx="8856662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867525" y="6356350"/>
            <a:ext cx="2133600" cy="365125"/>
          </a:xfrm>
        </p:spPr>
        <p:txBody>
          <a:bodyPr/>
          <a:lstStyle/>
          <a:p>
            <a:pPr>
              <a:defRPr/>
            </a:pPr>
            <a:fld id="{A90E9DDF-31F8-44DC-8399-16B46EDBEEDD}" type="slidenum">
              <a:rPr lang="en-US" smtClean="0"/>
              <a:pPr>
                <a:defRPr/>
              </a:pPr>
              <a:t>160</a:t>
            </a:fld>
            <a:endParaRPr lang="th-TH" dirty="0"/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500063" y="142875"/>
            <a:ext cx="8001000" cy="18573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พระ</a:t>
            </a:r>
            <a:r>
              <a:rPr lang="th-TH" sz="40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ราชกฤษฎีกาค่าใช้จ่ายในการเดินทาง           ไปราชการ  </a:t>
            </a:r>
            <a:r>
              <a:rPr lang="th-TH" sz="4000" b="1" dirty="0" err="1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พ.ศ</a:t>
            </a:r>
            <a:r>
              <a:rPr lang="th-TH" sz="40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 ๒๕๔๖ และที่แก้ไข</a:t>
            </a:r>
            <a:r>
              <a:rPr lang="th-TH" sz="4000" b="1" dirty="0" smtClean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เพิ่มเติมที่เกี่ยวข้องกับการจัดซื้อจัดจ้าง</a:t>
            </a:r>
            <a:endParaRPr lang="th-TH" sz="4000" dirty="0"/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71438" y="2000250"/>
            <a:ext cx="4572000" cy="46434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q"/>
              <a:defRPr/>
            </a:pPr>
            <a:endParaRPr lang="th-TH" b="1" dirty="0">
              <a:solidFill>
                <a:srgbClr val="0000CC"/>
              </a:solidFill>
              <a:latin typeface="CordiaUPC" pitchFamily="34" charset="-34"/>
              <a:cs typeface="FreesiaUPC" pitchFamily="34" charset="-34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h-TH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ค่าพาหนะของข้าราชการ  ผู้เดินทางไปราชการ </a:t>
            </a:r>
            <a:r>
              <a:rPr lang="th-TH" b="1" i="1" u="sng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ไม่ต้องจัดจ้างตามระเบียบฯพัสดุ  </a:t>
            </a:r>
          </a:p>
          <a:p>
            <a:pPr marL="450850" indent="-450850">
              <a:buFont typeface="Wingdings" pitchFamily="2" charset="2"/>
              <a:buChar char="q"/>
              <a:defRPr/>
            </a:pPr>
            <a:r>
              <a:rPr lang="th-TH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ถือว่าเป็นสิทธิของข้าราชการผู้เดินทาง           ที่สามารถเบิกจากราชการได้ไม่เกินอัตราที่ </a:t>
            </a:r>
            <a:r>
              <a:rPr lang="th-TH" b="1" dirty="0" err="1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พรฎ.</a:t>
            </a:r>
            <a:r>
              <a:rPr lang="th-TH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กำหนดไว้เท่านั้น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357688" y="2071688"/>
            <a:ext cx="4714875" cy="4572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457200">
              <a:buFont typeface="Wingdings" pitchFamily="2" charset="2"/>
              <a:buChar char="q"/>
              <a:defRPr/>
            </a:pPr>
            <a:r>
              <a:rPr lang="th-TH" b="1" dirty="0">
                <a:solidFill>
                  <a:srgbClr val="004620"/>
                </a:solidFill>
                <a:latin typeface="CordiaUPC" pitchFamily="34" charset="-34"/>
                <a:cs typeface="FreesiaUPC" pitchFamily="34" charset="-34"/>
              </a:rPr>
              <a:t>แต่กรณี การเดินทางไปราชการ</a:t>
            </a:r>
            <a:r>
              <a:rPr lang="th-TH" b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 </a:t>
            </a:r>
            <a:r>
              <a:rPr lang="th-TH" b="1" i="1" u="sng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หากส่วนราชการจำเป็นต้องจัดหา</a:t>
            </a:r>
            <a:r>
              <a:rPr lang="th-TH" sz="3200" b="1" i="1" u="sng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ยานพาหนะให้</a:t>
            </a:r>
            <a:r>
              <a:rPr lang="th-TH" sz="3200" b="1" i="1" u="sng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  </a:t>
            </a:r>
            <a:endParaRPr lang="th-TH" b="1" i="1" u="sng" dirty="0">
              <a:solidFill>
                <a:srgbClr val="002060"/>
              </a:solidFill>
              <a:latin typeface="CordiaUPC" pitchFamily="34" charset="-34"/>
              <a:cs typeface="FreesiaUPC" pitchFamily="34" charset="-34"/>
            </a:endParaRPr>
          </a:p>
          <a:p>
            <a:pPr marL="0" lvl="1" indent="457200">
              <a:buFont typeface="Wingdings" pitchFamily="2" charset="2"/>
              <a:buChar char="q"/>
              <a:defRPr/>
            </a:pPr>
            <a:r>
              <a:rPr lang="th-TH" sz="3200" b="1" i="1" u="sng" dirty="0">
                <a:solidFill>
                  <a:srgbClr val="004620"/>
                </a:solidFill>
                <a:latin typeface="CordiaUPC" pitchFamily="34" charset="-34"/>
                <a:cs typeface="FreesiaUPC" pitchFamily="34" charset="-34"/>
              </a:rPr>
              <a:t>ถือว่าเป็นค่าใช้จ่าย</a:t>
            </a:r>
            <a:r>
              <a:rPr lang="th-TH" sz="3200" b="1" i="1" u="sng" dirty="0" smtClean="0">
                <a:solidFill>
                  <a:srgbClr val="004620"/>
                </a:solidFill>
                <a:latin typeface="CordiaUPC" pitchFamily="34" charset="-34"/>
                <a:cs typeface="FreesiaUPC" pitchFamily="34" charset="-34"/>
              </a:rPr>
              <a:t>ของ              ทาง</a:t>
            </a:r>
            <a:r>
              <a:rPr lang="th-TH" sz="3200" b="1" i="1" u="sng" dirty="0">
                <a:solidFill>
                  <a:srgbClr val="004620"/>
                </a:solidFill>
                <a:latin typeface="CordiaUPC" pitchFamily="34" charset="-34"/>
                <a:cs typeface="FreesiaUPC" pitchFamily="34" charset="-34"/>
              </a:rPr>
              <a:t>ราชการ </a:t>
            </a:r>
            <a:r>
              <a:rPr lang="th-TH" sz="3200" b="1" i="1" u="sng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ถ้าต้องมีการจ้างเหมารถยนต์พาเจ้าหน้าที่ไป</a:t>
            </a:r>
            <a:r>
              <a:rPr lang="th-TH" sz="3200" b="1" i="1" u="sng" dirty="0" smtClean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ราชการ        </a:t>
            </a:r>
            <a:r>
              <a:rPr lang="th-TH" sz="3200" b="1" i="1" u="sng" dirty="0" smtClean="0">
                <a:solidFill>
                  <a:srgbClr val="004620"/>
                </a:solidFill>
                <a:latin typeface="CordiaUPC" pitchFamily="34" charset="-34"/>
                <a:cs typeface="FreesiaUPC" pitchFamily="34" charset="-34"/>
              </a:rPr>
              <a:t>ใน</a:t>
            </a:r>
            <a:r>
              <a:rPr lang="th-TH" sz="3200" b="1" i="1" u="sng" dirty="0">
                <a:solidFill>
                  <a:srgbClr val="004620"/>
                </a:solidFill>
                <a:latin typeface="CordiaUPC" pitchFamily="34" charset="-34"/>
                <a:cs typeface="FreesiaUPC" pitchFamily="34" charset="-34"/>
              </a:rPr>
              <a:t>ระหว่างการเดินทาง </a:t>
            </a:r>
            <a:r>
              <a:rPr lang="th-TH" b="1" i="1" u="sng" dirty="0">
                <a:solidFill>
                  <a:srgbClr val="004620"/>
                </a:solidFill>
                <a:latin typeface="CordiaUPC" pitchFamily="34" charset="-34"/>
                <a:cs typeface="FreesiaUPC" pitchFamily="34" charset="-34"/>
              </a:rPr>
              <a:t>ต้อง</a:t>
            </a:r>
            <a:r>
              <a:rPr lang="th-TH" b="1" i="1" u="sng" dirty="0" smtClean="0">
                <a:solidFill>
                  <a:srgbClr val="004620"/>
                </a:solidFill>
                <a:latin typeface="CordiaUPC" pitchFamily="34" charset="-34"/>
                <a:cs typeface="FreesiaUPC" pitchFamily="34" charset="-34"/>
              </a:rPr>
              <a:t>จัดจ้างตาม</a:t>
            </a:r>
            <a:r>
              <a:rPr lang="th-TH" b="1" i="1" u="sng" dirty="0">
                <a:solidFill>
                  <a:srgbClr val="004620"/>
                </a:solidFill>
                <a:latin typeface="CordiaUPC" pitchFamily="34" charset="-34"/>
                <a:cs typeface="FreesiaUPC" pitchFamily="34" charset="-34"/>
              </a:rPr>
              <a:t>ระเบียบฯ พัสดุ</a:t>
            </a:r>
          </a:p>
        </p:txBody>
      </p:sp>
      <p:sp>
        <p:nvSpPr>
          <p:cNvPr id="6" name="ลูกศรโค้งซ้าย 5"/>
          <p:cNvSpPr/>
          <p:nvPr/>
        </p:nvSpPr>
        <p:spPr>
          <a:xfrm>
            <a:off x="8358188" y="1143000"/>
            <a:ext cx="785812" cy="1143000"/>
          </a:xfrm>
          <a:prstGeom prst="curvedLeftArrow">
            <a:avLst/>
          </a:prstGeom>
          <a:solidFill>
            <a:srgbClr val="FF0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ลูกศรโค้งขวา 6"/>
          <p:cNvSpPr/>
          <p:nvPr/>
        </p:nvSpPr>
        <p:spPr>
          <a:xfrm>
            <a:off x="0" y="1143000"/>
            <a:ext cx="874713" cy="1071563"/>
          </a:xfrm>
          <a:prstGeom prst="curvedRightArrow">
            <a:avLst/>
          </a:prstGeom>
          <a:solidFill>
            <a:srgbClr val="FF0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ับมุม 1"/>
          <p:cNvSpPr/>
          <p:nvPr/>
        </p:nvSpPr>
        <p:spPr>
          <a:xfrm>
            <a:off x="214313" y="1785938"/>
            <a:ext cx="8715375" cy="2357437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endParaRPr lang="th-TH" sz="3200" b="1" dirty="0">
              <a:solidFill>
                <a:srgbClr val="800080"/>
              </a:solidFill>
              <a:latin typeface="Antique Olive Compact" pitchFamily="34" charset="0"/>
              <a:cs typeface="FreesiaUPC" pitchFamily="34" charset="-34"/>
            </a:endParaRPr>
          </a:p>
          <a:p>
            <a:pPr>
              <a:buFont typeface="Wingdings" pitchFamily="2" charset="2"/>
              <a:buChar char="Ø"/>
              <a:tabLst>
                <a:tab pos="352425" algn="l"/>
              </a:tabLst>
              <a:defRPr/>
            </a:pPr>
            <a:r>
              <a:rPr lang="th-TH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ค่าโดยสารประจำทาง, </a:t>
            </a:r>
          </a:p>
          <a:p>
            <a:pPr>
              <a:buFont typeface="Wingdings" pitchFamily="2" charset="2"/>
              <a:buChar char="Ø"/>
              <a:tabLst>
                <a:tab pos="352425" algn="l"/>
              </a:tabLst>
              <a:defRPr/>
            </a:pPr>
            <a:r>
              <a:rPr lang="th-TH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ค่าเช่าพาหนะ(</a:t>
            </a:r>
            <a:r>
              <a:rPr lang="en-US" sz="2400" b="1" dirty="0">
                <a:solidFill>
                  <a:srgbClr val="0000CC"/>
                </a:solidFill>
                <a:latin typeface="Bell MT" pitchFamily="18" charset="0"/>
                <a:cs typeface="FreesiaUPC" pitchFamily="34" charset="-34"/>
              </a:rPr>
              <a:t>TAXI</a:t>
            </a:r>
            <a:r>
              <a:rPr lang="th-TH" sz="2400" b="1" dirty="0">
                <a:solidFill>
                  <a:srgbClr val="0000CC"/>
                </a:solidFill>
                <a:latin typeface="Bell MT" pitchFamily="18" charset="0"/>
                <a:cs typeface="FreesiaUPC" pitchFamily="34" charset="-34"/>
              </a:rPr>
              <a:t>)</a:t>
            </a:r>
            <a:r>
              <a:rPr lang="th-TH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 </a:t>
            </a:r>
          </a:p>
          <a:p>
            <a:pPr marL="450850" indent="-450850">
              <a:buFont typeface="Wingdings" pitchFamily="2" charset="2"/>
              <a:buChar char="Ø"/>
              <a:tabLst>
                <a:tab pos="352425" algn="l"/>
              </a:tabLst>
              <a:defRPr/>
            </a:pPr>
            <a:r>
              <a:rPr lang="th-TH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ค่าเชื้อเพลิง(กรณีมีรถเอง),ค่าระวางรถบรรทุก                  ค่าจ้างคนหาบหาม และอื่นๆทำนองเดียวกัน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0" y="71438"/>
            <a:ext cx="9144000" cy="1643062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i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ค่าพาหนะ ของผู้เดินทางที่เบิกจ่ายได้</a:t>
            </a:r>
          </a:p>
          <a:p>
            <a:pPr algn="ctr">
              <a:defRPr/>
            </a:pPr>
            <a:r>
              <a:rPr lang="th-TH" sz="4000" b="1" i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ตาม</a:t>
            </a:r>
            <a:r>
              <a:rPr lang="th-TH" b="1" i="1" dirty="0" err="1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พรฎ.</a:t>
            </a:r>
            <a:r>
              <a:rPr lang="th-TH" b="1" i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ค่าใช้จ่ายในการเดินทางฯพ.ศ.๒๕๒๖</a:t>
            </a:r>
            <a:r>
              <a:rPr lang="th-TH" sz="4800" b="1" i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ได้แก่</a:t>
            </a:r>
            <a:endParaRPr lang="th-TH" sz="6000" b="1" i="1" dirty="0">
              <a:solidFill>
                <a:srgbClr val="0000CC"/>
              </a:solidFill>
              <a:latin typeface="Antique Olive Compact" pitchFamily="34" charset="0"/>
              <a:cs typeface="FreesiaUPC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14313" y="4286250"/>
            <a:ext cx="8643937" cy="2286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7188" indent="-357188">
              <a:buFont typeface="Wingdings" pitchFamily="2" charset="2"/>
              <a:buChar char="ü"/>
              <a:tabLst>
                <a:tab pos="352425" algn="l"/>
              </a:tabLst>
              <a:defRPr/>
            </a:pPr>
            <a:r>
              <a:rPr lang="th-TH" b="1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แต่ผู้เดินทางจะเช่าเหมารถ (ค่าจ้างเหมายานพาหนะ)           เพื่อรับ-ส่งตลอดเวลาไม่ได้   </a:t>
            </a:r>
          </a:p>
          <a:p>
            <a:pPr>
              <a:buFont typeface="Wingdings" pitchFamily="2" charset="2"/>
              <a:buChar char="ü"/>
              <a:tabLst>
                <a:tab pos="352425" algn="l"/>
              </a:tabLst>
              <a:defRPr/>
            </a:pPr>
            <a:r>
              <a:rPr lang="th-TH" b="1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เนื่องจากใน</a:t>
            </a:r>
            <a:r>
              <a:rPr lang="th-TH" b="1" dirty="0" err="1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พรฎ.</a:t>
            </a:r>
            <a:r>
              <a:rPr lang="th-TH" b="1" dirty="0">
                <a:solidFill>
                  <a:schemeClr val="tx1"/>
                </a:solidFill>
                <a:latin typeface="Antique Olive Compact" pitchFamily="34" charset="0"/>
                <a:cs typeface="FreesiaUPC" pitchFamily="34" charset="-34"/>
              </a:rPr>
              <a:t>ค่าใช้จ่ายเดินทางฯ มิได้ให้สิทธิเบิกค่าใช้จ่ายในลักษณะดังกล่าวได้</a:t>
            </a:r>
          </a:p>
        </p:txBody>
      </p:sp>
      <p:sp>
        <p:nvSpPr>
          <p:cNvPr id="6" name="ลูกศรลง 5"/>
          <p:cNvSpPr/>
          <p:nvPr/>
        </p:nvSpPr>
        <p:spPr>
          <a:xfrm rot="3133015">
            <a:off x="6000750" y="1571625"/>
            <a:ext cx="714375" cy="1000125"/>
          </a:xfrm>
          <a:prstGeom prst="downArrow">
            <a:avLst/>
          </a:prstGeom>
          <a:solidFill>
            <a:srgbClr val="FFFFCC"/>
          </a:solidFill>
          <a:ln>
            <a:solidFill>
              <a:srgbClr val="FF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785938"/>
            <a:ext cx="8329612" cy="4811712"/>
          </a:xfrm>
          <a:solidFill>
            <a:srgbClr val="FFFFE5"/>
          </a:solidFill>
          <a:ln w="57150" cmpd="thickThin">
            <a:solidFill>
              <a:srgbClr val="D60093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th-TH" sz="3600" b="1" smtClean="0">
                <a:solidFill>
                  <a:srgbClr val="006600"/>
                </a:solidFill>
                <a:cs typeface="FreesiaUPC" pitchFamily="34" charset="-34"/>
              </a:rPr>
              <a:t>(คำ</a:t>
            </a:r>
            <a:r>
              <a:rPr lang="th-TH" sz="3600" b="1" smtClean="0">
                <a:cs typeface="FreesiaUPC" pitchFamily="34" charset="-34"/>
              </a:rPr>
              <a:t>วินิจฉัยกวพ</a:t>
            </a:r>
            <a:r>
              <a:rPr lang="en-US" sz="3600" b="1" smtClean="0">
                <a:cs typeface="FreesiaUPC" pitchFamily="34" charset="-34"/>
              </a:rPr>
              <a:t>.</a:t>
            </a:r>
            <a:r>
              <a:rPr lang="th-TH" sz="3600" b="1" smtClean="0">
                <a:cs typeface="FreesiaUPC" pitchFamily="34" charset="-34"/>
              </a:rPr>
              <a:t> ปี๒๕๕๐,๒๕๕๒)</a:t>
            </a:r>
            <a:r>
              <a:rPr lang="th-TH" sz="3600" b="1" u="sng" smtClean="0">
                <a:solidFill>
                  <a:srgbClr val="FF33CC"/>
                </a:solidFill>
                <a:cs typeface="FreesiaUPC" pitchFamily="34" charset="-34"/>
              </a:rPr>
              <a:t> 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th-TH" sz="3600" b="1" u="sng" smtClean="0">
                <a:solidFill>
                  <a:srgbClr val="C00000"/>
                </a:solidFill>
                <a:cs typeface="FreesiaUPC" pitchFamily="34" charset="-34"/>
              </a:rPr>
              <a:t>การประกันภัยรถยนต์/ประกันชีวิต/ประกันวินาศภัยมิใช่พัสดุ</a:t>
            </a:r>
            <a:r>
              <a:rPr lang="th-TH" sz="3600" b="1" smtClean="0">
                <a:solidFill>
                  <a:srgbClr val="C00000"/>
                </a:solidFill>
                <a:cs typeface="FreesiaUPC" pitchFamily="34" charset="-34"/>
              </a:rPr>
              <a:t>   </a:t>
            </a:r>
            <a:r>
              <a:rPr lang="th-TH" sz="3600" b="1" smtClean="0">
                <a:cs typeface="FreesiaUPC" pitchFamily="34" charset="-34"/>
              </a:rPr>
              <a:t>จึงไม่อยู่ในบังคับที่ต้อง จัดหา    </a:t>
            </a:r>
          </a:p>
          <a:p>
            <a:pPr eaLnBrk="1" hangingPunct="1">
              <a:buFontTx/>
              <a:buNone/>
            </a:pPr>
            <a:r>
              <a:rPr lang="th-TH" sz="3600" b="1" smtClean="0">
                <a:cs typeface="FreesiaUPC" pitchFamily="34" charset="-34"/>
              </a:rPr>
              <a:t>		ตามระเบียบสำนักนายกรัฐมนตรีว่าด้วยการพัสดุ 	พ</a:t>
            </a:r>
            <a:r>
              <a:rPr lang="en-US" sz="3600" b="1" smtClean="0">
                <a:cs typeface="FreesiaUPC" pitchFamily="34" charset="-34"/>
              </a:rPr>
              <a:t>.</a:t>
            </a:r>
            <a:r>
              <a:rPr lang="th-TH" sz="3600" b="1" smtClean="0">
                <a:cs typeface="FreesiaUPC" pitchFamily="34" charset="-34"/>
              </a:rPr>
              <a:t>ศ</a:t>
            </a:r>
            <a:r>
              <a:rPr lang="en-US" sz="3600" b="1" smtClean="0">
                <a:cs typeface="FreesiaUPC" pitchFamily="34" charset="-34"/>
              </a:rPr>
              <a:t>.</a:t>
            </a:r>
            <a:r>
              <a:rPr lang="th-TH" sz="3600" b="1" smtClean="0">
                <a:cs typeface="FreesiaUPC" pitchFamily="34" charset="-34"/>
              </a:rPr>
              <a:t>๒๕๓๕ และที่แก้ไขเพิ่มเติม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h-TH" sz="3600" b="1" smtClean="0">
                <a:solidFill>
                  <a:srgbClr val="000099"/>
                </a:solidFill>
                <a:cs typeface="FreesiaUPC" pitchFamily="34" charset="-34"/>
              </a:rPr>
              <a:t>แต่เป็นการดำเนินการตามพรบ.ประกันภัยประเภทนั้น ๆ</a:t>
            </a:r>
          </a:p>
          <a:p>
            <a:pPr eaLnBrk="1" hangingPunct="1">
              <a:buFontTx/>
              <a:buNone/>
            </a:pPr>
            <a:r>
              <a:rPr lang="th-TH" sz="3600" b="1" i="1" smtClean="0">
                <a:solidFill>
                  <a:srgbClr val="0000FF"/>
                </a:solidFill>
                <a:cs typeface="FreesiaUPC" pitchFamily="34" charset="-34"/>
              </a:rPr>
              <a:t>   </a:t>
            </a:r>
            <a:r>
              <a:rPr lang="th-TH" sz="3600" b="1" i="1" u="sng" smtClean="0">
                <a:solidFill>
                  <a:srgbClr val="C00000"/>
                </a:solidFill>
                <a:cs typeface="FreesiaUPC" pitchFamily="34" charset="-34"/>
              </a:rPr>
              <a:t>จึงอยู่ในดุลพินิจของส่วนราชการที่จะดำเนินการจัดหาได้ตามความเหมาะสม</a:t>
            </a:r>
            <a:endParaRPr lang="en-US" sz="3600" b="1" i="1" u="sng" smtClean="0">
              <a:solidFill>
                <a:srgbClr val="C00000"/>
              </a:solidFill>
              <a:cs typeface="FreesiaUPC" pitchFamily="34" charset="-34"/>
            </a:endParaRPr>
          </a:p>
        </p:txBody>
      </p:sp>
      <p:pic>
        <p:nvPicPr>
          <p:cNvPr id="59395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714500"/>
            <a:ext cx="18065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มุมมน 4"/>
          <p:cNvSpPr/>
          <p:nvPr/>
        </p:nvSpPr>
        <p:spPr>
          <a:xfrm>
            <a:off x="71438" y="142875"/>
            <a:ext cx="8929687" cy="1500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srgbClr val="0000CC"/>
                </a:solidFill>
                <a:cs typeface="FreesiaUPC" pitchFamily="34" charset="-34"/>
              </a:rPr>
              <a:t>การซื้อประกันภัยทุกประเภท ตาม</a:t>
            </a:r>
            <a:r>
              <a:rPr lang="th-TH" sz="4400" b="1" dirty="0" err="1">
                <a:solidFill>
                  <a:srgbClr val="0000CC"/>
                </a:solidFill>
                <a:cs typeface="FreesiaUPC" pitchFamily="34" charset="-34"/>
              </a:rPr>
              <a:t>พรบ.</a:t>
            </a:r>
            <a:r>
              <a:rPr lang="th-TH" sz="4400" b="1" dirty="0">
                <a:solidFill>
                  <a:srgbClr val="0000CC"/>
                </a:solidFill>
                <a:cs typeface="FreesiaUPC" pitchFamily="34" charset="-34"/>
              </a:rPr>
              <a:t>ประกันภัย</a:t>
            </a:r>
            <a:r>
              <a:rPr lang="th-TH" sz="4000" b="1" dirty="0">
                <a:solidFill>
                  <a:srgbClr val="000099"/>
                </a:solidFill>
                <a:cs typeface="FreesiaUPC" pitchFamily="34" charset="-34"/>
              </a:rPr>
              <a:t/>
            </a:r>
            <a:br>
              <a:rPr lang="th-TH" sz="4000" b="1" dirty="0">
                <a:solidFill>
                  <a:srgbClr val="000099"/>
                </a:solidFill>
                <a:cs typeface="FreesiaUPC" pitchFamily="34" charset="-34"/>
              </a:rPr>
            </a:br>
            <a:r>
              <a:rPr lang="th-TH" sz="4000" b="1" dirty="0">
                <a:solidFill>
                  <a:srgbClr val="C00000"/>
                </a:solidFill>
                <a:cs typeface="FreesiaUPC" pitchFamily="34" charset="-34"/>
              </a:rPr>
              <a:t> เนื่องจาก</a:t>
            </a:r>
            <a:r>
              <a:rPr lang="en-US" sz="4000" b="1" dirty="0">
                <a:solidFill>
                  <a:srgbClr val="C00000"/>
                </a:solidFill>
                <a:cs typeface="FreesiaUPC" pitchFamily="34" charset="-34"/>
              </a:rPr>
              <a:t>“</a:t>
            </a:r>
            <a:r>
              <a:rPr lang="th-TH" sz="4000" b="1" dirty="0">
                <a:solidFill>
                  <a:srgbClr val="C00000"/>
                </a:solidFill>
                <a:cs typeface="FreesiaUPC" pitchFamily="34" charset="-34"/>
              </a:rPr>
              <a:t>มิ</a:t>
            </a:r>
            <a:r>
              <a:rPr lang="th-TH" sz="4000" b="1" dirty="0" err="1">
                <a:solidFill>
                  <a:srgbClr val="C00000"/>
                </a:solidFill>
                <a:cs typeface="FreesiaUPC" pitchFamily="34" charset="-34"/>
              </a:rPr>
              <a:t>ไช่</a:t>
            </a:r>
            <a:r>
              <a:rPr lang="th-TH" sz="4000" b="1" dirty="0">
                <a:solidFill>
                  <a:srgbClr val="C00000"/>
                </a:solidFill>
                <a:cs typeface="FreesiaUPC" pitchFamily="34" charset="-34"/>
              </a:rPr>
              <a:t>พัสดุ</a:t>
            </a:r>
            <a:r>
              <a:rPr lang="en-US" sz="4000" b="1" dirty="0">
                <a:solidFill>
                  <a:srgbClr val="C00000"/>
                </a:solidFill>
                <a:cs typeface="FreesiaUPC" pitchFamily="34" charset="-34"/>
              </a:rPr>
              <a:t>”</a:t>
            </a:r>
            <a:r>
              <a:rPr lang="th-TH" sz="4000" b="1" dirty="0">
                <a:solidFill>
                  <a:srgbClr val="C00000"/>
                </a:solidFill>
                <a:cs typeface="FreesiaUPC" pitchFamily="34" charset="-34"/>
              </a:rPr>
              <a:t>จึงไม่ต้องจัดหาตามระเบียบฯพัสดุ </a:t>
            </a:r>
            <a:endParaRPr lang="th-TH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การเตรียมการ 3"/>
          <p:cNvSpPr/>
          <p:nvPr/>
        </p:nvSpPr>
        <p:spPr>
          <a:xfrm>
            <a:off x="0" y="1785938"/>
            <a:ext cx="3429000" cy="4857750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มติ</a:t>
            </a:r>
            <a:r>
              <a:rPr lang="th-TH" b="1" dirty="0" err="1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ครม.นร</a:t>
            </a:r>
            <a:r>
              <a:rPr lang="th-TH" b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๐๒๐๒/ว ๑ </a:t>
            </a:r>
            <a:r>
              <a:rPr lang="th-TH" b="1" dirty="0" err="1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ลว.</a:t>
            </a:r>
            <a:r>
              <a:rPr lang="th-TH" b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๓ม.ค.๒๕๓๗  </a:t>
            </a:r>
            <a:r>
              <a:rPr lang="th-TH" sz="3200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เรื่อง มาตรการป้องกันหรือลดโอกาสในการสมยอมกันในการเสนอราคา</a:t>
            </a:r>
            <a:endParaRPr lang="th-TH" sz="3200" dirty="0">
              <a:solidFill>
                <a:srgbClr val="0000CC"/>
              </a:solidFill>
            </a:endParaRPr>
          </a:p>
        </p:txBody>
      </p:sp>
      <p:sp>
        <p:nvSpPr>
          <p:cNvPr id="7" name="แผนผังลำดับงาน: การเตรียมการ 6"/>
          <p:cNvSpPr/>
          <p:nvPr/>
        </p:nvSpPr>
        <p:spPr>
          <a:xfrm>
            <a:off x="2928938" y="1857375"/>
            <a:ext cx="3786187" cy="4857750"/>
          </a:xfrm>
          <a:prstGeom prst="flowChartPreparation">
            <a:avLst/>
          </a:prstGeom>
          <a:solidFill>
            <a:srgbClr val="0000CC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มติ</a:t>
            </a:r>
            <a:r>
              <a:rPr lang="th-TH" sz="3200" b="1" dirty="0" err="1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ครม.นร</a:t>
            </a:r>
            <a:r>
              <a:rPr lang="th-TH" sz="3200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๐๒๐๒/ว ๘๐ </a:t>
            </a:r>
            <a:r>
              <a:rPr lang="th-TH" sz="3200" b="1" dirty="0" err="1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ลว.</a:t>
            </a:r>
            <a:r>
              <a:rPr lang="th-TH" sz="3200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๓ ม.ค.๒๕๓๗  เรื่อง </a:t>
            </a:r>
            <a:r>
              <a:rPr lang="th-TH" sz="3200" b="1" dirty="0">
                <a:solidFill>
                  <a:schemeClr val="bg1"/>
                </a:solidFill>
                <a:latin typeface="Antique Olive Compact" pitchFamily="34" charset="0"/>
                <a:cs typeface="FreesiaUPC" pitchFamily="34" charset="-34"/>
              </a:rPr>
              <a:t>การปรับปรุงแก้ไขวิธีการประกวดราคาจ้างก่อสร้างของทางราชการ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8" name="แผนผังลำดับงาน: การเตรียมการ 7"/>
          <p:cNvSpPr/>
          <p:nvPr/>
        </p:nvSpPr>
        <p:spPr>
          <a:xfrm>
            <a:off x="5929313" y="1643063"/>
            <a:ext cx="3214687" cy="5072062"/>
          </a:xfrm>
          <a:prstGeom prst="flowChartPreparation">
            <a:avLst/>
          </a:prstGeom>
          <a:solidFill>
            <a:srgbClr val="FF8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มติครม.สร๐๒๐๓/ว๕๒ </a:t>
            </a:r>
            <a:r>
              <a:rPr lang="th-TH" sz="3200" b="1" dirty="0" err="1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ลว.</a:t>
            </a:r>
            <a:r>
              <a:rPr lang="th-TH" sz="3200" b="1" dirty="0">
                <a:solidFill>
                  <a:srgbClr val="002060"/>
                </a:solidFill>
                <a:latin typeface="CordiaUPC" pitchFamily="34" charset="-34"/>
                <a:cs typeface="FreesiaUPC" pitchFamily="34" charset="-34"/>
              </a:rPr>
              <a:t>๒๘มี.ค.๒๕๒๐ เรื่องการระบุคุณลักษณะเฉพาะของสิ่งของหรือยี่ห้อสิ่งของ 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91CDC-DBDA-45F4-A7B8-BB2A0F1D95C2}" type="slidenum">
              <a:rPr lang="en-US"/>
              <a:pPr>
                <a:defRPr/>
              </a:pPr>
              <a:t>163</a:t>
            </a:fld>
            <a:endParaRPr lang="th-TH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57188" y="0"/>
            <a:ext cx="8429625" cy="1643063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  <a:latin typeface="Antique Olive Compact" pitchFamily="34" charset="0"/>
                <a:cs typeface="FreesiaUPC" pitchFamily="34" charset="-34"/>
              </a:rPr>
              <a:t>มติคณะรัฐมนตรีที่เกี่ยวข้อง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ำดับงาน: การเตรียมการ 3"/>
          <p:cNvSpPr/>
          <p:nvPr/>
        </p:nvSpPr>
        <p:spPr>
          <a:xfrm>
            <a:off x="285750" y="1643063"/>
            <a:ext cx="3071813" cy="5000625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มติ</a:t>
            </a:r>
            <a:r>
              <a:rPr lang="th-TH" b="1" dirty="0" err="1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ครม.นร</a:t>
            </a:r>
            <a:r>
              <a:rPr lang="th-TH" b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๐๒๐๕/ว ๔๔ </a:t>
            </a:r>
            <a:r>
              <a:rPr lang="th-TH" b="1" dirty="0" err="1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ลว.</a:t>
            </a:r>
            <a:r>
              <a:rPr lang="th-TH" b="1" dirty="0">
                <a:solidFill>
                  <a:srgbClr val="C00000"/>
                </a:solidFill>
                <a:latin typeface="CordiaUPC" pitchFamily="34" charset="-34"/>
                <a:cs typeface="FreesiaUPC" pitchFamily="34" charset="-34"/>
              </a:rPr>
              <a:t>๒๒มี.ค.๒๕๓๖  </a:t>
            </a:r>
            <a:r>
              <a:rPr lang="th-TH" b="1" dirty="0">
                <a:solidFill>
                  <a:srgbClr val="0000CC"/>
                </a:solidFill>
                <a:latin typeface="CordiaUPC" pitchFamily="34" charset="-34"/>
                <a:cs typeface="FreesiaUPC" pitchFamily="34" charset="-34"/>
              </a:rPr>
              <a:t>เรื่อง การจ้างเอกชนออกแบบและควบคุมงาน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7" name="แผนผังลำดับงาน: การเตรียมการ 6"/>
          <p:cNvSpPr/>
          <p:nvPr/>
        </p:nvSpPr>
        <p:spPr>
          <a:xfrm>
            <a:off x="2857500" y="1571612"/>
            <a:ext cx="3643313" cy="5000638"/>
          </a:xfrm>
          <a:prstGeom prst="flowChartPreparation">
            <a:avLst/>
          </a:prstGeom>
          <a:solidFill>
            <a:srgbClr val="0000CC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มติครม.ด่วนมาก ที่</a:t>
            </a:r>
            <a:r>
              <a:rPr lang="th-TH" sz="3200" b="1" dirty="0" err="1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น.ว.</a:t>
            </a:r>
            <a:r>
              <a:rPr lang="th-TH" sz="3200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 ๑๐๕/๒๕๐๔ </a:t>
            </a:r>
            <a:r>
              <a:rPr lang="th-TH" sz="3200" b="1" dirty="0" err="1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ลว.</a:t>
            </a:r>
            <a:r>
              <a:rPr lang="th-TH" sz="3200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๑๘ ต.ค.๒๕๐๔เรื่อง หลักเกณฑ์การร้องขอถอนชื่อออกจากบัญชี</a:t>
            </a:r>
            <a:r>
              <a:rPr lang="th-TH" sz="3200" b="1" dirty="0" smtClean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รายชื่อ</a:t>
            </a:r>
          </a:p>
          <a:p>
            <a:pPr algn="ctr"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ผู้</a:t>
            </a:r>
            <a:r>
              <a:rPr lang="th-TH" sz="3200" b="1" dirty="0">
                <a:solidFill>
                  <a:schemeClr val="bg1"/>
                </a:solidFill>
                <a:latin typeface="CordiaUPC" pitchFamily="34" charset="-34"/>
                <a:cs typeface="FreesiaUPC" pitchFamily="34" charset="-34"/>
              </a:rPr>
              <a:t>ละทิ้งงาน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8" name="แผนผังลำดับงาน: การเตรียมการ 7"/>
          <p:cNvSpPr/>
          <p:nvPr/>
        </p:nvSpPr>
        <p:spPr>
          <a:xfrm>
            <a:off x="5857875" y="1571625"/>
            <a:ext cx="3286125" cy="5000625"/>
          </a:xfrm>
          <a:prstGeom prst="flowChartPreparat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มติครม. </a:t>
            </a:r>
            <a:r>
              <a:rPr lang="th-TH" sz="3200" b="1" dirty="0" err="1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ที่นร</a:t>
            </a:r>
            <a:r>
              <a:rPr lang="th-TH" sz="3200" b="1" dirty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 ๐๕๐๖/๒๓๖๒ </a:t>
            </a:r>
          </a:p>
          <a:p>
            <a:pPr>
              <a:defRPr/>
            </a:pPr>
            <a:r>
              <a:rPr lang="th-TH" sz="3200" b="1" dirty="0" err="1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ลว.</a:t>
            </a:r>
            <a:r>
              <a:rPr lang="th-TH" sz="3200" b="1" dirty="0">
                <a:solidFill>
                  <a:schemeClr val="tx1"/>
                </a:solidFill>
                <a:latin typeface="CordiaUPC" pitchFamily="34" charset="-34"/>
                <a:cs typeface="FreesiaUPC" pitchFamily="34" charset="-34"/>
              </a:rPr>
              <a:t>๑๔ ก.พ.๒๕๕๐ เรื่อง </a:t>
            </a:r>
            <a:r>
              <a:rPr lang="th-TH" b="1" i="1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หลักเกณฑ์การกำหนด</a:t>
            </a:r>
            <a:r>
              <a:rPr lang="th-TH" sz="4000" b="1" i="1" u="sng" dirty="0">
                <a:solidFill>
                  <a:srgbClr val="FF0000"/>
                </a:solidFill>
                <a:latin typeface="CordiaUPC" pitchFamily="34" charset="-34"/>
                <a:cs typeface="FreesiaUPC" pitchFamily="34" charset="-34"/>
              </a:rPr>
              <a:t>ราคากลางงานก่อสร้าง</a:t>
            </a:r>
            <a:endParaRPr lang="th-TH" sz="3200" i="1" u="sng" dirty="0">
              <a:solidFill>
                <a:srgbClr val="FF0000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4A40D-F281-464D-87BE-2454C423764C}" type="slidenum">
              <a:rPr lang="en-US"/>
              <a:pPr>
                <a:defRPr/>
              </a:pPr>
              <a:t>164</a:t>
            </a:fld>
            <a:endParaRPr lang="th-TH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57188" y="214313"/>
            <a:ext cx="8429625" cy="1071562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chemeClr val="bg1"/>
                </a:solidFill>
                <a:latin typeface="Antique Olive Compact" pitchFamily="34" charset="0"/>
                <a:cs typeface="FreesiaUPC" pitchFamily="34" charset="-34"/>
              </a:rPr>
              <a:t>มติคณะรัฐมนตรีที่เกี่ยวข้อง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แผนผังลําดับงาน: การตัดสินใจ 2"/>
          <p:cNvSpPr/>
          <p:nvPr/>
        </p:nvSpPr>
        <p:spPr>
          <a:xfrm>
            <a:off x="0" y="0"/>
            <a:ext cx="9144000" cy="1857375"/>
          </a:xfrm>
          <a:prstGeom prst="flowChartDecision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latin typeface="Antique Olive Compact" pitchFamily="34" charset="0"/>
                <a:cs typeface="FreesiaUPC" pitchFamily="34" charset="-34"/>
              </a:rPr>
              <a:t>มติคณะรัฐมนตรี        </a:t>
            </a:r>
          </a:p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latin typeface="Antique Olive Compact" pitchFamily="34" charset="0"/>
                <a:cs typeface="FreesiaUPC" pitchFamily="34" charset="-34"/>
              </a:rPr>
              <a:t>ที่เกี่ยวข้อง (ต่อ)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9" name="สี่เหลี่ยมมุมเว้า 8"/>
          <p:cNvSpPr/>
          <p:nvPr/>
        </p:nvSpPr>
        <p:spPr>
          <a:xfrm>
            <a:off x="0" y="1857375"/>
            <a:ext cx="9144000" cy="4572000"/>
          </a:xfrm>
          <a:prstGeom prst="plaqu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i="1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การสนับสนุนสินค้าที่ผลิตในประเทศไทย</a:t>
            </a:r>
          </a:p>
          <a:p>
            <a:pPr algn="ctr">
              <a:defRPr/>
            </a:pPr>
            <a:r>
              <a:rPr lang="th-TH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๑. มติ</a:t>
            </a:r>
            <a:r>
              <a:rPr lang="th-TH" b="1" i="1" dirty="0"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ครม. 29 พ.ค. 50 หนังสือสำนักเลขาธิการคณะรัฐมนตรี ที่ </a:t>
            </a:r>
            <a:r>
              <a:rPr lang="th-TH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นร</a:t>
            </a:r>
            <a:r>
              <a:rPr lang="th-TH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0505/ว 83 </a:t>
            </a:r>
            <a:r>
              <a:rPr lang="th-TH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ลว.</a:t>
            </a:r>
            <a:r>
              <a:rPr lang="th-TH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30 พ.ค.50</a:t>
            </a:r>
            <a:endParaRPr lang="th-TH" sz="4000" b="1" i="1" dirty="0">
              <a:solidFill>
                <a:schemeClr val="tx1"/>
              </a:solidFill>
              <a:latin typeface="Angsana New" pitchFamily="18" charset="-34"/>
              <a:cs typeface="FreesiaUPC" pitchFamily="34" charset="-34"/>
            </a:endParaRPr>
          </a:p>
          <a:p>
            <a:pPr algn="ctr">
              <a:defRPr/>
            </a:pPr>
            <a:r>
              <a:rPr lang="th-TH" sz="40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๒.มติ ครม. 21 เม.ย. 52  -  ด่วนที่สุด ที่ </a:t>
            </a:r>
            <a:r>
              <a:rPr lang="th-TH" sz="40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นร</a:t>
            </a:r>
            <a:r>
              <a:rPr lang="th-TH" sz="40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0505/ว 89 </a:t>
            </a:r>
            <a:r>
              <a:rPr lang="th-TH" sz="4000" b="1" i="1" dirty="0" err="1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ลว.</a:t>
            </a:r>
            <a:r>
              <a:rPr lang="th-TH" sz="4000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28 เม.ย. 52 **</a:t>
            </a:r>
          </a:p>
          <a:p>
            <a:pPr algn="ctr">
              <a:defRPr/>
            </a:pPr>
            <a:r>
              <a:rPr lang="th-TH" b="1" i="1" dirty="0">
                <a:solidFill>
                  <a:schemeClr val="tx1"/>
                </a:solidFill>
                <a:latin typeface="Angsana New" pitchFamily="18" charset="-34"/>
                <a:cs typeface="FreesiaUPC" pitchFamily="34" charset="-34"/>
              </a:rPr>
              <a:t>     </a:t>
            </a:r>
            <a:r>
              <a:rPr lang="th-TH" sz="4400" b="1" i="1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เรื่อง การใช้พัสดุที่ผลิตในประเทศ หรือ              เป็นกิจการของคนไทย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2BC3B-7167-448C-ACA7-887F77716117}" type="slidenum">
              <a:rPr lang="en-US"/>
              <a:pPr>
                <a:defRPr/>
              </a:pPr>
              <a:t>165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แผนผังลําดับงาน: การตัดสินใจ 2"/>
          <p:cNvSpPr/>
          <p:nvPr/>
        </p:nvSpPr>
        <p:spPr>
          <a:xfrm>
            <a:off x="357188" y="0"/>
            <a:ext cx="8786812" cy="2428875"/>
          </a:xfrm>
          <a:prstGeom prst="flowChartDecision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latin typeface="Antique Olive Compact" pitchFamily="34" charset="0"/>
                <a:cs typeface="FreesiaUPC" pitchFamily="34" charset="-34"/>
              </a:rPr>
              <a:t>มติคณะรัฐมนตรี               ที่เกี่ยวข้อง (ต่อ)</a:t>
            </a:r>
            <a:endParaRPr lang="th-TH" sz="4800" dirty="0"/>
          </a:p>
        </p:txBody>
      </p:sp>
      <p:sp>
        <p:nvSpPr>
          <p:cNvPr id="4" name="แผนผังลำดับงาน: การเตรียมการ 3"/>
          <p:cNvSpPr/>
          <p:nvPr/>
        </p:nvSpPr>
        <p:spPr>
          <a:xfrm>
            <a:off x="785813" y="2214563"/>
            <a:ext cx="3714750" cy="4429125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4000" b="1" dirty="0">
              <a:solidFill>
                <a:srgbClr val="002060"/>
              </a:solidFill>
              <a:latin typeface="Antique Olive Compact" pitchFamily="34" charset="0"/>
              <a:cs typeface="FreesiaUPC" pitchFamily="34" charset="-34"/>
            </a:endParaRPr>
          </a:p>
          <a:p>
            <a:pPr algn="ctr">
              <a:defRPr/>
            </a:pPr>
            <a:r>
              <a:rPr lang="th-TH" sz="40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มติครม.เกี่ยวกับมาตรการเร่งรัดการใช้จ่ายเงินภาครัฐ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C00000"/>
                </a:solidFill>
                <a:cs typeface="FreesiaUPC" pitchFamily="34" charset="-34"/>
              </a:rPr>
              <a:t>(แต่ละปี)</a:t>
            </a:r>
            <a:endParaRPr lang="th-TH" sz="4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th-TH" sz="4000" dirty="0">
              <a:solidFill>
                <a:srgbClr val="002060"/>
              </a:solidFill>
            </a:endParaRPr>
          </a:p>
        </p:txBody>
      </p:sp>
      <p:sp>
        <p:nvSpPr>
          <p:cNvPr id="5" name="แผนผังลำดับงาน: การเตรียมการ 4"/>
          <p:cNvSpPr/>
          <p:nvPr/>
        </p:nvSpPr>
        <p:spPr>
          <a:xfrm>
            <a:off x="4714875" y="2286000"/>
            <a:ext cx="3786188" cy="4429125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002060"/>
                </a:solidFill>
                <a:cs typeface="FreesiaUPC" pitchFamily="34" charset="-34"/>
              </a:rPr>
              <a:t>มติครม.เกี่ยวกับมาตรการช่วยเหลือ           ผู้ประกอบอาชีพก่อสร้าง</a:t>
            </a:r>
          </a:p>
          <a:p>
            <a:pPr algn="ctr">
              <a:defRPr/>
            </a:pPr>
            <a:r>
              <a:rPr lang="th-TH" b="1" dirty="0">
                <a:solidFill>
                  <a:srgbClr val="C00000"/>
                </a:solidFill>
                <a:cs typeface="FreesiaUPC" pitchFamily="34" charset="-34"/>
              </a:rPr>
              <a:t>(แต่ละปี)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5AA6B-8241-4B52-A128-CA2910260B38}" type="slidenum">
              <a:rPr lang="en-US"/>
              <a:pPr>
                <a:defRPr/>
              </a:pPr>
              <a:t>166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fwmail.teenee.com/creation/img0/347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357313"/>
            <a:ext cx="40767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สี่เหลี่ยมผืนผ้า 2"/>
          <p:cNvSpPr>
            <a:spLocks noChangeArrowheads="1"/>
          </p:cNvSpPr>
          <p:nvPr/>
        </p:nvSpPr>
        <p:spPr bwMode="auto">
          <a:xfrm>
            <a:off x="1214438" y="428625"/>
            <a:ext cx="664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7200" b="1">
                <a:solidFill>
                  <a:srgbClr val="9900FF"/>
                </a:solidFill>
                <a:latin typeface="Calibri" pitchFamily="34" charset="0"/>
                <a:cs typeface="Cordia New" pitchFamily="34" charset="-34"/>
              </a:rPr>
              <a:t>จบการนำเสนอ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00200" y="3786188"/>
            <a:ext cx="6019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rgbClr val="9933FF"/>
                </a:solidFill>
              </a:rPr>
              <a:t>น.ส.</a:t>
            </a:r>
            <a:r>
              <a:rPr lang="th-TH" sz="6600" b="1" dirty="0" err="1">
                <a:solidFill>
                  <a:srgbClr val="9933FF"/>
                </a:solidFill>
              </a:rPr>
              <a:t>ภัทรช</a:t>
            </a:r>
            <a:r>
              <a:rPr lang="th-TH" sz="6600" b="1" dirty="0">
                <a:solidFill>
                  <a:srgbClr val="9933FF"/>
                </a:solidFill>
              </a:rPr>
              <a:t>ดา  ศรีอ้วน</a:t>
            </a:r>
            <a:endParaRPr lang="en-US" sz="6600" b="1" dirty="0">
              <a:solidFill>
                <a:srgbClr val="9933FF"/>
              </a:solidFill>
            </a:endParaRPr>
          </a:p>
        </p:txBody>
      </p:sp>
      <p:sp>
        <p:nvSpPr>
          <p:cNvPr id="158725" name="สี่เหลี่ยมผืนผ้า 4"/>
          <p:cNvSpPr>
            <a:spLocks noChangeArrowheads="1"/>
          </p:cNvSpPr>
          <p:nvPr/>
        </p:nvSpPr>
        <p:spPr bwMode="auto">
          <a:xfrm>
            <a:off x="2286000" y="4857750"/>
            <a:ext cx="4643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8000" b="1">
                <a:solidFill>
                  <a:srgbClr val="9900FF"/>
                </a:solidFill>
                <a:latin typeface="Calibri" pitchFamily="34" charset="0"/>
                <a:cs typeface="Cordia New" pitchFamily="34" charset="-34"/>
              </a:rPr>
              <a:t>สวัสดีค่ะ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88925"/>
            <a:ext cx="439261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50825" y="1268413"/>
            <a:ext cx="8642350" cy="51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</a:rPr>
              <a:t>งานก่อสร้าง จะต้องคำนวณราคากลางตามมติคณะรัฐมนตรีเมื่อวันที่  6  กุมภาพันธ์  2550 แจ้งตามหนังสือสำนักเลขาธิการคณะรัฐมนตรี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</a:rPr>
              <a:t> ที่ </a:t>
            </a:r>
            <a:r>
              <a:rPr lang="th-TH" sz="3600" b="1" dirty="0" err="1">
                <a:solidFill>
                  <a:srgbClr val="002060"/>
                </a:solidFill>
              </a:rPr>
              <a:t>นร</a:t>
            </a:r>
            <a:r>
              <a:rPr lang="th-TH" sz="3600" b="1" dirty="0">
                <a:solidFill>
                  <a:srgbClr val="002060"/>
                </a:solidFill>
              </a:rPr>
              <a:t> 0506/2362  ลงวันที่  14  กุมภาพันธ์  2550 และหนังสือที่  7  มีนาคม  2550  ทั้งนี้ ตั้งแต่วันที่ 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002060"/>
                </a:solidFill>
              </a:rPr>
              <a:t> 21  มีนาคม  2550 เป็นต้นไป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763688" y="260648"/>
            <a:ext cx="6661178" cy="191685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th-TH" sz="4800" b="1" i="1" dirty="0">
                <a:ln/>
                <a:solidFill>
                  <a:srgbClr val="FF33CC"/>
                </a:solidFill>
                <a:latin typeface="Cordia New" pitchFamily="34" charset="-34"/>
                <a:ea typeface="+mj-ea"/>
                <a:cs typeface="+mj-cs"/>
              </a:rPr>
              <a:t>ความหมาย</a:t>
            </a:r>
            <a:r>
              <a:rPr lang="en-US" sz="4800" b="1" i="1" dirty="0">
                <a:ln/>
                <a:solidFill>
                  <a:srgbClr val="FF33CC"/>
                </a:solidFill>
                <a:latin typeface="Cordia New" pitchFamily="34" charset="-34"/>
                <a:ea typeface="+mj-ea"/>
                <a:cs typeface="+mj-cs"/>
              </a:rPr>
              <a:t>:</a:t>
            </a:r>
            <a:r>
              <a:rPr lang="th-TH" sz="4800" b="1" i="1" dirty="0">
                <a:ln/>
                <a:solidFill>
                  <a:srgbClr val="FF33CC"/>
                </a:solidFill>
                <a:latin typeface="Cordia New" pitchFamily="34" charset="-34"/>
                <a:ea typeface="+mj-ea"/>
                <a:cs typeface="+mj-cs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th-TH" sz="4800" b="1" i="1" dirty="0">
                <a:ln/>
                <a:solidFill>
                  <a:srgbClr val="FF33CC"/>
                </a:solidFill>
                <a:latin typeface="Cordia New" pitchFamily="34" charset="-34"/>
                <a:cs typeface="+mj-cs"/>
              </a:rPr>
              <a:t>ราคากลางงานก่อสร้างของทางราชการ</a:t>
            </a:r>
            <a:endParaRPr lang="th-TH" sz="4800" b="1" i="1" dirty="0">
              <a:ln/>
              <a:solidFill>
                <a:srgbClr val="FF33CC"/>
              </a:solidFill>
              <a:latin typeface="Cordia New" pitchFamily="34" charset="-34"/>
              <a:ea typeface="+mj-ea"/>
              <a:cs typeface="+mj-cs"/>
            </a:endParaRPr>
          </a:p>
        </p:txBody>
      </p:sp>
      <p:sp>
        <p:nvSpPr>
          <p:cNvPr id="158723" name="TextBox 7"/>
          <p:cNvSpPr txBox="1">
            <a:spLocks noChangeArrowheads="1"/>
          </p:cNvSpPr>
          <p:nvPr/>
        </p:nvSpPr>
        <p:spPr bwMode="auto">
          <a:xfrm>
            <a:off x="684213" y="2349500"/>
            <a:ext cx="7848600" cy="3754438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r>
              <a:rPr lang="th-TH" sz="340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3400"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3400" b="1">
                <a:latin typeface="Cordia New" pitchFamily="34" charset="-34"/>
                <a:cs typeface="Cordia New" pitchFamily="34" charset="-34"/>
              </a:rPr>
              <a:t>ราคาค่าก่อสร้างในงานก่อสร้างของทางราชการในแต่ละโครงการ ซึ่งได้จากการประเมินหรือคำนวณตามหลักเกณฑ์ที่คณะรัฐมนตรีกำหนด ราคากลางงานก่อสร้างของทางราชการจึงไม่ใช่ราคามาตรฐานของงานก่อสร้าง แต่เป็นราคาที่      ทางราชการยอมรับไม่สูงจนผู้ประกอบการได้กำไรมากเกินกว่าที่ควรได้รับ และเป็นราคาที่ไม่ต่ำจนผู้ประกอบการ</a:t>
            </a:r>
            <a:br>
              <a:rPr lang="th-TH" sz="3400" b="1">
                <a:latin typeface="Cordia New" pitchFamily="34" charset="-34"/>
                <a:cs typeface="Cordia New" pitchFamily="34" charset="-34"/>
              </a:rPr>
            </a:br>
            <a:r>
              <a:rPr lang="th-TH" sz="3400" b="1">
                <a:latin typeface="Cordia New" pitchFamily="34" charset="-34"/>
                <a:cs typeface="Cordia New" pitchFamily="34" charset="-34"/>
              </a:rPr>
              <a:t>ไม่สามารถที่จะดำเนินการก่อสร้างได้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Box 4"/>
          <p:cNvSpPr txBox="1">
            <a:spLocks noChangeArrowheads="1"/>
          </p:cNvSpPr>
          <p:nvPr/>
        </p:nvSpPr>
        <p:spPr bwMode="auto">
          <a:xfrm>
            <a:off x="496888" y="1484313"/>
            <a:ext cx="822166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9100" indent="-382588" algn="thaiDist">
              <a:buFontTx/>
              <a:buBlip>
                <a:blip r:embed="rId2"/>
              </a:buBlip>
            </a:pPr>
            <a:r>
              <a:rPr lang="th-TH" sz="3000" b="1" i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งานก่อสร้าง จะต้องกำหนดค่า </a:t>
            </a:r>
            <a:r>
              <a:rPr lang="en-US" sz="3000" b="1" i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K </a:t>
            </a:r>
            <a:endParaRPr lang="th-TH" sz="3000" b="1" i="1">
              <a:solidFill>
                <a:srgbClr val="0000CC"/>
              </a:solidFill>
              <a:latin typeface="Cordia New" pitchFamily="34" charset="-34"/>
              <a:cs typeface="Cordia New" pitchFamily="34" charset="-34"/>
            </a:endParaRPr>
          </a:p>
          <a:p>
            <a:pPr marL="419100" indent="-382588" algn="thaiDist"/>
            <a:r>
              <a:rPr lang="th-TH" sz="300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3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มติคณะรัฐมนตรี เมื่อวันที่ 22 สิงหาคม 2532</a:t>
            </a:r>
            <a:r>
              <a:rPr lang="en-US" sz="3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แจ้งตาม   หนังสือสำนักเลขาธิการคณะรัฐมนตรี  ที่ นร </a:t>
            </a:r>
            <a:r>
              <a:rPr lang="en-US" sz="3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0</a:t>
            </a:r>
            <a:r>
              <a:rPr lang="th-TH" sz="3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203</a:t>
            </a:r>
            <a:r>
              <a:rPr lang="en-US" sz="3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/ ว 109 ลงวันที่ 24 สิงหาคม </a:t>
            </a:r>
            <a:r>
              <a:rPr lang="en-US" sz="3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25</a:t>
            </a:r>
            <a:r>
              <a:rPr lang="th-TH" sz="3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32 เรื่อง การพิจารณาช่วยเหลือ</a:t>
            </a:r>
          </a:p>
          <a:p>
            <a:pPr marL="419100" indent="-382588" algn="thaiDist"/>
            <a:r>
              <a:rPr lang="th-TH" sz="3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   ผู้ประกอบอาชีพงานก่อสร้าง</a:t>
            </a:r>
          </a:p>
          <a:p>
            <a:pPr marL="419100" indent="-382588" algn="thaiDi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h-TH" sz="3000" b="1" i="1">
                <a:latin typeface="Cordia New" pitchFamily="34" charset="-34"/>
                <a:cs typeface="Cordia New" pitchFamily="34" charset="-34"/>
              </a:rPr>
              <a:t>งานก่อสร้าง หรืองานซ่อมแซมอาคารวงเงินไม่เกิน </a:t>
            </a:r>
            <a:br>
              <a:rPr lang="th-TH" sz="3000" b="1" i="1">
                <a:latin typeface="Cordia New" pitchFamily="34" charset="-34"/>
                <a:cs typeface="Cordia New" pitchFamily="34" charset="-34"/>
              </a:rPr>
            </a:br>
            <a:r>
              <a:rPr lang="th-TH" sz="3000" b="1" i="1">
                <a:latin typeface="Cordia New" pitchFamily="34" charset="-34"/>
                <a:cs typeface="Cordia New" pitchFamily="34" charset="-34"/>
              </a:rPr>
              <a:t>1 แสนบาท  จะต้องแต่งตั้งคณะกรรมการกำหนดราคาหรือไม่ ?</a:t>
            </a:r>
          </a:p>
          <a:p>
            <a:pPr marL="419100" indent="-382588">
              <a:spcBef>
                <a:spcPct val="50000"/>
              </a:spcBef>
            </a:pPr>
            <a:r>
              <a:rPr lang="th-TH" sz="300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3000" b="1">
                <a:latin typeface="Cordia New" pitchFamily="34" charset="-34"/>
                <a:cs typeface="Cordia New" pitchFamily="34" charset="-34"/>
              </a:rPr>
              <a:t>มติ ครม. 6 ก.พ.50  กำหนดให้ งานก่อสร้างทุกงาน</a:t>
            </a:r>
            <a:br>
              <a:rPr lang="th-TH" sz="3000" b="1">
                <a:latin typeface="Cordia New" pitchFamily="34" charset="-34"/>
                <a:cs typeface="Cordia New" pitchFamily="34" charset="-34"/>
              </a:rPr>
            </a:br>
            <a:r>
              <a:rPr lang="th-TH" sz="3000" b="1">
                <a:latin typeface="Cordia New" pitchFamily="34" charset="-34"/>
                <a:cs typeface="Cordia New" pitchFamily="34" charset="-34"/>
              </a:rPr>
              <a:t>          ต้องแต่งตั้งคณะกรรมการกำหนดราคากลาง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724128" y="176190"/>
            <a:ext cx="2994449" cy="123658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6000" b="1" i="1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งานก่อสร้าง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กลุ่ม 82"/>
          <p:cNvGrpSpPr>
            <a:grpSpLocks/>
          </p:cNvGrpSpPr>
          <p:nvPr/>
        </p:nvGrpSpPr>
        <p:grpSpPr bwMode="auto">
          <a:xfrm>
            <a:off x="1285875" y="188913"/>
            <a:ext cx="6643688" cy="1668462"/>
            <a:chOff x="-567791" y="448064"/>
            <a:chExt cx="6600355" cy="1519690"/>
          </a:xfrm>
        </p:grpSpPr>
        <p:sp>
          <p:nvSpPr>
            <p:cNvPr id="84" name="สี่เหลี่ยมมุมมน 83"/>
            <p:cNvSpPr/>
            <p:nvPr/>
          </p:nvSpPr>
          <p:spPr>
            <a:xfrm>
              <a:off x="-567791" y="448064"/>
              <a:ext cx="6600355" cy="151969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7200" b="1" dirty="0">
                  <a:ln w="12700">
                    <a:noFill/>
                    <a:prstDash val="solid"/>
                  </a:ln>
                  <a:solidFill>
                    <a:schemeClr val="tx1"/>
                  </a:solidFill>
                  <a:latin typeface="Browallia New" pitchFamily="34" charset="-34"/>
                </a:rPr>
                <a:t>หลักการบริหารพัสดุ</a:t>
              </a:r>
              <a:endParaRPr lang="en-US" sz="7200" b="1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85" name="เฟรม 84"/>
            <p:cNvSpPr/>
            <p:nvPr/>
          </p:nvSpPr>
          <p:spPr>
            <a:xfrm>
              <a:off x="-307561" y="448064"/>
              <a:ext cx="6081474" cy="1443055"/>
            </a:xfrm>
            <a:prstGeom prst="frame">
              <a:avLst/>
            </a:prstGeom>
            <a:solidFill>
              <a:schemeClr val="accent1">
                <a:lumMod val="90000"/>
                <a:alpha val="51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</p:grpSp>
      <p:sp>
        <p:nvSpPr>
          <p:cNvPr id="2" name="สี่เหลี่ยมผืนผ้ามุมมน 1"/>
          <p:cNvSpPr/>
          <p:nvPr/>
        </p:nvSpPr>
        <p:spPr>
          <a:xfrm>
            <a:off x="324383" y="1870241"/>
            <a:ext cx="8568952" cy="4248472"/>
          </a:xfrm>
          <a:prstGeom prst="round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+mj-cs"/>
              </a:rPr>
              <a:t>โปร่งใส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9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+mj-cs"/>
              </a:rPr>
              <a:t>ตรวจสอบได้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spc="50" dirty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+mj-cs"/>
              </a:rPr>
              <a:t>มีการแข่งขันอย่างเป็นธรรม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title" idx="4294967295"/>
          </p:nvPr>
        </p:nvSpPr>
        <p:spPr>
          <a:xfrm>
            <a:off x="3276600" y="404813"/>
            <a:ext cx="2879725" cy="5762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การมอบอำนาจ</a:t>
            </a:r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auto">
          <a:xfrm>
            <a:off x="250825" y="1412875"/>
            <a:ext cx="2233613" cy="3944938"/>
          </a:xfrm>
          <a:prstGeom prst="can">
            <a:avLst>
              <a:gd name="adj" fmla="val 29493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h-TH" sz="4000" b="1"/>
              <a:t>ผู้มีอำนาจ</a:t>
            </a:r>
          </a:p>
          <a:p>
            <a:pPr algn="ctr">
              <a:defRPr/>
            </a:pPr>
            <a:r>
              <a:rPr lang="th-TH" sz="4000" b="1"/>
              <a:t>ดำเนินการ</a:t>
            </a:r>
          </a:p>
          <a:p>
            <a:pPr algn="ctr">
              <a:defRPr/>
            </a:pPr>
            <a:r>
              <a:rPr lang="th-TH" sz="4000" b="1"/>
              <a:t>ตามระเบียบฯ</a:t>
            </a:r>
          </a:p>
          <a:p>
            <a:pPr algn="ctr">
              <a:defRPr/>
            </a:pPr>
            <a:r>
              <a:rPr lang="th-TH" b="1">
                <a:latin typeface="Angsana New" pitchFamily="18" charset="-34"/>
              </a:rPr>
              <a:t>(ส่วนกลาง อธิบดี</a:t>
            </a:r>
          </a:p>
          <a:p>
            <a:pPr algn="ctr">
              <a:defRPr/>
            </a:pPr>
            <a:r>
              <a:rPr lang="th-TH" b="1">
                <a:latin typeface="Angsana New" pitchFamily="18" charset="-34"/>
              </a:rPr>
              <a:t>ส่วนภูมิภาค ผู้ว่าฯ)</a:t>
            </a: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5076825" y="1557338"/>
            <a:ext cx="3852863" cy="4248150"/>
          </a:xfrm>
          <a:prstGeom prst="hexagon">
            <a:avLst>
              <a:gd name="adj" fmla="val 25435"/>
              <a:gd name="vf" fmla="val 11547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h-TH" sz="4000" b="1" dirty="0"/>
              <a:t>ผู้รับมอบอำนาจ</a:t>
            </a:r>
          </a:p>
          <a:p>
            <a:pPr algn="ctr">
              <a:defRPr/>
            </a:pPr>
            <a:r>
              <a:rPr lang="th-TH" sz="3000" b="1" dirty="0"/>
              <a:t>คำนึงถึงระดับ</a:t>
            </a:r>
          </a:p>
          <a:p>
            <a:pPr algn="ctr">
              <a:defRPr/>
            </a:pPr>
            <a:r>
              <a:rPr lang="th-TH" sz="3000" b="1" dirty="0"/>
              <a:t>ตำแหน่ง</a:t>
            </a:r>
          </a:p>
          <a:p>
            <a:pPr algn="ctr">
              <a:defRPr/>
            </a:pPr>
            <a:r>
              <a:rPr lang="th-TH" sz="3000" b="1" dirty="0"/>
              <a:t>หน้าที่และความรับผิดชอบ</a:t>
            </a:r>
          </a:p>
          <a:p>
            <a:pPr algn="ctr">
              <a:defRPr/>
            </a:pPr>
            <a:r>
              <a:rPr lang="th-TH" sz="3000" b="1" dirty="0"/>
              <a:t>(จะมอบอำนาจให้แก่ผู้ดำรง</a:t>
            </a:r>
          </a:p>
          <a:p>
            <a:pPr algn="ctr">
              <a:defRPr/>
            </a:pPr>
            <a:r>
              <a:rPr lang="th-TH" sz="3000" b="1" dirty="0"/>
              <a:t>ตำแหน่งอื่น</a:t>
            </a:r>
          </a:p>
          <a:p>
            <a:pPr algn="ctr">
              <a:defRPr/>
            </a:pPr>
            <a:r>
              <a:rPr lang="th-TH" sz="3000" b="1" dirty="0"/>
              <a:t>ต่อไปไม่ได้)</a:t>
            </a:r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2627313" y="2565400"/>
            <a:ext cx="2319337" cy="2151063"/>
          </a:xfrm>
          <a:prstGeom prst="chevron">
            <a:avLst>
              <a:gd name="adj" fmla="val 30076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000" b="1">
                <a:solidFill>
                  <a:srgbClr val="0000CC"/>
                </a:solidFill>
                <a:latin typeface="Angsana New" pitchFamily="18" charset="-34"/>
              </a:rPr>
              <a:t>        </a:t>
            </a:r>
            <a:r>
              <a:rPr lang="th-TH" sz="3600" b="1">
                <a:latin typeface="Angsana New" pitchFamily="18" charset="-34"/>
              </a:rPr>
              <a:t>มอบอำนาจ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6299200" cy="777875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>
              <a:defRPr/>
            </a:pP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ข้อยกเว้นเรื่องการมอบอำนาจ (ต่อ)</a:t>
            </a:r>
          </a:p>
        </p:txBody>
      </p:sp>
      <p:sp>
        <p:nvSpPr>
          <p:cNvPr id="161795" name="AutoShape 3"/>
          <p:cNvSpPr>
            <a:spLocks noChangeArrowheads="1"/>
          </p:cNvSpPr>
          <p:nvPr/>
        </p:nvSpPr>
        <p:spPr bwMode="auto">
          <a:xfrm>
            <a:off x="2987675" y="1844675"/>
            <a:ext cx="5616575" cy="1584325"/>
          </a:xfrm>
          <a:prstGeom prst="wedgeRoundRectCallout">
            <a:avLst>
              <a:gd name="adj1" fmla="val -35190"/>
              <a:gd name="adj2" fmla="val 4268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th-TH" sz="4000" b="1">
                <a:latin typeface="Angsana New" pitchFamily="18" charset="-34"/>
              </a:rPr>
              <a:t>มอบอำนาจให้แก่ผู้ว่าราชการจังหวัด</a:t>
            </a:r>
            <a:br>
              <a:rPr lang="th-TH" sz="4000" b="1">
                <a:latin typeface="Angsana New" pitchFamily="18" charset="-34"/>
              </a:rPr>
            </a:br>
            <a:r>
              <a:rPr lang="th-TH" sz="4000" b="1">
                <a:latin typeface="Angsana New" pitchFamily="18" charset="-34"/>
              </a:rPr>
              <a:t>ผู้ว่าฯ มอบอำนาจต่อ</a:t>
            </a: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1763713" y="4076700"/>
            <a:ext cx="4319587" cy="2376488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th-TH" sz="3200" b="1"/>
              <a:t>รองผู้ว่าฯ , ผู้ช่วยผู้ว่าฯ ,</a:t>
            </a:r>
          </a:p>
          <a:p>
            <a:pPr algn="ctr">
              <a:defRPr/>
            </a:pPr>
            <a:r>
              <a:rPr lang="th-TH" sz="3200" b="1"/>
              <a:t>ปลัดจังหวัด , หัวหน้าส่วนราชการ</a:t>
            </a:r>
          </a:p>
          <a:p>
            <a:pPr algn="ctr">
              <a:defRPr/>
            </a:pPr>
            <a:r>
              <a:rPr lang="th-TH" sz="3200" b="1"/>
              <a:t>        ประจำจังหวัด</a:t>
            </a:r>
          </a:p>
        </p:txBody>
      </p:sp>
      <p:sp>
        <p:nvSpPr>
          <p:cNvPr id="161797" name="AutoShape 5"/>
          <p:cNvSpPr>
            <a:spLocks noChangeArrowheads="1"/>
          </p:cNvSpPr>
          <p:nvPr/>
        </p:nvSpPr>
        <p:spPr bwMode="auto">
          <a:xfrm>
            <a:off x="0" y="1700213"/>
            <a:ext cx="2286000" cy="25209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4000" b="1"/>
              <a:t>ผู้มอบ</a:t>
            </a:r>
          </a:p>
          <a:p>
            <a:pPr algn="ctr"/>
            <a:r>
              <a:rPr lang="th-TH" sz="4000" b="1"/>
              <a:t>อำนาจ</a:t>
            </a:r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2428875" y="2349500"/>
            <a:ext cx="487363" cy="508000"/>
          </a:xfrm>
          <a:prstGeom prst="rightArrow">
            <a:avLst>
              <a:gd name="adj1" fmla="val 50000"/>
              <a:gd name="adj2" fmla="val 2753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799" name="AutoShape 7"/>
          <p:cNvSpPr>
            <a:spLocks noChangeArrowheads="1"/>
          </p:cNvSpPr>
          <p:nvPr/>
        </p:nvSpPr>
        <p:spPr bwMode="auto">
          <a:xfrm>
            <a:off x="3857625" y="3429000"/>
            <a:ext cx="427038" cy="1285875"/>
          </a:xfrm>
          <a:prstGeom prst="downArrow">
            <a:avLst>
              <a:gd name="adj1" fmla="val 50000"/>
              <a:gd name="adj2" fmla="val 2499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AutoShape 8"/>
          <p:cNvSpPr>
            <a:spLocks noChangeArrowheads="1"/>
          </p:cNvSpPr>
          <p:nvPr/>
        </p:nvSpPr>
        <p:spPr bwMode="auto">
          <a:xfrm>
            <a:off x="6300788" y="4005263"/>
            <a:ext cx="2663825" cy="2016125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th-TH" sz="3500" b="1"/>
              <a:t>บุคคลอื่น</a:t>
            </a:r>
          </a:p>
        </p:txBody>
      </p:sp>
      <p:sp>
        <p:nvSpPr>
          <p:cNvPr id="161801" name="AutoShape 9"/>
          <p:cNvSpPr>
            <a:spLocks noChangeArrowheads="1"/>
          </p:cNvSpPr>
          <p:nvPr/>
        </p:nvSpPr>
        <p:spPr bwMode="auto">
          <a:xfrm>
            <a:off x="7358063" y="3429000"/>
            <a:ext cx="428625" cy="1500188"/>
          </a:xfrm>
          <a:prstGeom prst="downArrow">
            <a:avLst>
              <a:gd name="adj1" fmla="val 50000"/>
              <a:gd name="adj2" fmla="val 2500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357438" y="3500438"/>
            <a:ext cx="1492250" cy="649287"/>
          </a:xfrm>
          <a:prstGeom prst="leftArrow">
            <a:avLst>
              <a:gd name="adj1" fmla="val 50000"/>
              <a:gd name="adj2" fmla="val 6375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3200" b="1"/>
              <a:t>แจ้ง</a:t>
            </a:r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 rot="-5400000">
            <a:off x="-288131" y="4904582"/>
            <a:ext cx="2447925" cy="1081087"/>
          </a:xfrm>
          <a:prstGeom prst="rightArrow">
            <a:avLst>
              <a:gd name="adj1" fmla="val 18741"/>
              <a:gd name="adj2" fmla="val 7521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AutoShape 13"/>
          <p:cNvSpPr>
            <a:spLocks noChangeArrowheads="1"/>
          </p:cNvSpPr>
          <p:nvPr/>
        </p:nvSpPr>
        <p:spPr bwMode="auto">
          <a:xfrm>
            <a:off x="2916238" y="1196975"/>
            <a:ext cx="4032250" cy="50323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h-TH" sz="3200" b="1" dirty="0"/>
              <a:t>มอบอำนาจต่อตามระเบียบกลาโหม</a:t>
            </a:r>
          </a:p>
        </p:txBody>
      </p:sp>
      <p:sp>
        <p:nvSpPr>
          <p:cNvPr id="161805" name="AutoShape 14"/>
          <p:cNvSpPr>
            <a:spLocks noChangeArrowheads="1"/>
          </p:cNvSpPr>
          <p:nvPr/>
        </p:nvSpPr>
        <p:spPr bwMode="auto">
          <a:xfrm rot="-1985403">
            <a:off x="2238375" y="1608138"/>
            <a:ext cx="546100" cy="511175"/>
          </a:xfrm>
          <a:prstGeom prst="rightArrow">
            <a:avLst>
              <a:gd name="adj1" fmla="val 50000"/>
              <a:gd name="adj2" fmla="val 281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715008" y="6286520"/>
            <a:ext cx="3214710" cy="428628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+mj-cs"/>
              </a:rPr>
              <a:t>ต้องได้รับความเห็นชอบ</a:t>
            </a:r>
          </a:p>
        </p:txBody>
      </p:sp>
      <p:sp>
        <p:nvSpPr>
          <p:cNvPr id="161807" name="AutoShape 7"/>
          <p:cNvSpPr>
            <a:spLocks noChangeArrowheads="1"/>
          </p:cNvSpPr>
          <p:nvPr/>
        </p:nvSpPr>
        <p:spPr bwMode="auto">
          <a:xfrm rot="5400000">
            <a:off x="3250406" y="4179094"/>
            <a:ext cx="214313" cy="4714875"/>
          </a:xfrm>
          <a:prstGeom prst="downArrow">
            <a:avLst>
              <a:gd name="adj1" fmla="val 50000"/>
              <a:gd name="adj2" fmla="val 2495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หยดน้ำ 2"/>
          <p:cNvSpPr/>
          <p:nvPr/>
        </p:nvSpPr>
        <p:spPr>
          <a:xfrm>
            <a:off x="214313" y="0"/>
            <a:ext cx="9144000" cy="6858000"/>
          </a:xfrm>
          <a:prstGeom prst="teardrop">
            <a:avLst/>
          </a:prstGeom>
          <a:ln w="38100">
            <a:solidFill>
              <a:srgbClr val="CC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7824" lvl="1" indent="-384048" fontAlgn="auto">
              <a:spcBef>
                <a:spcPct val="20000"/>
              </a:spcBef>
              <a:spcAft>
                <a:spcPts val="0"/>
              </a:spcAft>
              <a:defRPr/>
            </a:pPr>
            <a:endParaRPr lang="th-TH" sz="3600" b="1" dirty="0">
              <a:solidFill>
                <a:srgbClr val="000099"/>
              </a:solidFill>
              <a:latin typeface="Cordia New" pitchFamily="34" charset="-34"/>
            </a:endParaRPr>
          </a:p>
        </p:txBody>
      </p:sp>
      <p:sp>
        <p:nvSpPr>
          <p:cNvPr id="162819" name="TextBox 6"/>
          <p:cNvSpPr txBox="1">
            <a:spLocks noChangeArrowheads="1"/>
          </p:cNvSpPr>
          <p:nvPr/>
        </p:nvSpPr>
        <p:spPr bwMode="auto">
          <a:xfrm>
            <a:off x="2000250" y="2143125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20" name="TextBox 7"/>
          <p:cNvSpPr txBox="1">
            <a:spLocks noChangeArrowheads="1"/>
          </p:cNvSpPr>
          <p:nvPr/>
        </p:nvSpPr>
        <p:spPr bwMode="auto">
          <a:xfrm>
            <a:off x="1571625" y="2428875"/>
            <a:ext cx="4572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400" b="1" i="1" u="sng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นอกจากวิธีพิเศษ / กรณีพิเศษ</a:t>
            </a: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714375" y="3214688"/>
            <a:ext cx="7643813" cy="2185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>
              <a:buFontTx/>
              <a:buAutoNum type="arabicPeriod"/>
              <a:defRPr/>
            </a:pPr>
            <a:r>
              <a:rPr lang="th-TH" sz="3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หัวหน้าส่วนราชการ </a:t>
            </a:r>
            <a:r>
              <a:rPr lang="th-TH" sz="3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(ไม่เกิน </a:t>
            </a:r>
            <a:r>
              <a:rPr lang="en-US" sz="3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50</a:t>
            </a:r>
            <a:r>
              <a:rPr lang="th-TH" sz="3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ล้านบาท)</a:t>
            </a:r>
          </a:p>
          <a:p>
            <a:pPr marL="514350" indent="-514350" algn="r">
              <a:defRPr/>
            </a:pPr>
            <a:r>
              <a:rPr lang="th-TH" sz="3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2.  </a:t>
            </a:r>
            <a:r>
              <a:rPr lang="th-TH" sz="3400" b="1" dirty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ปลัดกระทรวง (เกิน </a:t>
            </a:r>
            <a:r>
              <a:rPr lang="en-US" sz="3400" b="1" dirty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50</a:t>
            </a:r>
            <a:r>
              <a:rPr lang="th-TH" sz="3400" b="1" dirty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ล้านบาท </a:t>
            </a:r>
            <a:r>
              <a:rPr lang="th-TH" sz="3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ไม่เกิน </a:t>
            </a:r>
            <a:r>
              <a:rPr lang="en-US" sz="3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100</a:t>
            </a:r>
            <a:r>
              <a:rPr lang="th-TH" sz="3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ล้านบาท)</a:t>
            </a:r>
          </a:p>
          <a:p>
            <a:pPr algn="r">
              <a:defRPr/>
            </a:pPr>
            <a:r>
              <a:rPr lang="th-TH" sz="3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3.  รัฐมนตรีเจ้าสังกัด (เกิน </a:t>
            </a:r>
            <a:r>
              <a:rPr lang="en-US" sz="3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100</a:t>
            </a:r>
            <a:r>
              <a:rPr lang="th-TH" sz="3400" b="1" dirty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ล้านบาท)</a:t>
            </a:r>
          </a:p>
          <a:p>
            <a:pPr algn="r">
              <a:defRPr/>
            </a:pPr>
            <a:r>
              <a:rPr lang="en-US" sz="3400" b="1" dirty="0">
                <a:solidFill>
                  <a:srgbClr val="FF33CC"/>
                </a:solidFill>
                <a:latin typeface="Cordia New" pitchFamily="34" charset="-34"/>
                <a:cs typeface="Cordia New" pitchFamily="34" charset="-34"/>
              </a:rPr>
              <a:t>4. </a:t>
            </a:r>
            <a:r>
              <a:rPr lang="th-TH" sz="3400" b="1" dirty="0">
                <a:solidFill>
                  <a:srgbClr val="FF33CC"/>
                </a:solidFill>
                <a:latin typeface="Cordia New" pitchFamily="34" charset="-34"/>
                <a:cs typeface="Cordia New" pitchFamily="34" charset="-34"/>
              </a:rPr>
              <a:t> ผู้ที่ได้รับมอบอำนาจ</a:t>
            </a:r>
          </a:p>
        </p:txBody>
      </p:sp>
      <p:sp>
        <p:nvSpPr>
          <p:cNvPr id="9" name="เครื่องหมายบั้ง 8"/>
          <p:cNvSpPr/>
          <p:nvPr/>
        </p:nvSpPr>
        <p:spPr>
          <a:xfrm>
            <a:off x="1071538" y="2118333"/>
            <a:ext cx="357190" cy="285752"/>
          </a:xfrm>
          <a:prstGeom prst="chevron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2699792" y="714356"/>
            <a:ext cx="5832648" cy="78581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8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Angsana New"/>
              </a:rPr>
              <a:t>ผู้มีอำนาจอนุมัติสั่งซื้อ / สั่งจ้าง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หยดน้ำ 2"/>
          <p:cNvSpPr/>
          <p:nvPr/>
        </p:nvSpPr>
        <p:spPr>
          <a:xfrm>
            <a:off x="0" y="0"/>
            <a:ext cx="9144000" cy="6858000"/>
          </a:xfrm>
          <a:prstGeom prst="teardrop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7824" lvl="1" indent="-384048" fontAlgn="auto">
              <a:spcBef>
                <a:spcPct val="20000"/>
              </a:spcBef>
              <a:spcAft>
                <a:spcPts val="0"/>
              </a:spcAft>
              <a:defRPr/>
            </a:pPr>
            <a:endParaRPr lang="th-TH" sz="3600" b="1" dirty="0">
              <a:solidFill>
                <a:srgbClr val="000099"/>
              </a:solidFill>
              <a:latin typeface="Cordia New" pitchFamily="34" charset="-34"/>
            </a:endParaRPr>
          </a:p>
        </p:txBody>
      </p:sp>
      <p:sp>
        <p:nvSpPr>
          <p:cNvPr id="163843" name="TextBox 6"/>
          <p:cNvSpPr txBox="1">
            <a:spLocks noChangeArrowheads="1"/>
          </p:cNvSpPr>
          <p:nvPr/>
        </p:nvSpPr>
        <p:spPr bwMode="auto">
          <a:xfrm>
            <a:off x="2000250" y="2143125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หยดน้ำ 8"/>
          <p:cNvSpPr/>
          <p:nvPr/>
        </p:nvSpPr>
        <p:spPr>
          <a:xfrm>
            <a:off x="0" y="0"/>
            <a:ext cx="9144000" cy="6858000"/>
          </a:xfrm>
          <a:prstGeom prst="teardrop">
            <a:avLst/>
          </a:prstGeom>
          <a:ln w="38100">
            <a:solidFill>
              <a:srgbClr val="CC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877824" lvl="1" indent="-384048" fontAlgn="auto">
              <a:spcBef>
                <a:spcPct val="20000"/>
              </a:spcBef>
              <a:spcAft>
                <a:spcPts val="0"/>
              </a:spcAft>
              <a:defRPr/>
            </a:pPr>
            <a:endParaRPr lang="th-TH" sz="3600" b="1" dirty="0">
              <a:solidFill>
                <a:srgbClr val="000099"/>
              </a:solidFill>
              <a:latin typeface="Cordia New" pitchFamily="34" charset="-34"/>
            </a:endParaRPr>
          </a:p>
        </p:txBody>
      </p:sp>
      <p:sp>
        <p:nvSpPr>
          <p:cNvPr id="163845" name="TextBox 10"/>
          <p:cNvSpPr txBox="1">
            <a:spLocks noChangeArrowheads="1"/>
          </p:cNvSpPr>
          <p:nvPr/>
        </p:nvSpPr>
        <p:spPr bwMode="auto">
          <a:xfrm>
            <a:off x="1709738" y="1831975"/>
            <a:ext cx="28575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400" b="1" i="1" u="sng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โดยวิธีพิเศษ</a:t>
            </a:r>
          </a:p>
        </p:txBody>
      </p:sp>
      <p:sp>
        <p:nvSpPr>
          <p:cNvPr id="163846" name="Rectangle 3"/>
          <p:cNvSpPr txBox="1">
            <a:spLocks noChangeArrowheads="1"/>
          </p:cNvSpPr>
          <p:nvPr/>
        </p:nvSpPr>
        <p:spPr bwMode="auto">
          <a:xfrm>
            <a:off x="1643063" y="2571750"/>
            <a:ext cx="77866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3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1.  </a:t>
            </a:r>
            <a:r>
              <a:rPr lang="th-TH" sz="3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หัวหน้าส่วนราชการ (ไม่เกิน </a:t>
            </a:r>
            <a:r>
              <a:rPr lang="en-US" sz="3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25</a:t>
            </a:r>
            <a:r>
              <a:rPr lang="th-TH" sz="3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ล้านบาท)</a:t>
            </a:r>
          </a:p>
          <a:p>
            <a:pPr marL="514350" indent="-514350">
              <a:spcBef>
                <a:spcPct val="20000"/>
              </a:spcBef>
            </a:pPr>
            <a:r>
              <a:rPr lang="th-TH" sz="3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2.  </a:t>
            </a:r>
            <a:r>
              <a:rPr lang="th-TH" sz="3400" b="1">
                <a:solidFill>
                  <a:srgbClr val="FF3300"/>
                </a:solidFill>
                <a:latin typeface="Cordia New" pitchFamily="34" charset="-34"/>
                <a:cs typeface="Cordia New" pitchFamily="34" charset="-34"/>
              </a:rPr>
              <a:t>ปลัดกระทรวง (เกิน </a:t>
            </a:r>
            <a:r>
              <a:rPr lang="en-US" sz="3400" b="1">
                <a:solidFill>
                  <a:srgbClr val="FF3300"/>
                </a:solidFill>
                <a:latin typeface="Cordia New" pitchFamily="34" charset="-34"/>
                <a:cs typeface="Cordia New" pitchFamily="34" charset="-34"/>
              </a:rPr>
              <a:t>25</a:t>
            </a:r>
            <a:r>
              <a:rPr lang="th-TH" sz="3400" b="1">
                <a:solidFill>
                  <a:srgbClr val="FF3300"/>
                </a:solidFill>
                <a:latin typeface="Cordia New" pitchFamily="34" charset="-34"/>
                <a:cs typeface="Cordia New" pitchFamily="34" charset="-34"/>
              </a:rPr>
              <a:t> ล้านบาท ไม่เกิน </a:t>
            </a:r>
            <a:r>
              <a:rPr lang="en-US" sz="3400" b="1">
                <a:solidFill>
                  <a:srgbClr val="FF3300"/>
                </a:solidFill>
                <a:latin typeface="Cordia New" pitchFamily="34" charset="-34"/>
                <a:cs typeface="Cordia New" pitchFamily="34" charset="-34"/>
              </a:rPr>
              <a:t>50</a:t>
            </a:r>
            <a:r>
              <a:rPr lang="th-TH" sz="3400" b="1">
                <a:solidFill>
                  <a:srgbClr val="FF3300"/>
                </a:solidFill>
                <a:latin typeface="Cordia New" pitchFamily="34" charset="-34"/>
                <a:cs typeface="Cordia New" pitchFamily="34" charset="-34"/>
              </a:rPr>
              <a:t> ล้านบาท)</a:t>
            </a:r>
          </a:p>
          <a:p>
            <a:pPr marL="514350" indent="-514350">
              <a:spcBef>
                <a:spcPct val="20000"/>
              </a:spcBef>
            </a:pPr>
            <a:r>
              <a:rPr lang="th-TH" sz="3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3.  รัฐมนตรีเจ้าสังกัด (เกิน </a:t>
            </a:r>
            <a:r>
              <a:rPr lang="en-US" sz="3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50</a:t>
            </a:r>
            <a:r>
              <a:rPr lang="th-TH" sz="3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ล้านบาท)</a:t>
            </a:r>
          </a:p>
          <a:p>
            <a:pPr marL="514350" indent="-514350">
              <a:spcBef>
                <a:spcPct val="20000"/>
              </a:spcBef>
            </a:pPr>
            <a:endParaRPr lang="th-TH" sz="3400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5479" name="TextBox 13"/>
          <p:cNvSpPr txBox="1">
            <a:spLocks noChangeArrowheads="1"/>
          </p:cNvSpPr>
          <p:nvPr/>
        </p:nvSpPr>
        <p:spPr bwMode="auto">
          <a:xfrm>
            <a:off x="2214563" y="4714875"/>
            <a:ext cx="2606675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3400" b="1" i="1" u="sng" dirty="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 โดยวิธีกรณีพิเศษ</a:t>
            </a:r>
          </a:p>
        </p:txBody>
      </p:sp>
      <p:sp>
        <p:nvSpPr>
          <p:cNvPr id="163848" name="Rectangle 3"/>
          <p:cNvSpPr txBox="1">
            <a:spLocks noChangeArrowheads="1"/>
          </p:cNvSpPr>
          <p:nvPr/>
        </p:nvSpPr>
        <p:spPr bwMode="auto">
          <a:xfrm>
            <a:off x="2286000" y="5357813"/>
            <a:ext cx="5072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h-TH" sz="36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หัวหน้าส่วนราชการไม่จำกัดวงเงิน</a:t>
            </a:r>
          </a:p>
          <a:p>
            <a:pPr>
              <a:spcBef>
                <a:spcPct val="20000"/>
              </a:spcBef>
            </a:pPr>
            <a:endParaRPr lang="th-TH" sz="3400">
              <a:solidFill>
                <a:srgbClr val="FFFFFF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2483768" y="571480"/>
            <a:ext cx="5874446" cy="78581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8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Angsana New"/>
              </a:rPr>
              <a:t>ผู้มีอำนาจอนุมัติสั่งซื้อ / สั่งจ้าง</a:t>
            </a: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1214414" y="1928802"/>
            <a:ext cx="357190" cy="285752"/>
          </a:xfrm>
          <a:prstGeom prst="chevron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15" name="เครื่องหมายบั้ง 14"/>
          <p:cNvSpPr/>
          <p:nvPr/>
        </p:nvSpPr>
        <p:spPr>
          <a:xfrm>
            <a:off x="1714480" y="4857760"/>
            <a:ext cx="357190" cy="285752"/>
          </a:xfrm>
          <a:prstGeom prst="chevron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20DFA8-ABDE-42B5-95E7-8634A3CC7D7E}" type="slidenum">
              <a:rPr lang="en-US" smtClean="0">
                <a:solidFill>
                  <a:srgbClr val="898989"/>
                </a:solidFill>
              </a:rPr>
              <a:pPr/>
              <a:t>24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9" name="สี่เหลี่ยมมุมเว้า 8"/>
          <p:cNvSpPr/>
          <p:nvPr/>
        </p:nvSpPr>
        <p:spPr>
          <a:xfrm>
            <a:off x="1714500" y="1785938"/>
            <a:ext cx="7429500" cy="4929187"/>
          </a:xfrm>
          <a:prstGeom prst="plaque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th-TH" sz="6600" b="1" i="1" dirty="0">
                <a:solidFill>
                  <a:srgbClr val="760000"/>
                </a:solidFill>
                <a:cs typeface="FreesiaUPC" pitchFamily="34" charset="-34"/>
              </a:rPr>
              <a:t>เจ้าหน้าที่พัสดุ/</a:t>
            </a:r>
          </a:p>
          <a:p>
            <a:pPr algn="r">
              <a:defRPr/>
            </a:pPr>
            <a:r>
              <a:rPr lang="th-TH" sz="6600" b="1" i="1" dirty="0">
                <a:solidFill>
                  <a:srgbClr val="760000"/>
                </a:solidFill>
                <a:cs typeface="FreesiaUPC" pitchFamily="34" charset="-34"/>
              </a:rPr>
              <a:t>หัวหน้าเจ้าหน้าที่พัสดุ/คณะกรรมการต่างๆ/ </a:t>
            </a:r>
          </a:p>
          <a:p>
            <a:pPr algn="r">
              <a:defRPr/>
            </a:pPr>
            <a:r>
              <a:rPr lang="th-TH" sz="6600" b="1" i="1" dirty="0">
                <a:solidFill>
                  <a:srgbClr val="760000"/>
                </a:solidFill>
                <a:cs typeface="FreesiaUPC" pitchFamily="34" charset="-34"/>
              </a:rPr>
              <a:t>และผู้ควบคุมงาน</a:t>
            </a:r>
            <a:endParaRPr lang="th-TH" sz="4800" b="1" i="1" dirty="0">
              <a:solidFill>
                <a:srgbClr val="760000"/>
              </a:solidFill>
              <a:cs typeface="FreesiaUPC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85750" y="142875"/>
            <a:ext cx="8572500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 b="1" i="1" dirty="0">
                <a:solidFill>
                  <a:prstClr val="white"/>
                </a:solidFill>
                <a:cs typeface="FreesiaUPC" pitchFamily="34" charset="-34"/>
              </a:rPr>
              <a:t>ผู้มีหน้าที่ตามระเบียบฯพัสดุ ได้แก่</a:t>
            </a:r>
          </a:p>
        </p:txBody>
      </p:sp>
      <p:sp>
        <p:nvSpPr>
          <p:cNvPr id="6" name="ลูกศรโค้งขวา 5"/>
          <p:cNvSpPr/>
          <p:nvPr/>
        </p:nvSpPr>
        <p:spPr>
          <a:xfrm rot="1017089">
            <a:off x="2643188" y="1357313"/>
            <a:ext cx="1071562" cy="1500187"/>
          </a:xfrm>
          <a:prstGeom prst="curvedRightArrow">
            <a:avLst/>
          </a:prstGeom>
          <a:solidFill>
            <a:srgbClr val="FF0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black"/>
              </a:solidFill>
            </a:endParaRPr>
          </a:p>
        </p:txBody>
      </p:sp>
      <p:pic>
        <p:nvPicPr>
          <p:cNvPr id="164870" name="รูปภาพ 6" descr="reply-0000003268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25003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7B017A-B2D7-4CB1-A182-776DDDF55030}" type="slidenum">
              <a:rPr lang="en-US" smtClean="0">
                <a:solidFill>
                  <a:srgbClr val="898989"/>
                </a:solidFill>
              </a:rPr>
              <a:pPr/>
              <a:t>25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43000"/>
            <a:ext cx="3357563" cy="4143375"/>
          </a:xfrm>
          <a:solidFill>
            <a:srgbClr val="DEF1F2"/>
          </a:solidFill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cs typeface="EucrosiaUPC" pitchFamily="18" charset="-34"/>
              </a:rPr>
              <a:t>๑.เจ้าหน้าที่พัสดุ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dirty="0" smtClean="0">
                <a:solidFill>
                  <a:schemeClr val="accent2"/>
                </a:solidFill>
                <a:cs typeface="EucrosiaUPC" pitchFamily="18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cs typeface="EucrosiaUPC" pitchFamily="18" charset="-34"/>
              </a:rPr>
              <a:t>(ข้อ๕) แก้ไขเพิ่มเติมฉบับที่ ๙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4000" b="1" dirty="0" smtClean="0">
              <a:solidFill>
                <a:schemeClr val="accent2"/>
              </a:solidFill>
              <a:cs typeface="EucrosiaUPC" pitchFamily="18" charset="-3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 smtClean="0">
                <a:solidFill>
                  <a:srgbClr val="002060"/>
                </a:solidFill>
                <a:cs typeface="EucrosiaUPC" pitchFamily="18" charset="-34"/>
              </a:rPr>
              <a:t>๒.หน.เจ้าหน้าที่พัสดุ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dirty="0" smtClean="0">
                <a:solidFill>
                  <a:srgbClr val="002060"/>
                </a:solidFill>
                <a:cs typeface="EucrosiaUPC" pitchFamily="18" charset="-34"/>
              </a:rPr>
              <a:t>	(ข้อ ๕)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29000" y="1000125"/>
            <a:ext cx="5715000" cy="40005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solidFill>
                  <a:srgbClr val="CC0000"/>
                </a:solidFill>
                <a:cs typeface="EucrosiaUPC" pitchFamily="18" charset="-34"/>
              </a:rPr>
              <a:t>โดยตำแหน่ง (ปฏิบัติหน้าที่เกี่ยวกับพัสดุ)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solidFill>
                  <a:srgbClr val="CC0000"/>
                </a:solidFill>
                <a:cs typeface="EucrosiaUPC" pitchFamily="18" charset="-34"/>
              </a:rPr>
              <a:t>โดยแต่งตั้ง -</a:t>
            </a:r>
            <a:r>
              <a:rPr lang="th-TH" sz="3600" b="1" dirty="0" smtClean="0">
                <a:solidFill>
                  <a:srgbClr val="0000CC"/>
                </a:solidFill>
                <a:cs typeface="EucrosiaUPC" pitchFamily="18" charset="-34"/>
              </a:rPr>
              <a:t>ข้าราชการ/พ.ราชการ/          </a:t>
            </a:r>
            <a:r>
              <a:rPr lang="th-TH" b="1" dirty="0" smtClean="0">
                <a:cs typeface="FreesiaUPC" pitchFamily="34" charset="-34"/>
              </a:rPr>
              <a:t>พ.มหาวิทยาลัย/ลูกจ้างประจำ/ชั่วคราว</a:t>
            </a:r>
            <a:endParaRPr lang="th-TH" b="1" dirty="0" smtClean="0">
              <a:solidFill>
                <a:srgbClr val="0000CC"/>
              </a:solidFill>
              <a:cs typeface="EucrosiaUPC" pitchFamily="18" charset="-34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th-TH" sz="3600" b="1" dirty="0" smtClean="0">
              <a:cs typeface="EucrosiaUPC" pitchFamily="18" charset="-34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cs typeface="EucrosiaUPC" pitchFamily="18" charset="-34"/>
              </a:rPr>
              <a:t>โดยตำแหน่ง-</a:t>
            </a:r>
            <a:r>
              <a:rPr lang="th-TH" b="1" dirty="0" smtClean="0">
                <a:cs typeface="EucrosiaUPC" pitchFamily="18" charset="-34"/>
              </a:rPr>
              <a:t>ผอ.กองพัสดุ/</a:t>
            </a:r>
            <a:r>
              <a:rPr lang="th-TH" b="1" dirty="0" err="1" smtClean="0">
                <a:cs typeface="EucrosiaUPC" pitchFamily="18" charset="-34"/>
              </a:rPr>
              <a:t>หฝ.</a:t>
            </a:r>
            <a:r>
              <a:rPr lang="th-TH" b="1" dirty="0" smtClean="0">
                <a:cs typeface="EucrosiaUPC" pitchFamily="18" charset="-34"/>
              </a:rPr>
              <a:t>/หน.งานพัสดุ</a:t>
            </a:r>
            <a:endParaRPr lang="th-TH" sz="3600" b="1" dirty="0" smtClean="0">
              <a:cs typeface="EucrosiaUPC" pitchFamily="18" charset="-34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3600" b="1" dirty="0" smtClean="0">
                <a:cs typeface="EucrosiaUPC" pitchFamily="18" charset="-34"/>
              </a:rPr>
              <a:t>โดยแต่งตั้ง  </a:t>
            </a:r>
            <a:r>
              <a:rPr lang="en-US" sz="3600" b="1" dirty="0" smtClean="0">
                <a:cs typeface="EucrosiaUPC" pitchFamily="18" charset="-34"/>
              </a:rPr>
              <a:t>-</a:t>
            </a:r>
            <a:r>
              <a:rPr lang="th-TH" sz="3600" b="1" dirty="0" smtClean="0">
                <a:cs typeface="EucrosiaUPC" pitchFamily="18" charset="-34"/>
              </a:rPr>
              <a:t> ข้าราชการ/พ.มหาวิทยาลัย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th-TH" sz="3600" b="1" dirty="0" smtClean="0">
              <a:solidFill>
                <a:schemeClr val="accent2"/>
              </a:solidFill>
              <a:cs typeface="EucrosiaUPC" pitchFamily="18" charset="-34"/>
            </a:endParaRPr>
          </a:p>
        </p:txBody>
      </p:sp>
      <p:sp>
        <p:nvSpPr>
          <p:cNvPr id="10" name="วงเล็บปีกกาซ้าย 9"/>
          <p:cNvSpPr/>
          <p:nvPr/>
        </p:nvSpPr>
        <p:spPr>
          <a:xfrm>
            <a:off x="2928938" y="1285875"/>
            <a:ext cx="571500" cy="1000125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1" name="วงเล็บปีกกาซ้าย 10"/>
          <p:cNvSpPr/>
          <p:nvPr/>
        </p:nvSpPr>
        <p:spPr>
          <a:xfrm>
            <a:off x="3000375" y="3500438"/>
            <a:ext cx="357188" cy="1071562"/>
          </a:xfrm>
          <a:prstGeom prst="leftBrace">
            <a:avLst>
              <a:gd name="adj1" fmla="val 8333"/>
              <a:gd name="adj2" fmla="val 5365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9" name="สี่เหลี่ยมมุมเว้า 8"/>
          <p:cNvSpPr/>
          <p:nvPr/>
        </p:nvSpPr>
        <p:spPr>
          <a:xfrm>
            <a:off x="142875" y="142875"/>
            <a:ext cx="8786813" cy="857250"/>
          </a:xfrm>
          <a:prstGeom prst="plaqu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i="1" dirty="0">
                <a:solidFill>
                  <a:prstClr val="black"/>
                </a:solidFill>
                <a:cs typeface="FreesiaUPC" pitchFamily="34" charset="-34"/>
              </a:rPr>
              <a:t>ผู้มีหน้าที่ในการจัดหาพัสดุ(ต่อ)</a:t>
            </a:r>
            <a:endParaRPr lang="th-TH" sz="6000" dirty="0">
              <a:solidFill>
                <a:prstClr val="black"/>
              </a:solidFill>
            </a:endParaRPr>
          </a:p>
        </p:txBody>
      </p:sp>
      <p:sp>
        <p:nvSpPr>
          <p:cNvPr id="165896" name="สี่เหลี่ยมผืนผ้า 11"/>
          <p:cNvSpPr>
            <a:spLocks noChangeArrowheads="1"/>
          </p:cNvSpPr>
          <p:nvPr/>
        </p:nvSpPr>
        <p:spPr bwMode="auto">
          <a:xfrm>
            <a:off x="142875" y="5072063"/>
            <a:ext cx="8858250" cy="15700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th-TH" sz="3200" b="1" i="1">
                <a:solidFill>
                  <a:srgbClr val="002060"/>
                </a:solidFill>
                <a:latin typeface="Calibri" pitchFamily="34" charset="0"/>
                <a:cs typeface="FreesiaUPC" pitchFamily="34" charset="-34"/>
              </a:rPr>
              <a:t>โดยแต่งตั้ง ใช้กับกรณีไม่มีเจ้าหน้าที่พัสดุหรือหัวหน้าเจ้าหน้าที่พัสดุหรือมีไม่เพียงพอ หรือกรณีจะกระจายอำนาจ</a:t>
            </a:r>
            <a:r>
              <a:rPr lang="th-TH" sz="3200" b="1">
                <a:solidFill>
                  <a:srgbClr val="FF0000"/>
                </a:solidFill>
                <a:latin typeface="Calibri" pitchFamily="34" charset="0"/>
                <a:cs typeface="FreesiaUPC" pitchFamily="34" charset="-34"/>
              </a:rPr>
              <a:t>ดำเนินการจัดหาพัสดุไปให้หน่วยงานในสังกัดดำเนินการเอง</a:t>
            </a:r>
            <a:endParaRPr lang="th-TH" sz="600" b="1">
              <a:solidFill>
                <a:srgbClr val="FF0000"/>
              </a:solidFill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42875"/>
            <a:ext cx="8501063" cy="3143250"/>
          </a:xfrm>
          <a:solidFill>
            <a:srgbClr val="FFFF99"/>
          </a:solidFill>
          <a:ln w="38100"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i="1" u="sng" dirty="0" smtClean="0">
                <a:latin typeface="Cordia New" pitchFamily="34" charset="-34"/>
                <a:cs typeface="FreesiaUPC" pitchFamily="34" charset="-34"/>
              </a:rPr>
              <a:t>คณะกรรมการต่าง ๆ</a:t>
            </a:r>
            <a:r>
              <a:rPr lang="th-TH" sz="4900" b="1" dirty="0" smtClean="0">
                <a:solidFill>
                  <a:srgbClr val="3333FF"/>
                </a:solidFill>
                <a:latin typeface="Cordia New" pitchFamily="34" charset="-34"/>
                <a:cs typeface="FreesiaUPC" pitchFamily="34" charset="-34"/>
              </a:rPr>
              <a:t/>
            </a:r>
            <a:br>
              <a:rPr lang="th-TH" sz="4900" b="1" dirty="0" smtClean="0">
                <a:solidFill>
                  <a:srgbClr val="3333FF"/>
                </a:solidFill>
                <a:latin typeface="Cordia New" pitchFamily="34" charset="-34"/>
                <a:cs typeface="FreesiaUPC" pitchFamily="34" charset="-34"/>
              </a:rPr>
            </a:br>
            <a:r>
              <a:rPr lang="th-TH" sz="4900" b="1" dirty="0" smtClean="0">
                <a:solidFill>
                  <a:srgbClr val="3333FF"/>
                </a:solidFill>
                <a:latin typeface="Cordia New" pitchFamily="34" charset="-34"/>
                <a:cs typeface="FreesiaUPC" pitchFamily="34" charset="-34"/>
              </a:rPr>
              <a:t>การซื้อ/การจ้างแต่ละครั้ง                        </a:t>
            </a:r>
            <a:r>
              <a:rPr lang="th-TH" sz="4900" b="1" u="sng" dirty="0" smtClean="0">
                <a:solidFill>
                  <a:srgbClr val="00B050"/>
                </a:solidFill>
                <a:latin typeface="Cordia New" pitchFamily="34" charset="-34"/>
                <a:cs typeface="FreesiaUPC" pitchFamily="34" charset="-34"/>
              </a:rPr>
              <a:t>หัวหน้าส่วนราชการ</a:t>
            </a:r>
            <a:r>
              <a:rPr lang="th-TH" sz="4900" b="1" dirty="0" smtClean="0">
                <a:solidFill>
                  <a:srgbClr val="3333FF"/>
                </a:solidFill>
                <a:latin typeface="Cordia New" pitchFamily="34" charset="-34"/>
                <a:cs typeface="FreesiaUPC" pitchFamily="34" charset="-34"/>
              </a:rPr>
              <a:t>จะต้องแต่งตั้งคณะกรรมการ  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FreesiaUPC" pitchFamily="34" charset="-34"/>
              </a:rPr>
              <a:t>ให้ทำหน้าที่ </a:t>
            </a:r>
            <a:r>
              <a:rPr lang="th-TH" b="1" dirty="0" smtClean="0">
                <a:solidFill>
                  <a:srgbClr val="3333FF"/>
                </a:solidFill>
                <a:latin typeface="Cordia New" pitchFamily="34" charset="-34"/>
                <a:cs typeface="FreesiaUPC" pitchFamily="34" charset="-34"/>
              </a:rPr>
              <a:t>ตามที่ระเบียบฯพัสดุกำหนดทุกครั้ง</a:t>
            </a:r>
            <a:endParaRPr lang="en-US" sz="6000" b="1" dirty="0" smtClean="0">
              <a:solidFill>
                <a:srgbClr val="3333FF"/>
              </a:solidFill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166915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2DF222-091B-475E-8A0C-CEAB9E46E7BB}" type="slidenum">
              <a:rPr lang="en-US" smtClean="0">
                <a:solidFill>
                  <a:srgbClr val="898989"/>
                </a:solidFill>
              </a:rPr>
              <a:pPr/>
              <a:t>26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16691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429000"/>
            <a:ext cx="8175625" cy="314325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323850" y="188913"/>
            <a:ext cx="8429625" cy="6357937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19100" indent="-382588" algn="thaiDist">
              <a:defRPr/>
            </a:pPr>
            <a:endParaRPr lang="th-TH" sz="3400">
              <a:solidFill>
                <a:prstClr val="black"/>
              </a:solidFill>
              <a:latin typeface="Cordia New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123728" y="500042"/>
            <a:ext cx="5112568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</a:rPr>
              <a:t>คณะกรรมการในการซื้อ/จ้าง</a:t>
            </a:r>
            <a:endParaRPr lang="th-TH" sz="4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67940" name="Rectangle 4"/>
          <p:cNvSpPr txBox="1">
            <a:spLocks noChangeArrowheads="1"/>
          </p:cNvSpPr>
          <p:nvPr/>
        </p:nvSpPr>
        <p:spPr bwMode="auto">
          <a:xfrm>
            <a:off x="1214438" y="1285875"/>
            <a:ext cx="7929562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h-TH" sz="32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คณะกรรมการเปิดซองสอบราคา</a:t>
            </a:r>
          </a:p>
          <a:p>
            <a:pPr marL="609600" indent="-6096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คณะกรรมการรับ และเปิดซองประกวดราคา</a:t>
            </a:r>
          </a:p>
          <a:p>
            <a:pPr marL="609600" indent="-6096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h-TH" sz="3200" b="1">
                <a:solidFill>
                  <a:srgbClr val="FF33CC"/>
                </a:solidFill>
                <a:latin typeface="Cordia New" pitchFamily="34" charset="-34"/>
                <a:cs typeface="Cordia New" pitchFamily="34" charset="-34"/>
              </a:rPr>
              <a:t>คณะกรรมการพิจารณาผลการประกวดราคา</a:t>
            </a:r>
          </a:p>
          <a:p>
            <a:pPr marL="609600" indent="-6096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คณะกรรมการจัดซื้อโดยวิธีพิเศษ</a:t>
            </a:r>
          </a:p>
          <a:p>
            <a:pPr marL="609600" indent="-6096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h-TH" sz="3200" b="1">
                <a:solidFill>
                  <a:srgbClr val="9966FF"/>
                </a:solidFill>
                <a:latin typeface="Cordia New" pitchFamily="34" charset="-34"/>
                <a:cs typeface="Cordia New" pitchFamily="34" charset="-34"/>
              </a:rPr>
              <a:t>คณะกรรมการจัดจ้างโดยวิธีพิเศษ</a:t>
            </a:r>
          </a:p>
          <a:p>
            <a:pPr marL="609600" indent="-6096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คณะกรรมการตรวจรับพัสดุ</a:t>
            </a:r>
          </a:p>
          <a:p>
            <a:pPr marL="609600" indent="-6096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h-TH" sz="3200" b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คณะกรรมการตรวจการจ้าง/ผู้ควบคุมงาน</a:t>
            </a:r>
          </a:p>
          <a:p>
            <a:pPr marL="609600" indent="-609600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คณะกรรมการกำหนดราคากลาง</a:t>
            </a:r>
            <a:r>
              <a:rPr lang="en-US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(มติคณะรัฐมนตรี</a:t>
            </a:r>
            <a:r>
              <a:rPr lang="th-TH" sz="3200" b="1">
                <a:solidFill>
                  <a:srgbClr val="FFFFFF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en-US" sz="3200" b="1">
              <a:solidFill>
                <a:srgbClr val="FFFFFF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5"/>
          <p:cNvSpPr>
            <a:spLocks noChangeArrowheads="1"/>
          </p:cNvSpPr>
          <p:nvPr/>
        </p:nvSpPr>
        <p:spPr bwMode="auto">
          <a:xfrm>
            <a:off x="642938" y="2500313"/>
            <a:ext cx="82089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Blip>
                <a:blip r:embed="rId2"/>
              </a:buBlip>
            </a:pPr>
            <a:r>
              <a:rPr lang="th-TH" sz="3600">
                <a:solidFill>
                  <a:srgbClr val="FFFF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000" b="1">
                <a:solidFill>
                  <a:srgbClr val="9966FF"/>
                </a:solidFill>
                <a:latin typeface="Cordia New" pitchFamily="34" charset="-34"/>
                <a:cs typeface="Cordia New" pitchFamily="34" charset="-34"/>
              </a:rPr>
              <a:t>แต่งตั้งกรรมการรับและเปิดซองประกวดราคา</a:t>
            </a:r>
            <a:r>
              <a:rPr 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      </a:t>
            </a:r>
          </a:p>
          <a:p>
            <a:r>
              <a:rPr lang="th-TH" sz="4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4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4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000" b="1" i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กรรมการพิจารณาผลการประกวดราคา</a:t>
            </a:r>
          </a:p>
          <a:p>
            <a:pPr>
              <a:buFontTx/>
              <a:buBlip>
                <a:blip r:embed="rId2"/>
              </a:buBlip>
            </a:pPr>
            <a:endParaRPr lang="th-TH" sz="2000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lvl="1">
              <a:buFontTx/>
              <a:buBlip>
                <a:blip r:embed="rId2"/>
              </a:buBlip>
            </a:pPr>
            <a:r>
              <a:rPr lang="th-TH" sz="4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000" b="1">
                <a:solidFill>
                  <a:srgbClr val="FF3300"/>
                </a:solidFill>
                <a:latin typeface="Cordia New" pitchFamily="34" charset="-34"/>
                <a:cs typeface="Cordia New" pitchFamily="34" charset="-34"/>
              </a:rPr>
              <a:t>แต่งตั้งกรรมการเปิดซองสอบราคาหรือพิจารณาผลการประกวดราคา  </a:t>
            </a:r>
            <a:r>
              <a:rPr lang="th-TH" sz="40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000" b="1" i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กรรมการตรวจรับพัสดุ</a:t>
            </a:r>
          </a:p>
        </p:txBody>
      </p:sp>
      <p:sp>
        <p:nvSpPr>
          <p:cNvPr id="12" name="กระจาย 1 11"/>
          <p:cNvSpPr/>
          <p:nvPr/>
        </p:nvSpPr>
        <p:spPr>
          <a:xfrm rot="303665">
            <a:off x="4868349" y="136781"/>
            <a:ext cx="3214187" cy="2001870"/>
          </a:xfrm>
          <a:prstGeom prst="irregularSeal1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19100" indent="-382588" algn="ctr">
              <a:defRPr/>
            </a:pPr>
            <a:r>
              <a:rPr lang="th-TH" sz="4400" b="1" dirty="0">
                <a:solidFill>
                  <a:srgbClr val="FF6699"/>
                </a:solidFill>
                <a:latin typeface="Cordia New" pitchFamily="34" charset="-34"/>
              </a:rPr>
              <a:t>ข้อห้าม </a:t>
            </a:r>
            <a:r>
              <a:rPr lang="en-US" sz="4400" b="1" dirty="0">
                <a:solidFill>
                  <a:srgbClr val="FF6699"/>
                </a:solidFill>
                <a:latin typeface="Cordia New" pitchFamily="34" charset="-34"/>
                <a:cs typeface="Cordia New" pitchFamily="34" charset="-34"/>
              </a:rPr>
              <a:t>!!</a:t>
            </a:r>
            <a:endParaRPr lang="th-TH" sz="4400" b="1" dirty="0">
              <a:solidFill>
                <a:srgbClr val="FF6699"/>
              </a:solidFill>
              <a:latin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00400" y="304800"/>
            <a:ext cx="5500726" cy="7143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cs typeface="Angsana New"/>
              </a:rPr>
              <a:t>องค์ประกอบของคณะกรรมการ</a:t>
            </a:r>
            <a:endParaRPr lang="en-US" sz="4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 pitchFamily="34" charset="-34"/>
            </a:endParaRPr>
          </a:p>
        </p:txBody>
      </p:sp>
      <p:sp>
        <p:nvSpPr>
          <p:cNvPr id="98308" name="TextBox 13"/>
          <p:cNvSpPr txBox="1">
            <a:spLocks noChangeArrowheads="1"/>
          </p:cNvSpPr>
          <p:nvPr/>
        </p:nvSpPr>
        <p:spPr bwMode="auto">
          <a:xfrm>
            <a:off x="1295400" y="1196975"/>
            <a:ext cx="6229350" cy="230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buClr>
                <a:srgbClr val="4F81BD"/>
              </a:buClr>
              <a:buFont typeface="Wingdings" pitchFamily="2" charset="2"/>
              <a:buChar char="Ø"/>
              <a:defRPr/>
            </a:pPr>
            <a:r>
              <a:rPr lang="th-TH" sz="3200" b="1" dirty="0" smtClean="0">
                <a:solidFill>
                  <a:prstClr val="white"/>
                </a:solidFill>
                <a:latin typeface="Angsana New" pitchFamily="18" charset="-34"/>
              </a:rPr>
              <a:t>   </a:t>
            </a: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</a:rPr>
              <a:t>ประธาน 1 คน</a:t>
            </a:r>
          </a:p>
          <a:p>
            <a:pPr eaLnBrk="1" hangingPunct="1">
              <a:buClr>
                <a:srgbClr val="4F81BD"/>
              </a:buClr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</a:rPr>
              <a:t>   กรรมการอื่นอย่างน้อย 2 คน</a:t>
            </a:r>
          </a:p>
          <a:p>
            <a:pPr eaLnBrk="1" hangingPunct="1">
              <a:buClr>
                <a:srgbClr val="4F81BD"/>
              </a:buClr>
              <a:buFont typeface="Wingdings" pitchFamily="2" charset="2"/>
              <a:buChar char="Ø"/>
              <a:defRPr/>
            </a:pP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</a:rPr>
              <a:t>   แต่งตั้งจากข้าราชการ พนักงานราชการ </a:t>
            </a:r>
            <a:br>
              <a:rPr lang="th-TH" sz="3600" b="1" dirty="0" smtClean="0">
                <a:solidFill>
                  <a:prstClr val="black"/>
                </a:solidFill>
                <a:latin typeface="Angsana New" pitchFamily="18" charset="-34"/>
              </a:rPr>
            </a:b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</a:rPr>
              <a:t>       พนักงานมหาวิทยาลัย หรือพนักงานของรัฐ </a:t>
            </a:r>
          </a:p>
        </p:txBody>
      </p:sp>
      <p:sp>
        <p:nvSpPr>
          <p:cNvPr id="98309" name="TextBox 14"/>
          <p:cNvSpPr txBox="1">
            <a:spLocks noChangeArrowheads="1"/>
          </p:cNvSpPr>
          <p:nvPr/>
        </p:nvSpPr>
        <p:spPr bwMode="auto">
          <a:xfrm>
            <a:off x="611188" y="3716338"/>
            <a:ext cx="7993062" cy="2862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defRPr/>
            </a:pPr>
            <a:r>
              <a:rPr lang="th-TH" b="1" dirty="0" smtClean="0">
                <a:solidFill>
                  <a:prstClr val="black"/>
                </a:solidFill>
                <a:latin typeface="Angsana New" pitchFamily="18" charset="-34"/>
              </a:rPr>
              <a:t>**   </a:t>
            </a: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</a:rPr>
              <a:t>ทั้งนี้  โดยคำนึงถึงลักษณะหน้าที่และความรับผิดชอบของ</a:t>
            </a:r>
            <a:br>
              <a:rPr lang="th-TH" sz="3600" b="1" dirty="0" smtClean="0">
                <a:solidFill>
                  <a:prstClr val="black"/>
                </a:solidFill>
                <a:latin typeface="Angsana New" pitchFamily="18" charset="-34"/>
              </a:rPr>
            </a:b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</a:rPr>
              <a:t>ผู้ที่ได้รับแต่งตั้งเป็นสำคัญ</a:t>
            </a:r>
          </a:p>
          <a:p>
            <a:pPr algn="thaiDist" eaLnBrk="1" hangingPunct="1">
              <a:defRPr/>
            </a:pP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</a:rPr>
              <a:t>**  ในกรณีจำเป็นหรือเพื่อประโยชน์ของทางราชการ จะแต่งตั้งบุคคลอื่นอีกไม่เกิน 2 คน ร่วมเป็นกรรมการด้วยก็ได้</a:t>
            </a:r>
          </a:p>
          <a:p>
            <a:pPr algn="thaiDist" eaLnBrk="1" hangingPunct="1">
              <a:defRPr/>
            </a:pP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</a:rPr>
              <a:t>   (ปรับปรุงตามระเบียบฯ ฉบับที่ 7 พ.ศ. (2552) )</a:t>
            </a:r>
          </a:p>
        </p:txBody>
      </p:sp>
      <p:sp>
        <p:nvSpPr>
          <p:cNvPr id="169989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2DAAFE-B707-4BFB-A4DD-C70CD4820A1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88913"/>
            <a:ext cx="6599237" cy="901700"/>
          </a:xfrm>
          <a:ln>
            <a:solidFill>
              <a:srgbClr val="FF0000"/>
            </a:solidFill>
          </a:ln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JasmineUPC" pitchFamily="18" charset="-34"/>
              </a:rPr>
              <a:t>กระบวนการบริหารงานพัสดุ</a:t>
            </a:r>
            <a:endParaRPr lang="en-US" sz="5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JasmineUPC" pitchFamily="18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51720" y="1412776"/>
            <a:ext cx="5112568" cy="609600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</a:rPr>
              <a:t>กำหนดความต้องการ</a:t>
            </a:r>
            <a:endParaRPr lang="en-US" sz="6000" b="1" dirty="0">
              <a:solidFill>
                <a:srgbClr val="99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31840" y="2276872"/>
            <a:ext cx="3190267" cy="609600"/>
          </a:xfrm>
          <a:prstGeom prst="round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</a:rPr>
              <a:t>งบประมาณ</a:t>
            </a:r>
            <a:endParaRPr lang="en-US" sz="6000" b="1" dirty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9512" y="3357562"/>
            <a:ext cx="2448272" cy="609600"/>
          </a:xfrm>
          <a:prstGeom prst="round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</a:rPr>
              <a:t>จัดทำแผน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93672" y="3357561"/>
            <a:ext cx="2939763" cy="609600"/>
          </a:xfrm>
          <a:prstGeom prst="round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</a:rPr>
              <a:t>จัดหาพัสดุ</a:t>
            </a:r>
            <a:endParaRPr lang="en-US" sz="6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56786" y="4384180"/>
            <a:ext cx="4475454" cy="609600"/>
          </a:xfrm>
          <a:prstGeom prst="round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</a:rPr>
              <a:t>การบริหารสัญญา</a:t>
            </a:r>
            <a:endParaRPr lang="en-US" sz="60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43608" y="5429264"/>
            <a:ext cx="6789340" cy="609600"/>
          </a:xfrm>
          <a:prstGeom prst="round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</a:rPr>
              <a:t>การควบคุมและจำหน่ายพัสดุ</a:t>
            </a:r>
            <a:endParaRPr lang="en-US" sz="6000" b="1" dirty="0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29400" y="3357562"/>
            <a:ext cx="2407096" cy="609600"/>
          </a:xfrm>
          <a:prstGeom prst="round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</a:rPr>
              <a:t>เบิกจ่ายเงิน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357688" y="4071938"/>
            <a:ext cx="2286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357688" y="5143500"/>
            <a:ext cx="228600" cy="228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6148388" y="3413125"/>
            <a:ext cx="347662" cy="4968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sp>
        <p:nvSpPr>
          <p:cNvPr id="18" name="Down Arrow 30"/>
          <p:cNvSpPr/>
          <p:nvPr/>
        </p:nvSpPr>
        <p:spPr>
          <a:xfrm rot="16200000">
            <a:off x="2813844" y="3337719"/>
            <a:ext cx="347663" cy="5746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81274" y="228600"/>
            <a:ext cx="6262726" cy="714380"/>
          </a:xfrm>
          <a:prstGeom prst="rect">
            <a:avLst/>
          </a:prstGeom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dia New" pitchFamily="34" charset="-34"/>
                <a:cs typeface="JasmineUPC" pitchFamily="18" charset="-34"/>
              </a:rPr>
              <a:t>องค์ประกอบของคณะกรรมการ (ต่อ)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dia New" pitchFamily="34" charset="-34"/>
              <a:cs typeface="JasmineUPC" pitchFamily="18" charset="-34"/>
            </a:endParaRPr>
          </a:p>
        </p:txBody>
      </p:sp>
      <p:sp>
        <p:nvSpPr>
          <p:cNvPr id="171011" name="TextBox 13"/>
          <p:cNvSpPr txBox="1">
            <a:spLocks noChangeArrowheads="1"/>
          </p:cNvSpPr>
          <p:nvPr/>
        </p:nvSpPr>
        <p:spPr bwMode="auto">
          <a:xfrm>
            <a:off x="323850" y="1196975"/>
            <a:ext cx="8424863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F81BD"/>
              </a:buClr>
              <a:buFont typeface="Wingdings" pitchFamily="2" charset="2"/>
              <a:buChar char="Ø"/>
            </a:pPr>
            <a:r>
              <a:rPr lang="th-TH" sz="3200" b="1">
                <a:solidFill>
                  <a:srgbClr val="FFFFFF"/>
                </a:solidFill>
                <a:latin typeface="Angsana New" pitchFamily="18" charset="-34"/>
              </a:rPr>
              <a:t> </a:t>
            </a:r>
            <a:r>
              <a:rPr lang="th-TH" sz="4000" b="1">
                <a:solidFill>
                  <a:srgbClr val="FF0000"/>
                </a:solidFill>
                <a:latin typeface="Angsana New" pitchFamily="18" charset="-34"/>
              </a:rPr>
              <a:t>กวพ. อนุมัติให้ส่วนราชการสามารถแต่งตั้งลูกจ้างประจำของส่วนราชการเป็นกรรมการ ตามระเบียบฯ โดยการแต่งตั้งลูกจ้างประจำจะต้องคำนึงถึง ความรู้  ความสามารถ  ลักษณะงาน  หน้าที่ และความรับผิดชอบของผู้ที่ได้รับแต่งตั้งเป็นสำคัญ (ตามหนังสือกรมบัญชีกลาง ด่วนที่สุด ที่ กค (กวพ) 0421.3/ว 417  ลว. 22 ตค. 53)</a:t>
            </a:r>
          </a:p>
          <a:p>
            <a:pPr algn="thaiDist"/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**   การแต่งตั้งคณะกรรมการจะต้องแต่งตั้งเป็นครั้ง ๆ ไป</a:t>
            </a:r>
          </a:p>
          <a:p>
            <a:pPr algn="ctr"/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          (ไม่จำเป็นต้องมีรูปแบบ)</a:t>
            </a:r>
          </a:p>
          <a:p>
            <a:pPr>
              <a:buClr>
                <a:srgbClr val="4F81BD"/>
              </a:buClr>
            </a:pPr>
            <a:endParaRPr lang="th-TH" sz="3200" b="1">
              <a:solidFill>
                <a:srgbClr val="000000"/>
              </a:solidFill>
              <a:latin typeface="Angsana New" pitchFamily="18" charset="-34"/>
            </a:endParaRPr>
          </a:p>
          <a:p>
            <a:pPr>
              <a:buClr>
                <a:srgbClr val="4F81BD"/>
              </a:buClr>
            </a:pPr>
            <a:endParaRPr lang="th-TH" sz="3200" b="1">
              <a:solidFill>
                <a:srgbClr val="FFFFFF"/>
              </a:solidFill>
              <a:latin typeface="Angsana New" pitchFamily="18" charset="-34"/>
            </a:endParaRPr>
          </a:p>
          <a:p>
            <a:pPr>
              <a:buClr>
                <a:srgbClr val="4F81BD"/>
              </a:buClr>
            </a:pPr>
            <a:endParaRPr lang="th-TH" sz="3200" b="1">
              <a:solidFill>
                <a:srgbClr val="FFFFFF"/>
              </a:solidFill>
              <a:latin typeface="Angsana New" pitchFamily="18" charset="-34"/>
            </a:endParaRPr>
          </a:p>
          <a:p>
            <a:pPr>
              <a:buClr>
                <a:srgbClr val="4F81BD"/>
              </a:buClr>
            </a:pPr>
            <a:endParaRPr lang="th-TH" sz="3200" b="1">
              <a:solidFill>
                <a:srgbClr val="FFFFFF"/>
              </a:solidFill>
              <a:latin typeface="Angsana New" pitchFamily="18" charset="-34"/>
            </a:endParaRPr>
          </a:p>
        </p:txBody>
      </p:sp>
      <p:sp>
        <p:nvSpPr>
          <p:cNvPr id="171012" name="TextBox 14"/>
          <p:cNvSpPr txBox="1">
            <a:spLocks noChangeArrowheads="1"/>
          </p:cNvSpPr>
          <p:nvPr/>
        </p:nvSpPr>
        <p:spPr bwMode="auto">
          <a:xfrm>
            <a:off x="1600200" y="3505200"/>
            <a:ext cx="650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/>
            <a:endParaRPr lang="en-US" b="1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171013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E0AE3F-6665-419F-B78A-6237FE466FFF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643063"/>
            <a:ext cx="8501063" cy="1071562"/>
          </a:xfrm>
          <a:solidFill>
            <a:srgbClr val="FFFF99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th-TH" sz="6000" b="1" smtClean="0">
                <a:solidFill>
                  <a:srgbClr val="3333FF"/>
                </a:solidFill>
                <a:latin typeface="Cordia New" pitchFamily="34" charset="-34"/>
                <a:cs typeface="FreesiaUPC" pitchFamily="34" charset="-34"/>
              </a:rPr>
              <a:t>ข้อควรรู้</a:t>
            </a:r>
            <a:endParaRPr lang="en-US" sz="6000" b="1" smtClean="0">
              <a:solidFill>
                <a:srgbClr val="3333FF"/>
              </a:solidFill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172035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6938963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C55C8C-DB4C-4706-86A9-33D1AD238410}" type="slidenum">
              <a:rPr lang="en-US" smtClean="0">
                <a:solidFill>
                  <a:srgbClr val="898989"/>
                </a:solidFill>
              </a:rPr>
              <a:pPr/>
              <a:t>31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0" y="142875"/>
            <a:ext cx="9144000" cy="135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7434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prstClr val="black"/>
                </a:solidFill>
                <a:latin typeface="Calibri"/>
                <a:cs typeface="FreesiaUPC" pitchFamily="34" charset="-34"/>
              </a:rPr>
              <a:t>ปัญหา/การแต่งตั้งคณะกรรมการตรวจรับที่ไม่ถูกต้อง</a:t>
            </a:r>
            <a:endParaRPr lang="th-TH" sz="4400" dirty="0">
              <a:solidFill>
                <a:prstClr val="black"/>
              </a:solidFill>
              <a:latin typeface="Calibri"/>
              <a:cs typeface="Cordia New"/>
            </a:endParaRPr>
          </a:p>
        </p:txBody>
      </p:sp>
      <p:sp>
        <p:nvSpPr>
          <p:cNvPr id="172037" name="ตัวยึดเนื้อหา 2"/>
          <p:cNvSpPr txBox="1">
            <a:spLocks/>
          </p:cNvSpPr>
          <p:nvPr/>
        </p:nvSpPr>
        <p:spPr bwMode="auto">
          <a:xfrm>
            <a:off x="214313" y="3214688"/>
            <a:ext cx="4500562" cy="3429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7434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FreesiaUPC" pitchFamily="34" charset="-34"/>
              </a:rPr>
              <a:t>งานซื้อ/จ้างทำของ/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FreesiaUPC" pitchFamily="34" charset="-34"/>
              </a:rPr>
              <a:t>งานจ้างเหมาบริการ/งานจ้างรับขน/งานจ้างอื่นๆ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th-TH" sz="4000" b="1" i="1" u="sng">
                <a:solidFill>
                  <a:srgbClr val="0000CC"/>
                </a:solidFill>
                <a:latin typeface="Angsana New" pitchFamily="18" charset="-34"/>
                <a:cs typeface="FreesiaUPC" pitchFamily="34" charset="-34"/>
              </a:rPr>
              <a:t>ให้แต่งตั้งคณะกรรมการตรวจรับพัสดุ</a:t>
            </a:r>
            <a:endParaRPr lang="th-TH" sz="1000" i="1" u="sng">
              <a:solidFill>
                <a:srgbClr val="0000CC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7" name="ตัวยึดเนื้อหา 3"/>
          <p:cNvSpPr txBox="1">
            <a:spLocks/>
          </p:cNvSpPr>
          <p:nvPr/>
        </p:nvSpPr>
        <p:spPr>
          <a:xfrm>
            <a:off x="4929188" y="3214688"/>
            <a:ext cx="40005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434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th-TH" sz="4000" b="1" u="sng" dirty="0">
                <a:solidFill>
                  <a:srgbClr val="C00000"/>
                </a:solidFill>
                <a:latin typeface="Calibri"/>
                <a:cs typeface="FreesiaUPC" pitchFamily="34" charset="-34"/>
              </a:rPr>
              <a:t>งานจ้างก่อสร้าง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4000" b="1" dirty="0">
                <a:solidFill>
                  <a:prstClr val="black"/>
                </a:solidFill>
                <a:latin typeface="Calibri"/>
                <a:cs typeface="FreesiaUPC" pitchFamily="34" charset="-34"/>
              </a:rPr>
              <a:t>ให้แต่งตั้ง</a:t>
            </a:r>
            <a:r>
              <a:rPr lang="th-TH" sz="3600" b="1" dirty="0">
                <a:solidFill>
                  <a:prstClr val="black"/>
                </a:solidFill>
                <a:latin typeface="Calibri"/>
                <a:cs typeface="FreesiaUPC" pitchFamily="34" charset="-34"/>
              </a:rPr>
              <a:t>คณะกรรมการตรวจการจ้าง</a:t>
            </a:r>
            <a:endParaRPr lang="th-TH" sz="4000" b="1" dirty="0">
              <a:solidFill>
                <a:prstClr val="black"/>
              </a:solidFill>
              <a:latin typeface="Calibri"/>
              <a:cs typeface="FreesiaUPC" pitchFamily="34" charset="-34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4000" b="1" dirty="0">
                <a:solidFill>
                  <a:srgbClr val="800080"/>
                </a:solidFill>
                <a:latin typeface="Calibri"/>
                <a:cs typeface="FreesiaUPC" pitchFamily="34" charset="-34"/>
              </a:rPr>
              <a:t>ผู้ควบคุมงาน</a:t>
            </a:r>
          </a:p>
        </p:txBody>
      </p:sp>
      <p:sp>
        <p:nvSpPr>
          <p:cNvPr id="8" name="ลูกศรลง 7"/>
          <p:cNvSpPr/>
          <p:nvPr/>
        </p:nvSpPr>
        <p:spPr>
          <a:xfrm>
            <a:off x="2071688" y="2786063"/>
            <a:ext cx="642937" cy="35718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6429375" y="2786063"/>
            <a:ext cx="571500" cy="35718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pic>
        <p:nvPicPr>
          <p:cNvPr id="1720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22669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มุมมน 7"/>
          <p:cNvSpPr/>
          <p:nvPr/>
        </p:nvSpPr>
        <p:spPr>
          <a:xfrm>
            <a:off x="357188" y="571500"/>
            <a:ext cx="8358187" cy="607218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ngsana New" pitchFamily="18" charset="-34"/>
            </a:endParaRPr>
          </a:p>
        </p:txBody>
      </p:sp>
      <p:graphicFrame>
        <p:nvGraphicFramePr>
          <p:cNvPr id="13" name="ไดอะแกรม 12"/>
          <p:cNvGraphicFramePr/>
          <p:nvPr/>
        </p:nvGraphicFramePr>
        <p:xfrm>
          <a:off x="649031" y="1562281"/>
          <a:ext cx="778674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1643042" y="285728"/>
            <a:ext cx="5929354" cy="714380"/>
          </a:xfrm>
          <a:prstGeom prst="rect">
            <a:avLst/>
          </a:prstGeom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  <a:softEdge rad="3175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000" b="1" spc="50" dirty="0">
                <a:ln w="11430"/>
                <a:gradFill>
                  <a:gsLst>
                    <a:gs pos="25000">
                      <a:srgbClr val="7598D9">
                        <a:satMod val="155000"/>
                      </a:srgbClr>
                    </a:gs>
                    <a:gs pos="100000">
                      <a:srgbClr val="7598D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01600">
                    <a:srgbClr val="FE8637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Cordia New"/>
              </a:rPr>
              <a:t>การประชุมของคณะกรรมการ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/>
          </p:cNvSpPr>
          <p:nvPr>
            <p:ph type="body" idx="4294967295"/>
          </p:nvPr>
        </p:nvSpPr>
        <p:spPr>
          <a:xfrm>
            <a:off x="214313" y="785813"/>
            <a:ext cx="8534400" cy="525621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th-TH" b="1" dirty="0" smtClean="0">
                <a:latin typeface="Angsana New" pitchFamily="18" charset="-34"/>
              </a:rPr>
              <a:t>		    </a:t>
            </a:r>
            <a:r>
              <a:rPr lang="th-TH" sz="4000" b="1" u="sng" dirty="0" smtClean="0">
                <a:latin typeface="Angsana New" pitchFamily="18" charset="-34"/>
              </a:rPr>
              <a:t>หลักการตามระเบียบฯ สำหรับการซื้อ / จ้าง </a:t>
            </a:r>
            <a:br>
              <a:rPr lang="th-TH" sz="4000" b="1" u="sng" dirty="0" smtClean="0">
                <a:latin typeface="Angsana New" pitchFamily="18" charset="-34"/>
              </a:rPr>
            </a:br>
            <a:r>
              <a:rPr lang="th-TH" sz="4000" b="1" dirty="0" smtClean="0">
                <a:latin typeface="Angsana New" pitchFamily="18" charset="-34"/>
              </a:rPr>
              <a:t>   </a:t>
            </a:r>
            <a:r>
              <a:rPr lang="th-TH" sz="4000" b="1" u="sng" dirty="0" smtClean="0">
                <a:latin typeface="Angsana New" pitchFamily="18" charset="-34"/>
              </a:rPr>
              <a:t>ไม่เกิน </a:t>
            </a:r>
            <a:r>
              <a:rPr lang="th-TH" sz="4000" b="1" u="sng" dirty="0" smtClean="0">
                <a:solidFill>
                  <a:srgbClr val="FF0000"/>
                </a:solidFill>
                <a:latin typeface="Angsana New" pitchFamily="18" charset="-34"/>
              </a:rPr>
              <a:t>10,000 </a:t>
            </a:r>
            <a:r>
              <a:rPr lang="th-TH" sz="4000" b="1" u="sng" dirty="0" smtClean="0">
                <a:latin typeface="Angsana New" pitchFamily="18" charset="-34"/>
              </a:rPr>
              <a:t>บาท  ตามระเบียบฯ </a:t>
            </a:r>
            <a:r>
              <a:rPr lang="th-TH" sz="4000" b="1" u="sng" dirty="0" smtClean="0">
                <a:solidFill>
                  <a:srgbClr val="0070C0"/>
                </a:solidFill>
                <a:latin typeface="Angsana New" pitchFamily="18" charset="-34"/>
              </a:rPr>
              <a:t>ข้อ 35 วรรคท้าย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th-TH" sz="4000" b="1" u="sng" dirty="0" smtClean="0">
              <a:latin typeface="Angsana New" pitchFamily="18" charset="-34"/>
            </a:endParaRPr>
          </a:p>
          <a:p>
            <a:pPr lvl="2">
              <a:lnSpc>
                <a:spcPct val="90000"/>
              </a:lnSpc>
              <a:defRPr/>
            </a:pPr>
            <a:r>
              <a:rPr lang="th-TH" sz="3200" b="1" dirty="0" smtClean="0">
                <a:solidFill>
                  <a:srgbClr val="CC00FF"/>
                </a:solidFill>
                <a:latin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CC00FF"/>
                </a:solidFill>
                <a:latin typeface="Angsana New" pitchFamily="18" charset="-34"/>
              </a:rPr>
              <a:t>ให้แต่งตั้งข้าราชการ / ลูกจ้างประจำคนหนึ่ง ซึ่งมิใช่ผู้จัดซื้อหรือ จัดจ้าง เป็นผู้ตรวจรับพัสดุหรืองานจ้างนั้น               </a:t>
            </a:r>
            <a:endParaRPr lang="th-TH" sz="3200" b="1" dirty="0" smtClean="0">
              <a:solidFill>
                <a:srgbClr val="CC00FF"/>
              </a:solidFill>
              <a:latin typeface="Angsana New" pitchFamily="18" charset="-34"/>
            </a:endParaRPr>
          </a:p>
          <a:p>
            <a:pPr lvl="2">
              <a:lnSpc>
                <a:spcPct val="90000"/>
              </a:lnSpc>
              <a:buFontTx/>
              <a:buNone/>
              <a:defRPr/>
            </a:pPr>
            <a:endParaRPr lang="th-TH" sz="1600" b="1" dirty="0" smtClean="0">
              <a:latin typeface="Angsana New" pitchFamily="18" charset="-34"/>
            </a:endParaRPr>
          </a:p>
          <a:p>
            <a:pPr lvl="2">
              <a:lnSpc>
                <a:spcPct val="90000"/>
              </a:lnSpc>
              <a:defRPr/>
            </a:pPr>
            <a:r>
              <a:rPr lang="th-TH" sz="3200" b="1" dirty="0" smtClean="0">
                <a:latin typeface="Angsana New" pitchFamily="18" charset="-34"/>
              </a:rPr>
              <a:t> </a:t>
            </a:r>
            <a:r>
              <a:rPr lang="th-TH" sz="3200" b="1" dirty="0" err="1" smtClean="0">
                <a:latin typeface="Angsana New" pitchFamily="18" charset="-34"/>
              </a:rPr>
              <a:t>กวพ</a:t>
            </a:r>
            <a:r>
              <a:rPr lang="th-TH" sz="3200" b="1" dirty="0" smtClean="0">
                <a:latin typeface="Angsana New" pitchFamily="18" charset="-34"/>
              </a:rPr>
              <a:t>. อนุมัติผ่อนผันการแต่งตั้ง พนักงานราชการ พนักงานมหาวิทยาลัย หรือพนักงานของรัฐ เป็นผู้ตรวจรับพัสดุหรืองานจ้าง </a:t>
            </a:r>
            <a:endParaRPr lang="th-TH" sz="3200" b="1" dirty="0">
              <a:latin typeface="Angsana New" pitchFamily="18" charset="-34"/>
            </a:endParaRPr>
          </a:p>
          <a:p>
            <a:pPr marL="731837" lvl="2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3200" b="1" dirty="0" smtClean="0">
                <a:solidFill>
                  <a:srgbClr val="33CC33"/>
                </a:solidFill>
                <a:latin typeface="Angsana New" pitchFamily="18" charset="-34"/>
              </a:rPr>
              <a:t>(ตามหนังสือกรมบัญชีกลาง ที่ </a:t>
            </a:r>
            <a:r>
              <a:rPr lang="th-TH" sz="3200" b="1" dirty="0" err="1" smtClean="0">
                <a:solidFill>
                  <a:srgbClr val="33CC33"/>
                </a:solidFill>
                <a:latin typeface="Angsana New" pitchFamily="18" charset="-34"/>
              </a:rPr>
              <a:t>กค</a:t>
            </a:r>
            <a:r>
              <a:rPr lang="th-TH" sz="3200" b="1" dirty="0" smtClean="0">
                <a:solidFill>
                  <a:srgbClr val="33CC33"/>
                </a:solidFill>
                <a:latin typeface="Angsana New" pitchFamily="18" charset="-34"/>
              </a:rPr>
              <a:t> (</a:t>
            </a:r>
            <a:r>
              <a:rPr lang="th-TH" sz="3200" b="1" dirty="0" err="1" smtClean="0">
                <a:solidFill>
                  <a:srgbClr val="33CC33"/>
                </a:solidFill>
                <a:latin typeface="Angsana New" pitchFamily="18" charset="-34"/>
              </a:rPr>
              <a:t>กวพ</a:t>
            </a:r>
            <a:r>
              <a:rPr lang="th-TH" sz="3200" b="1" dirty="0" smtClean="0">
                <a:solidFill>
                  <a:srgbClr val="33CC33"/>
                </a:solidFill>
                <a:latin typeface="Angsana New" pitchFamily="18" charset="-34"/>
              </a:rPr>
              <a:t>) 0421.3/ว 341 </a:t>
            </a:r>
            <a:r>
              <a:rPr lang="th-TH" sz="3200" b="1" dirty="0" err="1" smtClean="0">
                <a:solidFill>
                  <a:srgbClr val="33CC33"/>
                </a:solidFill>
                <a:latin typeface="Angsana New" pitchFamily="18" charset="-34"/>
              </a:rPr>
              <a:t>ลว</a:t>
            </a:r>
            <a:r>
              <a:rPr lang="th-TH" sz="3200" b="1" dirty="0" smtClean="0">
                <a:solidFill>
                  <a:srgbClr val="33CC33"/>
                </a:solidFill>
                <a:latin typeface="Angsana New" pitchFamily="18" charset="-34"/>
              </a:rPr>
              <a:t>.20 </a:t>
            </a:r>
            <a:r>
              <a:rPr lang="th-TH" sz="3200" b="1" dirty="0" err="1" smtClean="0">
                <a:solidFill>
                  <a:srgbClr val="33CC33"/>
                </a:solidFill>
                <a:latin typeface="Angsana New" pitchFamily="18" charset="-34"/>
              </a:rPr>
              <a:t>กย</a:t>
            </a:r>
            <a:r>
              <a:rPr lang="th-TH" sz="3200" b="1" dirty="0" smtClean="0">
                <a:solidFill>
                  <a:srgbClr val="33CC33"/>
                </a:solidFill>
                <a:latin typeface="Angsana New" pitchFamily="18" charset="-34"/>
              </a:rPr>
              <a:t>. 53)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Box 4"/>
          <p:cNvSpPr txBox="1">
            <a:spLocks noChangeArrowheads="1"/>
          </p:cNvSpPr>
          <p:nvPr/>
        </p:nvSpPr>
        <p:spPr bwMode="auto">
          <a:xfrm>
            <a:off x="714375" y="2781300"/>
            <a:ext cx="7929563" cy="230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defRPr/>
            </a:pP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เมื่อถึงกำหนดเวลาเปิดซองสอบราคา หรือ </a:t>
            </a:r>
            <a:br>
              <a:rPr lang="th-TH" sz="36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รับซองประกวดราคาให้กรรมการที่มาเลือกกรรมการ</a:t>
            </a:r>
            <a:br>
              <a:rPr lang="th-TH" sz="3600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คนหนึ่งทำหน้าที่ประธาน โดยให้ปฏิบัติหน้าที่เฉพาะข้อ 42 (1) หรือข้อ 49 แล้วรายงานประธาน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4536" y="1124744"/>
            <a:ext cx="6640844" cy="86834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itchFamily="34" charset="-34"/>
                <a:ea typeface="+mj-ea"/>
                <a:cs typeface="+mn-cs"/>
              </a:rPr>
              <a:t>กรณีประธานไม่มาปฏิบัติหน้าที่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1428728" y="2214554"/>
            <a:ext cx="6665964" cy="1071570"/>
          </a:xfrm>
          <a:prstGeom prst="roundRect">
            <a:avLst/>
          </a:prstGeom>
          <a:noFill/>
          <a:ln/>
          <a:effectLst>
            <a:outerShdw blurRad="50800" dist="25000" dir="5400000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20624" indent="-384048" algn="ctr" fontAlgn="auto">
              <a:spcAft>
                <a:spcPts val="0"/>
              </a:spcAft>
              <a:defRPr/>
            </a:pPr>
            <a:r>
              <a:rPr lang="th-TH" sz="6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wallia New" pitchFamily="34" charset="-34"/>
              </a:rPr>
              <a:t>วิธีการจัดซื้อหรือจ้าง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8"/>
          <p:cNvSpPr>
            <a:spLocks noChangeArrowheads="1"/>
          </p:cNvSpPr>
          <p:nvPr/>
        </p:nvSpPr>
        <p:spPr bwMode="auto">
          <a:xfrm>
            <a:off x="214313" y="1260475"/>
            <a:ext cx="9339262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lnSpc>
                <a:spcPct val="110000"/>
              </a:lnSpc>
              <a:buClr>
                <a:srgbClr val="FF3300"/>
              </a:buClr>
            </a:pPr>
            <a:r>
              <a:rPr lang="en-US" sz="3800" b="1"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3800" b="1">
                <a:latin typeface="Cordia New" pitchFamily="34" charset="-34"/>
                <a:cs typeface="Cordia New" pitchFamily="34" charset="-34"/>
              </a:rPr>
              <a:t>วิธีตกลงราคา    		</a:t>
            </a:r>
            <a:r>
              <a:rPr lang="th-TH" sz="3800" b="1">
                <a:latin typeface="Cordia New" pitchFamily="34" charset="-34"/>
                <a:cs typeface="Cordia New" pitchFamily="34" charset="-34"/>
                <a:sym typeface="Symbol" pitchFamily="18" charset="2"/>
              </a:rPr>
              <a:t>ไม่เกิน     </a:t>
            </a:r>
            <a:r>
              <a:rPr lang="th-TH" sz="3800" b="1">
                <a:latin typeface="Cordia New" pitchFamily="34" charset="-34"/>
                <a:cs typeface="Cordia New" pitchFamily="34" charset="-34"/>
              </a:rPr>
              <a:t>100,000 บาท</a:t>
            </a:r>
          </a:p>
          <a:p>
            <a:pPr marL="742950" indent="-742950">
              <a:lnSpc>
                <a:spcPct val="110000"/>
              </a:lnSpc>
              <a:buClr>
                <a:srgbClr val="FF3300"/>
              </a:buClr>
            </a:pPr>
            <a:r>
              <a:rPr lang="en-US" sz="3800" b="1"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3800" b="1">
                <a:latin typeface="Cordia New" pitchFamily="34" charset="-34"/>
                <a:cs typeface="Cordia New" pitchFamily="34" charset="-34"/>
              </a:rPr>
              <a:t>วิธีสอบราคา 		เกิน100,000 บาท                                                      				ไม่เกิน 2,000,000 บาท</a:t>
            </a:r>
          </a:p>
          <a:p>
            <a:pPr marL="742950" indent="-742950">
              <a:lnSpc>
                <a:spcPct val="110000"/>
              </a:lnSpc>
              <a:buClr>
                <a:srgbClr val="FF3300"/>
              </a:buClr>
            </a:pPr>
            <a:r>
              <a:rPr lang="en-US" sz="3800" b="1"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3800" b="1">
                <a:latin typeface="Cordia New" pitchFamily="34" charset="-34"/>
                <a:cs typeface="Cordia New" pitchFamily="34" charset="-34"/>
              </a:rPr>
              <a:t>วิธีประกวดราคา 		เกิน       2,000,000 บาท</a:t>
            </a:r>
          </a:p>
          <a:p>
            <a:pPr marL="742950" indent="-742950">
              <a:lnSpc>
                <a:spcPct val="110000"/>
              </a:lnSpc>
              <a:buClr>
                <a:srgbClr val="FF3300"/>
              </a:buClr>
            </a:pPr>
            <a:r>
              <a:rPr lang="en-US" sz="3800" b="1"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3800" b="1">
                <a:latin typeface="Cordia New" pitchFamily="34" charset="-34"/>
                <a:cs typeface="Cordia New" pitchFamily="34" charset="-34"/>
              </a:rPr>
              <a:t>วิธีพิเศษ              	เกิน 100,000 บาท แต่มีเงื่อนไข</a:t>
            </a:r>
          </a:p>
          <a:p>
            <a:pPr marL="742950" indent="-742950">
              <a:lnSpc>
                <a:spcPct val="110000"/>
              </a:lnSpc>
              <a:buClr>
                <a:srgbClr val="FF3300"/>
              </a:buClr>
            </a:pPr>
            <a:r>
              <a:rPr lang="en-US" sz="3800" b="1"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3800" b="1">
                <a:latin typeface="Cordia New" pitchFamily="34" charset="-34"/>
                <a:cs typeface="Cordia New" pitchFamily="34" charset="-34"/>
              </a:rPr>
              <a:t>วิธีกรณีพิเศษ     		ไม่มีกำหนดวงเงิน แต่มีเงื่อนไข</a:t>
            </a:r>
            <a:endParaRPr lang="en-US" sz="3800" b="1">
              <a:latin typeface="Cordia New" pitchFamily="34" charset="-34"/>
              <a:cs typeface="Cordia New" pitchFamily="34" charset="-34"/>
            </a:endParaRPr>
          </a:p>
          <a:p>
            <a:pPr marL="742950" indent="-742950">
              <a:lnSpc>
                <a:spcPct val="110000"/>
              </a:lnSpc>
              <a:buClr>
                <a:srgbClr val="FF3300"/>
              </a:buClr>
            </a:pPr>
            <a:r>
              <a:rPr lang="en-US" sz="3800" b="1"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3800" b="1">
                <a:latin typeface="Cordia New" pitchFamily="34" charset="-34"/>
                <a:cs typeface="Cordia New" pitchFamily="34" charset="-34"/>
              </a:rPr>
              <a:t>วิธีประมูลด้วยระบบอิเล็กทรอนิกส์ </a:t>
            </a:r>
            <a:r>
              <a:rPr lang="en-US" sz="3800" b="1">
                <a:latin typeface="Cordia New" pitchFamily="34" charset="-34"/>
                <a:cs typeface="Cordia New" pitchFamily="34" charset="-34"/>
              </a:rPr>
              <a:t>(e-Auction)</a:t>
            </a:r>
            <a:r>
              <a:rPr lang="th-TH" sz="3800" b="1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742950" indent="-742950">
              <a:lnSpc>
                <a:spcPct val="110000"/>
              </a:lnSpc>
              <a:buClr>
                <a:srgbClr val="FF3300"/>
              </a:buClr>
            </a:pPr>
            <a:r>
              <a:rPr lang="th-TH" sz="3800" b="1">
                <a:latin typeface="Cordia New" pitchFamily="34" charset="-34"/>
                <a:cs typeface="Cordia New" pitchFamily="34" charset="-34"/>
              </a:rPr>
              <a:t>					ตามระเบียบฯ พัสดุ ปี 49</a:t>
            </a:r>
            <a:endParaRPr lang="th-TH" b="1">
              <a:latin typeface="Cordia New" pitchFamily="34" charset="-34"/>
              <a:cs typeface="Cordia New" pitchFamily="34" charset="-34"/>
            </a:endParaRPr>
          </a:p>
          <a:p>
            <a:pPr lvl="2"/>
            <a:r>
              <a:rPr lang="th-TH" b="1">
                <a:latin typeface="Cordia New" pitchFamily="34" charset="-34"/>
                <a:cs typeface="Cordia New" pitchFamily="34" charset="-34"/>
              </a:rPr>
              <a:t> </a:t>
            </a:r>
            <a:endParaRPr lang="th-TH" sz="38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เครื่องหมายบั้ง 3"/>
          <p:cNvSpPr/>
          <p:nvPr/>
        </p:nvSpPr>
        <p:spPr>
          <a:xfrm>
            <a:off x="5072066" y="1571612"/>
            <a:ext cx="214314" cy="214314"/>
          </a:xfrm>
          <a:prstGeom prst="chevron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6" name="เครื่องหมายบั้ง 5"/>
          <p:cNvSpPr/>
          <p:nvPr/>
        </p:nvSpPr>
        <p:spPr>
          <a:xfrm>
            <a:off x="3500430" y="2214554"/>
            <a:ext cx="214314" cy="214314"/>
          </a:xfrm>
          <a:prstGeom prst="chevron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4714876" y="3429000"/>
            <a:ext cx="214314" cy="214314"/>
          </a:xfrm>
          <a:prstGeom prst="chevron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500430" y="4714884"/>
            <a:ext cx="214314" cy="214314"/>
          </a:xfrm>
          <a:prstGeom prst="chevron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9" name="เครื่องหมายบั้ง 8"/>
          <p:cNvSpPr/>
          <p:nvPr/>
        </p:nvSpPr>
        <p:spPr>
          <a:xfrm>
            <a:off x="3500430" y="4143380"/>
            <a:ext cx="214314" cy="214314"/>
          </a:xfrm>
          <a:prstGeom prst="chevron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10" name="เครื่องหมายบั้ง 9"/>
          <p:cNvSpPr/>
          <p:nvPr/>
        </p:nvSpPr>
        <p:spPr>
          <a:xfrm>
            <a:off x="3500430" y="6000768"/>
            <a:ext cx="214314" cy="214314"/>
          </a:xfrm>
          <a:prstGeom prst="chevron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879725" y="292100"/>
            <a:ext cx="32416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schemeClr val="tx1"/>
                </a:solidFill>
              </a:rPr>
              <a:t>วิธีการจัดซื้อจัดจ้าง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4"/>
          <p:cNvSpPr>
            <a:spLocks noChangeArrowheads="1"/>
          </p:cNvSpPr>
          <p:nvPr/>
        </p:nvSpPr>
        <p:spPr bwMode="auto">
          <a:xfrm>
            <a:off x="357188" y="1714500"/>
            <a:ext cx="5929312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4400" b="1" i="1">
                <a:solidFill>
                  <a:srgbClr val="FF0000"/>
                </a:solidFill>
                <a:latin typeface="Angsana New" pitchFamily="18" charset="-34"/>
                <a:cs typeface="KodchiangUPC" pitchFamily="18" charset="-34"/>
              </a:rPr>
              <a:t>กรณี</a:t>
            </a:r>
            <a:r>
              <a:rPr lang="en-US" sz="4400" b="1" i="1">
                <a:solidFill>
                  <a:srgbClr val="FF0000"/>
                </a:solidFill>
                <a:latin typeface="Angsana New" pitchFamily="18" charset="-34"/>
              </a:rPr>
              <a:t>1: </a:t>
            </a:r>
            <a:r>
              <a:rPr lang="th-TH" sz="4400" b="1" i="1">
                <a:solidFill>
                  <a:srgbClr val="FF0000"/>
                </a:solidFill>
                <a:latin typeface="Angsana New" pitchFamily="18" charset="-34"/>
                <a:cs typeface="KodchiangUPC" pitchFamily="18" charset="-34"/>
              </a:rPr>
              <a:t>ใช้วงเงินเป็นตัวกำหนดวิธีการ</a:t>
            </a:r>
          </a:p>
        </p:txBody>
      </p:sp>
      <p:sp>
        <p:nvSpPr>
          <p:cNvPr id="60420" name="Rectangle 3"/>
          <p:cNvSpPr txBox="1">
            <a:spLocks noChangeArrowheads="1"/>
          </p:cNvSpPr>
          <p:nvPr/>
        </p:nvSpPr>
        <p:spPr bwMode="auto">
          <a:xfrm>
            <a:off x="-357222" y="3071810"/>
            <a:ext cx="97869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57350" lvl="2" indent="-7429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34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</a:t>
            </a:r>
            <a:r>
              <a:rPr lang="th-TH" sz="34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วิธีตกลงราคา </a:t>
            </a:r>
            <a:r>
              <a:rPr lang="th-TH" sz="3400" b="1" dirty="0">
                <a:latin typeface="Cordia New" pitchFamily="34" charset="-34"/>
                <a:cs typeface="Cordia New" pitchFamily="34" charset="-34"/>
              </a:rPr>
              <a:t>	ครั้งหนึ่งไม่เกิน      </a:t>
            </a:r>
            <a:r>
              <a:rPr lang="th-TH" sz="3400" b="1" dirty="0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100,000  </a:t>
            </a:r>
            <a:r>
              <a:rPr lang="th-TH" sz="3400" b="1" dirty="0">
                <a:latin typeface="Cordia New" pitchFamily="34" charset="-34"/>
                <a:cs typeface="Cordia New" pitchFamily="34" charset="-34"/>
              </a:rPr>
              <a:t>  บาท</a:t>
            </a:r>
          </a:p>
          <a:p>
            <a:pPr marL="1657350" lvl="2" indent="-7429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34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</a:t>
            </a:r>
            <a:r>
              <a:rPr lang="th-TH" sz="34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วิธีสอบราคา   </a:t>
            </a:r>
            <a:r>
              <a:rPr lang="th-TH" sz="3400" b="1" dirty="0">
                <a:latin typeface="Cordia New" pitchFamily="34" charset="-34"/>
                <a:cs typeface="Cordia New" pitchFamily="34" charset="-34"/>
              </a:rPr>
              <a:t>	ครั้งหนึ่งเกินกว่า    100,000    บาท                      			แต่ไม่เกิน   	     </a:t>
            </a:r>
            <a:r>
              <a:rPr lang="th-TH" sz="3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2,000,000  </a:t>
            </a:r>
            <a:r>
              <a:rPr lang="th-TH" sz="3400" b="1" dirty="0">
                <a:latin typeface="Cordia New" pitchFamily="34" charset="-34"/>
                <a:cs typeface="Cordia New" pitchFamily="34" charset="-34"/>
              </a:rPr>
              <a:t> บาท</a:t>
            </a:r>
          </a:p>
          <a:p>
            <a:pPr marL="1657350" lvl="2" indent="-74295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3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sz="3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วิธีประกวดราคา</a:t>
            </a:r>
            <a:r>
              <a:rPr lang="th-TH" sz="3400" b="1" dirty="0">
                <a:latin typeface="Cordia New" pitchFamily="34" charset="-34"/>
                <a:cs typeface="Cordia New" pitchFamily="34" charset="-34"/>
              </a:rPr>
              <a:t>	ครั้งหนึ่งเกินกว่า  2,000,000    บาทขึ้นไป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35696" y="332656"/>
            <a:ext cx="574182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+mj-cs"/>
              </a:rPr>
              <a:t>วิธีการจัดซื้อหรือจ้าง(6 วิธี)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 txBox="1">
            <a:spLocks noChangeArrowheads="1"/>
          </p:cNvSpPr>
          <p:nvPr/>
        </p:nvSpPr>
        <p:spPr bwMode="auto">
          <a:xfrm>
            <a:off x="755576" y="1772816"/>
            <a:ext cx="783431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accent1"/>
              </a:buClr>
              <a:buSzPct val="70000"/>
              <a:defRPr/>
            </a:pPr>
            <a:r>
              <a:rPr lang="en-US" sz="4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4.</a:t>
            </a:r>
            <a:r>
              <a:rPr lang="th-TH" sz="4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 ซื้อโดยวิธีพิเศษ</a:t>
            </a:r>
          </a:p>
          <a:p>
            <a:pPr lvl="2"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 วงเงินเกินกว่า	100,000    บาท</a:t>
            </a:r>
          </a:p>
          <a:p>
            <a:pPr lvl="2"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000" b="1" dirty="0">
                <a:solidFill>
                  <a:srgbClr val="CC0066"/>
                </a:solidFill>
                <a:latin typeface="Cordia New" pitchFamily="34" charset="-34"/>
                <a:cs typeface="Cordia New" pitchFamily="34" charset="-34"/>
              </a:rPr>
              <a:t>เงื่อนไขอย่างใดอย่างหนึ่งตามข้อ 23</a:t>
            </a:r>
          </a:p>
          <a:p>
            <a:pPr>
              <a:buClr>
                <a:schemeClr val="accent1"/>
              </a:buClr>
              <a:buSzPct val="70000"/>
              <a:defRPr/>
            </a:pPr>
            <a:endParaRPr lang="th-TH" sz="4000" b="1" dirty="0">
              <a:latin typeface="Cordia New" pitchFamily="34" charset="-34"/>
              <a:cs typeface="Cordia New" pitchFamily="34" charset="-34"/>
            </a:endParaRPr>
          </a:p>
          <a:p>
            <a:pPr>
              <a:buClr>
                <a:schemeClr val="accent1"/>
              </a:buClr>
              <a:buSzPct val="70000"/>
              <a:defRPr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    </a:t>
            </a:r>
            <a:r>
              <a:rPr lang="th-TH" sz="4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จ้างโดยวิธีพิเศษ</a:t>
            </a:r>
            <a:endParaRPr lang="th-TH" sz="40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lvl="2"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 วงเงินเกินกว่า          100,000    บาท</a:t>
            </a:r>
          </a:p>
          <a:p>
            <a:pPr lvl="2">
              <a:buClr>
                <a:schemeClr val="accent1"/>
              </a:buClr>
              <a:buSzPct val="70000"/>
              <a:buFont typeface="Courier New" pitchFamily="49" charset="0"/>
              <a:buChar char="o"/>
              <a:defRPr/>
            </a:pPr>
            <a:r>
              <a:rPr lang="th-TH" sz="4000" b="1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เงื่อนไขอย่างใดอย่างหนึ่งตามข้อ 24 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755650" y="571500"/>
            <a:ext cx="7500938" cy="769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h-TH" sz="4400" b="1" i="1">
                <a:solidFill>
                  <a:srgbClr val="FF0000"/>
                </a:solidFill>
                <a:latin typeface="Angsana New" pitchFamily="18" charset="-34"/>
                <a:cs typeface="KodchiangUPC" pitchFamily="18" charset="-34"/>
              </a:rPr>
              <a:t>กรณี2</a:t>
            </a:r>
            <a:r>
              <a:rPr lang="en-US" sz="4400" b="1" i="1">
                <a:solidFill>
                  <a:srgbClr val="FF0000"/>
                </a:solidFill>
                <a:latin typeface="Angsana New" pitchFamily="18" charset="-34"/>
              </a:rPr>
              <a:t>: </a:t>
            </a:r>
            <a:r>
              <a:rPr lang="th-TH" sz="4400" b="1" i="1">
                <a:solidFill>
                  <a:srgbClr val="FF0000"/>
                </a:solidFill>
                <a:latin typeface="Angsana New" pitchFamily="18" charset="-34"/>
                <a:cs typeface="KodchiangUPC" pitchFamily="18" charset="-34"/>
              </a:rPr>
              <a:t>ใช้วงเงินและเงื่อนไขเป็นตัวกำหนดวิธีการ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 txBox="1">
            <a:spLocks noChangeArrowheads="1"/>
          </p:cNvSpPr>
          <p:nvPr/>
        </p:nvSpPr>
        <p:spPr bwMode="auto">
          <a:xfrm>
            <a:off x="684213" y="836613"/>
            <a:ext cx="5286375" cy="1068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th-TH" sz="4800" b="1" i="1">
                <a:solidFill>
                  <a:srgbClr val="FF0000"/>
                </a:solidFill>
                <a:latin typeface="Century Schoolbook" pitchFamily="18" charset="0"/>
                <a:cs typeface="KodchiangUPC" pitchFamily="18" charset="-34"/>
              </a:rPr>
              <a:t>กรณี3</a:t>
            </a:r>
            <a:r>
              <a:rPr lang="en-US" sz="4800" b="1" i="1">
                <a:solidFill>
                  <a:srgbClr val="FF0000"/>
                </a:solidFill>
                <a:latin typeface="Century Schoolbook" pitchFamily="18" charset="0"/>
              </a:rPr>
              <a:t>:</a:t>
            </a:r>
            <a:r>
              <a:rPr lang="th-TH" sz="4800" b="1" i="1">
                <a:solidFill>
                  <a:srgbClr val="FF0000"/>
                </a:solidFill>
                <a:latin typeface="Century Schoolbook" pitchFamily="18" charset="0"/>
                <a:cs typeface="KodchiangUPC" pitchFamily="18" charset="-34"/>
              </a:rPr>
              <a:t> ใช้เงื่อนไขเป็นตัวกำหนด</a:t>
            </a:r>
          </a:p>
        </p:txBody>
      </p:sp>
      <p:sp>
        <p:nvSpPr>
          <p:cNvPr id="62467" name="Rectangle 2"/>
          <p:cNvSpPr txBox="1">
            <a:spLocks noChangeArrowheads="1"/>
          </p:cNvSpPr>
          <p:nvPr/>
        </p:nvSpPr>
        <p:spPr bwMode="auto">
          <a:xfrm>
            <a:off x="263679" y="2420888"/>
            <a:ext cx="8784976" cy="402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th-TH" sz="34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5. </a:t>
            </a:r>
            <a:r>
              <a:rPr lang="th-TH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C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วิธีกรณีพิเศษ</a:t>
            </a:r>
            <a:r>
              <a:rPr lang="th-TH" sz="3600" b="1" dirty="0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ได้แก่ การซื้อ/จ้างจากส่วนราชการ, รัฐวิสาหกิจ, หน่วยงานตามกฎหมายท้องถิ่น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th-TH" sz="2000" b="1" dirty="0">
              <a:latin typeface="Cordia New" pitchFamily="34" charset="-34"/>
              <a:cs typeface="Cordia New" pitchFamily="34" charset="-34"/>
            </a:endParaRP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th-TH" sz="3600" b="1" dirty="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3600" b="1" dirty="0">
                <a:solidFill>
                  <a:srgbClr val="CC0066"/>
                </a:solidFill>
                <a:latin typeface="Cordia New" pitchFamily="34" charset="-34"/>
                <a:cs typeface="Cordia New" pitchFamily="34" charset="-34"/>
              </a:rPr>
              <a:t>เงื่อนไข</a:t>
            </a:r>
            <a:r>
              <a:rPr lang="en-US" sz="3600" b="1" dirty="0">
                <a:solidFill>
                  <a:srgbClr val="CC0066"/>
                </a:solidFill>
                <a:latin typeface="Cordia New" pitchFamily="34" charset="-34"/>
                <a:cs typeface="Cordia New" pitchFamily="34" charset="-34"/>
              </a:rPr>
              <a:t>: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th-TH" sz="3600" b="1" dirty="0">
                <a:solidFill>
                  <a:srgbClr val="CC0066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600" b="1" dirty="0">
                <a:solidFill>
                  <a:srgbClr val="CC0066"/>
                </a:solidFill>
                <a:latin typeface="Cordia New" pitchFamily="34" charset="-34"/>
                <a:cs typeface="Cordia New" pitchFamily="34" charset="-34"/>
              </a:rPr>
              <a:t>5.</a:t>
            </a:r>
            <a:r>
              <a:rPr lang="th-TH" sz="3600" b="1" dirty="0">
                <a:solidFill>
                  <a:srgbClr val="CC0066"/>
                </a:solidFill>
                <a:latin typeface="Cordia New" pitchFamily="34" charset="-34"/>
                <a:cs typeface="Cordia New" pitchFamily="34" charset="-34"/>
              </a:rPr>
              <a:t>1) เป็นผู้ทำ/ผลิตเองและนายกรัฐมนตรีอนุมัติหลักการแล้ว</a:t>
            </a:r>
          </a:p>
          <a:p>
            <a:pPr marL="273050" indent="-2730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th-TH" sz="3600" b="1" dirty="0">
                <a:solidFill>
                  <a:srgbClr val="CC0066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600" b="1" dirty="0">
                <a:solidFill>
                  <a:srgbClr val="CC0066"/>
                </a:solidFill>
                <a:latin typeface="Cordia New" pitchFamily="34" charset="-34"/>
                <a:cs typeface="Cordia New" pitchFamily="34" charset="-34"/>
              </a:rPr>
              <a:t>5.</a:t>
            </a:r>
            <a:r>
              <a:rPr lang="th-TH" sz="3600" b="1" dirty="0">
                <a:solidFill>
                  <a:srgbClr val="CC0066"/>
                </a:solidFill>
                <a:latin typeface="Cordia New" pitchFamily="34" charset="-34"/>
                <a:cs typeface="Cordia New" pitchFamily="34" charset="-34"/>
              </a:rPr>
              <a:t>2) มีกฎหมาย/มติคณะรัฐมนตรี ให้ผู้ซื้อ / จ้าง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ChangeArrowheads="1"/>
          </p:cNvSpPr>
          <p:nvPr/>
        </p:nvSpPr>
        <p:spPr bwMode="auto">
          <a:xfrm>
            <a:off x="357188" y="0"/>
            <a:ext cx="8031162" cy="666908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th-TH" sz="6000" b="1">
              <a:latin typeface="Angsana New" pitchFamily="18" charset="-34"/>
            </a:endParaRPr>
          </a:p>
          <a:p>
            <a:pPr algn="ctr">
              <a:spcBef>
                <a:spcPct val="20000"/>
              </a:spcBef>
            </a:pPr>
            <a:r>
              <a:rPr lang="th-TH" sz="6000" b="1">
                <a:solidFill>
                  <a:srgbClr val="FF0000"/>
                </a:solidFill>
                <a:latin typeface="Angsana New" pitchFamily="18" charset="-34"/>
              </a:rPr>
              <a:t>ข้อ 6</a:t>
            </a:r>
            <a:r>
              <a:rPr lang="th-TH" sz="6000" b="1">
                <a:latin typeface="Angsana New" pitchFamily="18" charset="-34"/>
              </a:rPr>
              <a:t>  ระเบียบนี้ใช้บังคับแก่</a:t>
            </a:r>
            <a:r>
              <a:rPr lang="th-TH" sz="6000" b="1" u="sng">
                <a:solidFill>
                  <a:srgbClr val="0000CC"/>
                </a:solidFill>
                <a:latin typeface="Angsana New" pitchFamily="18" charset="-34"/>
              </a:rPr>
              <a:t>ส่วนราชการ</a:t>
            </a:r>
            <a:r>
              <a:rPr lang="th-TH" sz="6000" b="1">
                <a:solidFill>
                  <a:srgbClr val="0000CC"/>
                </a:solidFill>
                <a:latin typeface="Angsana New" pitchFamily="18" charset="-34"/>
              </a:rPr>
              <a:t> </a:t>
            </a:r>
            <a:r>
              <a:rPr lang="th-TH" sz="6000" b="1">
                <a:latin typeface="Angsana New" pitchFamily="18" charset="-34"/>
              </a:rPr>
              <a:t/>
            </a:r>
            <a:br>
              <a:rPr lang="th-TH" sz="6000" b="1">
                <a:latin typeface="Angsana New" pitchFamily="18" charset="-34"/>
              </a:rPr>
            </a:br>
            <a:r>
              <a:rPr lang="th-TH" sz="6000" b="1">
                <a:latin typeface="Angsana New" pitchFamily="18" charset="-34"/>
              </a:rPr>
              <a:t>ซึ่ง</a:t>
            </a:r>
            <a:r>
              <a:rPr lang="th-TH" sz="6000" b="1" u="sng">
                <a:solidFill>
                  <a:srgbClr val="FF33CC"/>
                </a:solidFill>
                <a:latin typeface="Angsana New" pitchFamily="18" charset="-34"/>
              </a:rPr>
              <a:t>ดำเนินการ</a:t>
            </a:r>
            <a:r>
              <a:rPr lang="th-TH" sz="6000" b="1" u="sng">
                <a:latin typeface="Angsana New" pitchFamily="18" charset="-34"/>
              </a:rPr>
              <a:t>เกี่ยวกับการพัสดุ</a:t>
            </a:r>
            <a:r>
              <a:rPr lang="th-TH" sz="6000" b="1">
                <a:latin typeface="Angsana New" pitchFamily="18" charset="-34"/>
              </a:rPr>
              <a:t>โดยใช้</a:t>
            </a:r>
          </a:p>
          <a:p>
            <a:pPr algn="ctr">
              <a:spcBef>
                <a:spcPct val="20000"/>
              </a:spcBef>
            </a:pPr>
            <a:r>
              <a:rPr lang="th-TH" sz="6000" b="1" u="sng">
                <a:solidFill>
                  <a:srgbClr val="CC3300"/>
                </a:solidFill>
                <a:latin typeface="Angsana New" pitchFamily="18" charset="-34"/>
              </a:rPr>
              <a:t>เงินงบประมาณ</a:t>
            </a:r>
            <a:r>
              <a:rPr lang="th-TH" sz="6000" b="1">
                <a:solidFill>
                  <a:srgbClr val="CC3300"/>
                </a:solidFill>
                <a:latin typeface="Angsana New" pitchFamily="18" charset="-34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th-TH" sz="6000" b="1" u="sng">
                <a:latin typeface="Angsana New" pitchFamily="18" charset="-34"/>
              </a:rPr>
              <a:t>เงินกู้</a:t>
            </a:r>
            <a:r>
              <a:rPr lang="th-TH" sz="6000" b="1">
                <a:latin typeface="Angsana New" pitchFamily="18" charset="-34"/>
              </a:rPr>
              <a:t> </a:t>
            </a:r>
            <a:r>
              <a:rPr lang="th-TH" sz="6000" b="1">
                <a:solidFill>
                  <a:srgbClr val="0000CC"/>
                </a:solidFill>
                <a:latin typeface="Angsana New" pitchFamily="18" charset="-34"/>
              </a:rPr>
              <a:t>และ</a:t>
            </a:r>
            <a:r>
              <a:rPr lang="th-TH" sz="6000" b="1" u="sng">
                <a:latin typeface="Angsana New" pitchFamily="18" charset="-34"/>
              </a:rPr>
              <a:t>เงินช่วยเหลือ</a:t>
            </a:r>
          </a:p>
          <a:p>
            <a:pPr algn="ctr"/>
            <a:endParaRPr lang="th-TH" sz="4000">
              <a:solidFill>
                <a:srgbClr val="000099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4"/>
          <p:cNvSpPr>
            <a:spLocks noChangeArrowheads="1"/>
          </p:cNvSpPr>
          <p:nvPr/>
        </p:nvSpPr>
        <p:spPr bwMode="auto">
          <a:xfrm>
            <a:off x="785813" y="857250"/>
            <a:ext cx="2428875" cy="71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th-TH" sz="4800" b="1" i="1">
                <a:solidFill>
                  <a:srgbClr val="FF0000"/>
                </a:solidFill>
                <a:latin typeface="Angsana New" pitchFamily="18" charset="-34"/>
                <a:cs typeface="KodchiangUPC" pitchFamily="18" charset="-34"/>
              </a:rPr>
              <a:t>กรณี 4</a:t>
            </a:r>
            <a:r>
              <a:rPr lang="en-US" sz="4800" b="1" i="1">
                <a:solidFill>
                  <a:srgbClr val="FF0000"/>
                </a:solidFill>
                <a:latin typeface="Angsana New" pitchFamily="18" charset="-34"/>
              </a:rPr>
              <a:t>:</a:t>
            </a:r>
            <a:r>
              <a:rPr lang="th-TH" sz="4800" b="1" i="1">
                <a:solidFill>
                  <a:srgbClr val="FF0000"/>
                </a:solidFill>
                <a:latin typeface="Angsana New" pitchFamily="18" charset="-34"/>
                <a:cs typeface="KodchiangUPC" pitchFamily="18" charset="-34"/>
              </a:rPr>
              <a:t> อื่นๆ</a:t>
            </a:r>
          </a:p>
        </p:txBody>
      </p:sp>
      <p:sp>
        <p:nvSpPr>
          <p:cNvPr id="181251" name="Rectangle 3"/>
          <p:cNvSpPr txBox="1">
            <a:spLocks noChangeArrowheads="1"/>
          </p:cNvSpPr>
          <p:nvPr/>
        </p:nvSpPr>
        <p:spPr bwMode="auto">
          <a:xfrm>
            <a:off x="428625" y="2143125"/>
            <a:ext cx="8001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thaiDi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th-TH" sz="340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3400" b="1">
                <a:latin typeface="Cordia New" pitchFamily="34" charset="-34"/>
                <a:cs typeface="Cordia New" pitchFamily="34" charset="-34"/>
              </a:rPr>
              <a:t>การจัดซื้อ / จ้างด้วยวิธีการทางอิเล็กทรอนิกส์ ปัจจุบัน</a:t>
            </a:r>
            <a:br>
              <a:rPr lang="th-TH" sz="3400" b="1">
                <a:latin typeface="Cordia New" pitchFamily="34" charset="-34"/>
                <a:cs typeface="Cordia New" pitchFamily="34" charset="-34"/>
              </a:rPr>
            </a:br>
            <a:r>
              <a:rPr lang="th-TH" sz="3400" b="1">
                <a:latin typeface="Cordia New" pitchFamily="34" charset="-34"/>
                <a:cs typeface="Cordia New" pitchFamily="34" charset="-34"/>
              </a:rPr>
              <a:t>ใช้บังคับตามระเบียบสำนักนายกรัฐมนตรีว่าด้วยการพัสดุ</a:t>
            </a:r>
            <a:br>
              <a:rPr lang="th-TH" sz="3400" b="1">
                <a:latin typeface="Cordia New" pitchFamily="34" charset="-34"/>
                <a:cs typeface="Cordia New" pitchFamily="34" charset="-34"/>
              </a:rPr>
            </a:br>
            <a:r>
              <a:rPr lang="th-TH" sz="3400" b="1">
                <a:latin typeface="Cordia New" pitchFamily="34" charset="-34"/>
                <a:cs typeface="Cordia New" pitchFamily="34" charset="-34"/>
              </a:rPr>
              <a:t>ด้วยวิธีการทางอิเล็กทรอนิกส์ พ.ศ.</a:t>
            </a:r>
            <a:r>
              <a:rPr lang="en-US" sz="3400" b="1">
                <a:latin typeface="Cordia New" pitchFamily="34" charset="-34"/>
                <a:cs typeface="Cordia New" pitchFamily="34" charset="-34"/>
              </a:rPr>
              <a:t> 2549</a:t>
            </a:r>
          </a:p>
          <a:p>
            <a:pPr marL="273050" indent="-273050" algn="thaiDist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3400" b="1">
              <a:latin typeface="Cordia New" pitchFamily="34" charset="-34"/>
              <a:cs typeface="Cordia New" pitchFamily="34" charset="-34"/>
            </a:endParaRPr>
          </a:p>
          <a:p>
            <a:pPr marL="730250" lvl="1" indent="-273050" algn="thaiDi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th-TH" sz="3400" b="1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3400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การซื้อ / การจ้าง ครั้งหนึ่งมีราคาตั้งแต่ 2,000,000 บาท</a:t>
            </a:r>
          </a:p>
          <a:p>
            <a:pPr marL="730250" lvl="1" indent="-273050" algn="thaiDi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th-TH" sz="3400" b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 ต่ำกว่า เป็นดุลพินิจ</a:t>
            </a:r>
          </a:p>
          <a:p>
            <a:pPr marL="273050" indent="-273050" algn="thaiDist">
              <a:spcBef>
                <a:spcPts val="600"/>
              </a:spcBef>
              <a:buClr>
                <a:schemeClr val="accent1"/>
              </a:buClr>
              <a:buSzPct val="70000"/>
            </a:pPr>
            <a:endParaRPr lang="th-TH" sz="3400">
              <a:latin typeface="Cordia New" pitchFamily="34" charset="-34"/>
              <a:cs typeface="Cordia New" pitchFamily="34" charset="-34"/>
            </a:endParaRPr>
          </a:p>
          <a:p>
            <a:pPr marL="273050" indent="-273050" algn="thaiDist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th-TH" sz="340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AFC996-B4B1-455C-967B-552356619CC8}" type="slidenum">
              <a:rPr lang="en-US" smtClean="0">
                <a:solidFill>
                  <a:srgbClr val="898989"/>
                </a:solidFill>
              </a:rPr>
              <a:pPr/>
              <a:t>41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057275" y="333375"/>
            <a:ext cx="7858125" cy="9286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แผนผังขั้นตอนกระบวนการจัดซื้อ/จัดจ้าง</a:t>
            </a:r>
            <a:endParaRPr lang="th-TH" sz="4800" dirty="0">
              <a:solidFill>
                <a:prstClr val="white"/>
              </a:solidFill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38113" y="2732088"/>
            <a:ext cx="1785937" cy="10001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เจ้าหน้าที่พัสดุ</a:t>
            </a:r>
            <a:endParaRPr lang="th-TH" sz="3200" dirty="0">
              <a:solidFill>
                <a:prstClr val="white"/>
              </a:solidFill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88900" y="4170363"/>
            <a:ext cx="5715000" cy="17176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0000"/>
                </a:solidFill>
                <a:latin typeface="Antique Olive Compact" pitchFamily="34" charset="0"/>
                <a:cs typeface="FreesiaUPC" pitchFamily="34" charset="-34"/>
              </a:rPr>
              <a:t>ก่อนการจัดซื้อจัดจ้างทุกวิธี</a:t>
            </a:r>
            <a:endParaRPr lang="th-TH" sz="3200" b="1" dirty="0">
              <a:solidFill>
                <a:srgbClr val="002060"/>
              </a:solidFill>
              <a:latin typeface="Antique Olive Compact" pitchFamily="34" charset="0"/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-ให้จัดทำรายงาน ขอซื้อ/จ้างเพื่อขอ                   ความเห็นชอบหน.ส่วนราชการก่อนทุกครั้ง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6146800" y="5407025"/>
            <a:ext cx="2857500" cy="636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ซื้อที่ดิน/สิ่งก่อสร้าง(ข้อ๒๘)</a:t>
            </a:r>
            <a:endParaRPr lang="th-TH" sz="2400" dirty="0">
              <a:solidFill>
                <a:prstClr val="black"/>
              </a:solidFill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6146800" y="4306888"/>
            <a:ext cx="2928938" cy="1001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ซื้อ/จ้างทั่วไป ต้องมีรายการ(ตามข้อ ๒๗) 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9" name="ลูกศรขวา 8"/>
          <p:cNvSpPr/>
          <p:nvPr/>
        </p:nvSpPr>
        <p:spPr>
          <a:xfrm>
            <a:off x="5830888" y="4808538"/>
            <a:ext cx="298450" cy="2603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5772150" y="5459413"/>
            <a:ext cx="357188" cy="4286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1" name="ลูกศรขวา 10"/>
          <p:cNvSpPr/>
          <p:nvPr/>
        </p:nvSpPr>
        <p:spPr>
          <a:xfrm rot="2165970">
            <a:off x="749300" y="1516063"/>
            <a:ext cx="428625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 flipV="1">
            <a:off x="500063" y="6294438"/>
            <a:ext cx="8715375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ลูกศรโค้งขวา 29"/>
          <p:cNvSpPr/>
          <p:nvPr/>
        </p:nvSpPr>
        <p:spPr>
          <a:xfrm rot="2625775">
            <a:off x="546100" y="2054225"/>
            <a:ext cx="438150" cy="709613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28" name="สี่เหลี่ยมมุมมน 27"/>
          <p:cNvSpPr/>
          <p:nvPr/>
        </p:nvSpPr>
        <p:spPr>
          <a:xfrm>
            <a:off x="1143000" y="1428750"/>
            <a:ext cx="7829550" cy="1071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เมื่อได้รับการจัดสรร/ได้รับทราบยอดเงินงบประมาณในการ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จัดหาพัสดุแล้ว (ระเบียบฯ ข้อ ๑๓)</a:t>
            </a:r>
            <a:endParaRPr lang="th-TH" sz="3200" dirty="0">
              <a:solidFill>
                <a:srgbClr val="002060"/>
              </a:solidFill>
            </a:endParaRPr>
          </a:p>
        </p:txBody>
      </p:sp>
      <p:pic>
        <p:nvPicPr>
          <p:cNvPr id="182286" name="รูปภาพ 30" descr="08034-87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8913"/>
            <a:ext cx="8921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สี่เหลี่ยมมุมมน 31"/>
          <p:cNvSpPr/>
          <p:nvPr/>
        </p:nvSpPr>
        <p:spPr>
          <a:xfrm>
            <a:off x="71438" y="1143000"/>
            <a:ext cx="684212" cy="5715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๑</a:t>
            </a:r>
            <a:endParaRPr lang="th-TH" sz="6600" dirty="0">
              <a:solidFill>
                <a:srgbClr val="002060"/>
              </a:solidFill>
            </a:endParaRPr>
          </a:p>
        </p:txBody>
      </p:sp>
      <p:sp>
        <p:nvSpPr>
          <p:cNvPr id="34" name="ลูกศรขวาท้ายขีด 33"/>
          <p:cNvSpPr/>
          <p:nvPr/>
        </p:nvSpPr>
        <p:spPr>
          <a:xfrm>
            <a:off x="1924050" y="3184525"/>
            <a:ext cx="415925" cy="285750"/>
          </a:xfrm>
          <a:prstGeom prst="stripedRightArrow">
            <a:avLst/>
          </a:prstGeom>
          <a:solidFill>
            <a:srgbClr val="E200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6" name="ลูกศรขวาท้ายขีด 35"/>
          <p:cNvSpPr/>
          <p:nvPr/>
        </p:nvSpPr>
        <p:spPr>
          <a:xfrm rot="5400000">
            <a:off x="3721100" y="2476501"/>
            <a:ext cx="452437" cy="500062"/>
          </a:xfrm>
          <a:prstGeom prst="stripedRightArrow">
            <a:avLst/>
          </a:prstGeom>
          <a:solidFill>
            <a:srgbClr val="E200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7" name="ลูกศรขวาท้ายบาก 36"/>
          <p:cNvSpPr/>
          <p:nvPr/>
        </p:nvSpPr>
        <p:spPr>
          <a:xfrm rot="5400000">
            <a:off x="4881563" y="6251575"/>
            <a:ext cx="430212" cy="515938"/>
          </a:xfrm>
          <a:prstGeom prst="notchedRightArrow">
            <a:avLst/>
          </a:prstGeom>
          <a:solidFill>
            <a:srgbClr val="E200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562600" y="2678113"/>
            <a:ext cx="3384550" cy="1476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งานจ้างก่อสร้าง-ออกแบบ    แต่งตั้ง </a:t>
            </a:r>
            <a:r>
              <a:rPr lang="th-TH" sz="3200" b="1" dirty="0" err="1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คกก</a:t>
            </a: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.กำหนด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ราคากลาง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393950" y="2949575"/>
            <a:ext cx="2663825" cy="10255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งานซื้อ/จ้างทั่วไป    กำหนด</a:t>
            </a:r>
            <a:r>
              <a:rPr lang="en-US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spec</a:t>
            </a:r>
            <a:endParaRPr lang="th-TH" sz="3200" dirty="0">
              <a:solidFill>
                <a:prstClr val="white"/>
              </a:solidFill>
            </a:endParaRPr>
          </a:p>
        </p:txBody>
      </p:sp>
      <p:pic>
        <p:nvPicPr>
          <p:cNvPr id="1822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184525"/>
            <a:ext cx="4143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4513" y="3230563"/>
            <a:ext cx="4333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4437063"/>
            <a:ext cx="38163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913" y="4348163"/>
            <a:ext cx="410368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" y="2698750"/>
            <a:ext cx="79565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531813"/>
            <a:ext cx="3865563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1788" y="908050"/>
            <a:ext cx="6191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3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63" y="166688"/>
            <a:ext cx="13017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4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0288" y="881063"/>
            <a:ext cx="571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5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229565">
            <a:off x="6523038" y="4025900"/>
            <a:ext cx="4333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6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31988" y="3933825"/>
            <a:ext cx="58578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7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35463" y="2268538"/>
            <a:ext cx="58578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CDABB-E516-4900-8D29-AD845491D97F}" type="slidenum">
              <a:rPr lang="en-US" smtClean="0">
                <a:solidFill>
                  <a:srgbClr val="898989"/>
                </a:solidFill>
              </a:rPr>
              <a:pPr/>
              <a:t>43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85750" y="214313"/>
            <a:ext cx="8643938" cy="1643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เมื่อได้รับความเห็นชอบตามรายงานขอซื้อ/ขอจ้าง        จากหัวหน้าส่วนราชการแล้ว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-</a:t>
            </a:r>
            <a:r>
              <a:rPr lang="th-TH" sz="3200" b="1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ให้เจ้าหน้าที่พัสดุดำเนินการจัดหาตามวิธีต่างๆ ได้แก่</a:t>
            </a:r>
            <a:endParaRPr lang="th-TH" sz="3200" dirty="0">
              <a:solidFill>
                <a:srgbClr val="C00000"/>
              </a:solidFill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714625" y="2214563"/>
            <a:ext cx="3143250" cy="19288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วิธีสอบราคา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0000"/>
                </a:solidFill>
                <a:latin typeface="Antique Olive Compact" pitchFamily="34" charset="0"/>
                <a:cs typeface="FreesiaUPC" pitchFamily="34" charset="-34"/>
              </a:rPr>
              <a:t>(เกิน๑แสน-๒ล้าน)</a:t>
            </a: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(ข้อ ๒๐,๔๐-๔๓)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42875" y="2214563"/>
            <a:ext cx="2428875" cy="1928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rgbClr val="002060"/>
              </a:solidFill>
              <a:latin typeface="Antique Olive Compact" pitchFamily="34" charset="0"/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วิธีตกลงราคา</a:t>
            </a:r>
            <a:r>
              <a:rPr lang="th-TH" sz="3200" b="1" dirty="0">
                <a:solidFill>
                  <a:srgbClr val="FF0000"/>
                </a:solidFill>
                <a:latin typeface="Antique Olive Compact" pitchFamily="34" charset="0"/>
                <a:cs typeface="FreesiaUPC" pitchFamily="34" charset="-34"/>
              </a:rPr>
              <a:t>(ไม่เกินแสน)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(ข้อ ๑๙,๓๙)</a:t>
            </a:r>
            <a:endParaRPr lang="th-TH" b="1" dirty="0">
              <a:solidFill>
                <a:srgbClr val="002060"/>
              </a:solidFill>
              <a:latin typeface="Antique Olive Compact" pitchFamily="34" charset="0"/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6143625" y="2071688"/>
            <a:ext cx="2786063" cy="20716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วิธีประกวดราคา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0000"/>
                </a:solidFill>
                <a:latin typeface="Antique Olive Compact" pitchFamily="34" charset="0"/>
                <a:cs typeface="FreesiaUPC" pitchFamily="34" charset="-34"/>
              </a:rPr>
              <a:t>เกิน๒ล้านขึ้นไป </a:t>
            </a: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(ข้อ ๒๑,๔๔-๕๖)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71438" y="4357688"/>
            <a:ext cx="3857625" cy="23574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วิธีพิเศษ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0000"/>
                </a:solidFill>
                <a:latin typeface="Antique Olive Compact" pitchFamily="34" charset="0"/>
                <a:cs typeface="FreesiaUPC" pitchFamily="34" charset="-34"/>
              </a:rPr>
              <a:t>(เกิน ๑ แสนขึ้นไป)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(ซื้อข้อ ๒๓,๕๗-จ้าง๒๔,๕๘)</a:t>
            </a: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3643313" y="4429125"/>
            <a:ext cx="2428875" cy="2143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วิธีกรณีพิเศษ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0000"/>
                </a:solidFill>
                <a:latin typeface="Antique Olive Compact" pitchFamily="34" charset="0"/>
                <a:cs typeface="FreesiaUPC" pitchFamily="34" charset="-34"/>
              </a:rPr>
              <a:t>ไม่จำกัดวงเงิน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(ข้อ ๒๖,๕๙)</a:t>
            </a: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214313" y="428625"/>
            <a:ext cx="685800" cy="500063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๓</a:t>
            </a:r>
            <a:endParaRPr lang="th-TH" sz="8000" dirty="0">
              <a:solidFill>
                <a:srgbClr val="002060"/>
              </a:solidFill>
            </a:endParaRPr>
          </a:p>
        </p:txBody>
      </p:sp>
      <p:cxnSp>
        <p:nvCxnSpPr>
          <p:cNvPr id="19" name="ตัวเชื่อมต่อตรง 18"/>
          <p:cNvCxnSpPr/>
          <p:nvPr/>
        </p:nvCxnSpPr>
        <p:spPr>
          <a:xfrm rot="10800000" flipH="1">
            <a:off x="214313" y="1357313"/>
            <a:ext cx="8643937" cy="15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ลูกศรลง 22"/>
          <p:cNvSpPr/>
          <p:nvPr/>
        </p:nvSpPr>
        <p:spPr>
          <a:xfrm>
            <a:off x="1143000" y="1785938"/>
            <a:ext cx="331788" cy="4286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4" name="ลูกศรลง 23"/>
          <p:cNvSpPr/>
          <p:nvPr/>
        </p:nvSpPr>
        <p:spPr>
          <a:xfrm>
            <a:off x="4143375" y="1857375"/>
            <a:ext cx="285750" cy="3571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5" name="ลูกศรลง 24"/>
          <p:cNvSpPr/>
          <p:nvPr/>
        </p:nvSpPr>
        <p:spPr>
          <a:xfrm>
            <a:off x="7215188" y="1857375"/>
            <a:ext cx="357187" cy="3571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6" name="ลูกศรลง 25"/>
          <p:cNvSpPr/>
          <p:nvPr/>
        </p:nvSpPr>
        <p:spPr>
          <a:xfrm>
            <a:off x="2500313" y="1857375"/>
            <a:ext cx="285750" cy="25717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7" name="ลูกศรลง 26"/>
          <p:cNvSpPr/>
          <p:nvPr/>
        </p:nvSpPr>
        <p:spPr>
          <a:xfrm flipH="1">
            <a:off x="5857875" y="1857375"/>
            <a:ext cx="285750" cy="24288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6072188" y="4214813"/>
            <a:ext cx="3000375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วิธีประกวดราคา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ทางอิเล็กทรอนิกส์</a:t>
            </a:r>
            <a:r>
              <a:rPr lang="th-TH" sz="3200" b="1" dirty="0">
                <a:solidFill>
                  <a:srgbClr val="FF0000"/>
                </a:solidFill>
                <a:latin typeface="Antique Olive Compact" pitchFamily="34" charset="0"/>
                <a:cs typeface="FreesiaUPC" pitchFamily="34" charset="-34"/>
              </a:rPr>
              <a:t>       </a:t>
            </a:r>
            <a:r>
              <a:rPr lang="th-TH" sz="3600" b="1" dirty="0">
                <a:solidFill>
                  <a:srgbClr val="FF0000"/>
                </a:solidFill>
                <a:latin typeface="Antique Olive Compact" pitchFamily="34" charset="0"/>
                <a:cs typeface="FreesiaUPC" pitchFamily="34" charset="-34"/>
              </a:rPr>
              <a:t>วงเงิน</a:t>
            </a:r>
            <a:r>
              <a:rPr lang="th-TH" sz="3200" b="1" dirty="0">
                <a:solidFill>
                  <a:srgbClr val="FF0000"/>
                </a:solidFill>
                <a:latin typeface="Antique Olive Compact" pitchFamily="34" charset="0"/>
                <a:cs typeface="FreesiaUPC" pitchFamily="34" charset="-34"/>
              </a:rPr>
              <a:t>ตั้งแต่ ๒ล้าน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FF0000"/>
                </a:solidFill>
                <a:latin typeface="Antique Olive Compact" pitchFamily="34" charset="0"/>
                <a:cs typeface="FreesiaUPC" pitchFamily="34" charset="-34"/>
              </a:rPr>
              <a:t>ระเบียบฯพัสดุ               พ.ศ.๒๕๔๙</a:t>
            </a:r>
          </a:p>
        </p:txBody>
      </p:sp>
      <p:sp>
        <p:nvSpPr>
          <p:cNvPr id="22" name="ลูกศรลง 21"/>
          <p:cNvSpPr/>
          <p:nvPr/>
        </p:nvSpPr>
        <p:spPr>
          <a:xfrm>
            <a:off x="4429125" y="4214813"/>
            <a:ext cx="285750" cy="2857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A010C0-13F2-468F-9056-98A6469F6A8C}" type="slidenum">
              <a:rPr lang="en-US" smtClean="0">
                <a:solidFill>
                  <a:srgbClr val="898989"/>
                </a:solidFill>
              </a:rPr>
              <a:pPr/>
              <a:t>44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333375" y="1125538"/>
            <a:ext cx="8501063" cy="19494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คัดเลือกได้ตัวผู้ขาย/รับจ้างแล้ว ให้คณะกรรมการฯทำบันทึกสรุปผลรายงานเสนอขออนุมัติสั่งซื้อ/จ้าง</a:t>
            </a:r>
            <a:r>
              <a:rPr lang="th-TH" sz="3600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(ผ่านหน.</a:t>
            </a:r>
            <a:r>
              <a:rPr lang="th-TH" sz="3600" b="1" dirty="0" err="1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จนท.</a:t>
            </a:r>
            <a:r>
              <a:rPr lang="th-TH" sz="3600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พัสดุ)</a:t>
            </a:r>
            <a:endParaRPr lang="th-TH" sz="3200" dirty="0">
              <a:solidFill>
                <a:srgbClr val="0000CC"/>
              </a:solidFill>
            </a:endParaRPr>
          </a:p>
        </p:txBody>
      </p:sp>
      <p:sp>
        <p:nvSpPr>
          <p:cNvPr id="4" name="รูปหกเหลี่ยม 3"/>
          <p:cNvSpPr/>
          <p:nvPr/>
        </p:nvSpPr>
        <p:spPr>
          <a:xfrm>
            <a:off x="0" y="4005263"/>
            <a:ext cx="9144000" cy="229552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ผู้มีอำนาจอนุมัติสั่งซื้อ/จ้าง (ข้อ๖๕,๖๖,๖๗</a:t>
            </a:r>
            <a:r>
              <a:rPr lang="th-TH" sz="3200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)                        </a:t>
            </a:r>
            <a:r>
              <a:rPr lang="th-TH" sz="4000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จะพิจารณาอนุมัติสั่งให้ซื้อ/จ้างได้ตามที่คณะกรรมการเสนอ</a:t>
            </a:r>
            <a:endParaRPr lang="th-TH" sz="3600" dirty="0">
              <a:solidFill>
                <a:prstClr val="black"/>
              </a:solidFill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4165600" y="3206750"/>
            <a:ext cx="536575" cy="7143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ลูกศรลง 11"/>
          <p:cNvSpPr/>
          <p:nvPr/>
        </p:nvSpPr>
        <p:spPr>
          <a:xfrm>
            <a:off x="4273550" y="6392863"/>
            <a:ext cx="428625" cy="3571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268288" y="333375"/>
            <a:ext cx="722312" cy="714375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2060"/>
                </a:solidFill>
              </a:rPr>
              <a:t>๔</a:t>
            </a:r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346075" y="3206750"/>
            <a:ext cx="785813" cy="714375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2060"/>
                </a:solidFill>
              </a:rPr>
              <a:t>๕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4995863"/>
            <a:ext cx="10429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5638800"/>
            <a:ext cx="445611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8138" y="5176838"/>
            <a:ext cx="427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488" y="2636838"/>
            <a:ext cx="9874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8363" y="3619500"/>
            <a:ext cx="49926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2450" y="2636838"/>
            <a:ext cx="622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8" y="22225"/>
            <a:ext cx="1422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2613" y="1039813"/>
            <a:ext cx="5659437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32525" y="1557338"/>
            <a:ext cx="35845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496504">
            <a:off x="6246813" y="808038"/>
            <a:ext cx="8588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8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826993">
            <a:off x="5105401" y="2525712"/>
            <a:ext cx="9080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F3B0B7-2835-4CB1-84F6-AA25F591CC0D}" type="slidenum">
              <a:rPr lang="en-US" smtClean="0">
                <a:solidFill>
                  <a:srgbClr val="898989"/>
                </a:solidFill>
              </a:rPr>
              <a:pPr/>
              <a:t>46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1143000" y="285750"/>
            <a:ext cx="7715250" cy="185737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4400" b="1" dirty="0">
              <a:solidFill>
                <a:srgbClr val="0000CC"/>
              </a:solidFill>
              <a:latin typeface="Antique Olive Compact" pitchFamily="34" charset="0"/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 err="1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คกก.</a:t>
            </a:r>
            <a:r>
              <a:rPr lang="th-TH" sz="4400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ตรวจรับฯส่งมอบสิ่งของ/งาน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ให้เจ้าหน้าที่พัสดุเพื่อนำไปลงบัญชี/ลงทะเบียนควบคุมทรัพย์สิน(ข้อ๑๕๑-๑๕๒)</a:t>
            </a:r>
            <a:endParaRPr lang="th-TH" sz="4400" dirty="0">
              <a:solidFill>
                <a:srgbClr val="0000CC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4400" dirty="0">
              <a:solidFill>
                <a:prstClr val="white"/>
              </a:solidFill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1284288" y="2719388"/>
            <a:ext cx="7215187" cy="1866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4000" b="1" dirty="0">
              <a:solidFill>
                <a:prstClr val="white"/>
              </a:solidFill>
              <a:latin typeface="Antique Olive Compact" pitchFamily="34" charset="0"/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4000" b="1" dirty="0">
              <a:solidFill>
                <a:prstClr val="white"/>
              </a:solidFill>
              <a:latin typeface="Antique Olive Compact" pitchFamily="34" charset="0"/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เจ้าหน้าที่พัสดุ ส่ง/แจกจ่ายพัสดุไปยัง             หน่วยของผู้ใช้งาน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(เบิก-จ่ายพัสดุ) ข้อ ๑๕๓-๑๕๔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4000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4000" dirty="0">
              <a:solidFill>
                <a:prstClr val="white"/>
              </a:solidFill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4356100" y="2205038"/>
            <a:ext cx="785813" cy="5000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06363" y="714375"/>
            <a:ext cx="911225" cy="92868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rgbClr val="002060"/>
                </a:solidFill>
              </a:rPr>
              <a:t>๙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46050" y="2705100"/>
            <a:ext cx="1035050" cy="1074738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rgbClr val="002060"/>
                </a:solidFill>
              </a:rPr>
              <a:t>๑๐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212850" y="5157788"/>
            <a:ext cx="7858125" cy="1512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CC"/>
                </a:solidFill>
                <a:latin typeface="Antique Olive Compact" pitchFamily="34" charset="0"/>
                <a:cs typeface="FreesiaUPC" pitchFamily="34" charset="-34"/>
              </a:rPr>
              <a:t>การบำรุงรักษาพัสดุ ให้มีความคงทน /อยู่ในสภาพที่ดี สามารถใช้ได้ตลอดอายุการใช้งาน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4367213" y="4646613"/>
            <a:ext cx="785812" cy="5111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106363" y="5087938"/>
            <a:ext cx="1016000" cy="800100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๑๑</a:t>
            </a:r>
            <a:endParaRPr lang="th-TH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AD086A-57C3-4EFD-83A6-178A5B4E08C5}" type="slidenum">
              <a:rPr lang="en-US" smtClean="0">
                <a:solidFill>
                  <a:srgbClr val="898989"/>
                </a:solidFill>
              </a:rPr>
              <a:pPr/>
              <a:t>47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430463" y="142875"/>
            <a:ext cx="4681537" cy="1341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การตรวจสอบพัสดุประจำปี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(ข้อ๑๕๕-๑๕๖)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63550" y="1844675"/>
            <a:ext cx="8285163" cy="32861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ก่อนสิ้น</a:t>
            </a:r>
            <a:r>
              <a:rPr lang="th-TH" sz="3200" b="1" dirty="0" err="1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เดิอน</a:t>
            </a:r>
            <a:r>
              <a:rPr lang="th-TH" sz="3200" b="1" dirty="0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กันยายนทุกปี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-หน.ส่วนราชการ-แต่งตั้ง </a:t>
            </a:r>
            <a:r>
              <a:rPr lang="th-TH" sz="3200" b="1" dirty="0" err="1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คกก</a:t>
            </a:r>
            <a:r>
              <a:rPr lang="th-TH" sz="3200" b="1" dirty="0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.ที่มิ</a:t>
            </a:r>
            <a:r>
              <a:rPr lang="th-TH" sz="3200" b="1" dirty="0" err="1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ไช่</a:t>
            </a:r>
            <a:r>
              <a:rPr lang="th-TH" sz="3200" b="1" dirty="0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 </a:t>
            </a:r>
            <a:r>
              <a:rPr lang="th-TH" sz="3200" b="1" dirty="0" err="1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จนท</a:t>
            </a:r>
            <a:r>
              <a:rPr lang="th-TH" sz="3200" b="1" dirty="0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.พัสดุ ตรวจสอบพัสดุ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-ให้เริ่มตรวจวันทำการแรกของเดือนตุลาคม/ให้แล้วเสร็จ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Antique Olive Compact" pitchFamily="34" charset="0"/>
                <a:cs typeface="FreesiaUPC" pitchFamily="34" charset="-34"/>
              </a:rPr>
              <a:t>ภายใน ๓๐ วันทำการ นับแต่วันเริ่มดำเนินการตรวจสอบฯ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657475" y="5449888"/>
            <a:ext cx="4371975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หากพบว่าเสื่อมสภาพ,ชำรุด /สูญหาย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ให้แต่งตั้ง </a:t>
            </a:r>
            <a:r>
              <a:rPr lang="th-TH" b="1" dirty="0" err="1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คกก</a:t>
            </a:r>
            <a:r>
              <a:rPr lang="th-TH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.สอบข้อเท็จจริง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13" name="ลูกศรลง 12"/>
          <p:cNvSpPr/>
          <p:nvPr/>
        </p:nvSpPr>
        <p:spPr>
          <a:xfrm>
            <a:off x="4538663" y="1479550"/>
            <a:ext cx="609600" cy="365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6" name="สี่เหลี่ยมมุมมน 25"/>
          <p:cNvSpPr/>
          <p:nvPr/>
        </p:nvSpPr>
        <p:spPr>
          <a:xfrm>
            <a:off x="0" y="142875"/>
            <a:ext cx="928688" cy="785813"/>
          </a:xfrm>
          <a:prstGeom prst="round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๑๒</a:t>
            </a:r>
            <a:endParaRPr lang="th-TH" sz="4400" dirty="0">
              <a:solidFill>
                <a:srgbClr val="002060"/>
              </a:solidFill>
            </a:endParaRPr>
          </a:p>
        </p:txBody>
      </p:sp>
      <p:pic>
        <p:nvPicPr>
          <p:cNvPr id="1884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688" y="5130800"/>
            <a:ext cx="8223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DDA719-81B1-484B-9662-65A8F12EFEDA}" type="slidenum">
              <a:rPr lang="en-US" smtClean="0">
                <a:solidFill>
                  <a:srgbClr val="898989"/>
                </a:solidFill>
              </a:rPr>
              <a:pPr/>
              <a:t>48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1894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-17463"/>
            <a:ext cx="1073150" cy="107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050" y="242888"/>
            <a:ext cx="331152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9088" y="1962150"/>
            <a:ext cx="8842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8" y="1671638"/>
            <a:ext cx="26463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1575" y="1417638"/>
            <a:ext cx="2524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0275" y="2967038"/>
            <a:ext cx="47434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38513" y="3644900"/>
            <a:ext cx="209708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5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0013" y="4365625"/>
            <a:ext cx="2646362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5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32363" y="4365625"/>
            <a:ext cx="1884362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52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81163" y="5502275"/>
            <a:ext cx="20240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53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7900" y="5256213"/>
            <a:ext cx="22431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ลูกศรโค้งขวา 2"/>
          <p:cNvSpPr/>
          <p:nvPr/>
        </p:nvSpPr>
        <p:spPr>
          <a:xfrm rot="983820">
            <a:off x="1879600" y="3729038"/>
            <a:ext cx="334963" cy="6699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black"/>
              </a:solidFill>
            </a:endParaRPr>
          </a:p>
        </p:txBody>
      </p:sp>
      <p:sp>
        <p:nvSpPr>
          <p:cNvPr id="4" name="ลูกศรโค้งซ้าย 3"/>
          <p:cNvSpPr/>
          <p:nvPr/>
        </p:nvSpPr>
        <p:spPr>
          <a:xfrm rot="260549">
            <a:off x="6808788" y="3803650"/>
            <a:ext cx="330200" cy="6667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black"/>
              </a:solidFill>
            </a:endParaRPr>
          </a:p>
        </p:txBody>
      </p:sp>
      <p:sp>
        <p:nvSpPr>
          <p:cNvPr id="5" name="ลูกศรโค้งขวา 4"/>
          <p:cNvSpPr/>
          <p:nvPr/>
        </p:nvSpPr>
        <p:spPr>
          <a:xfrm rot="1013099">
            <a:off x="1282700" y="3487738"/>
            <a:ext cx="731838" cy="24526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black"/>
              </a:solidFill>
            </a:endParaRPr>
          </a:p>
        </p:txBody>
      </p:sp>
      <p:sp>
        <p:nvSpPr>
          <p:cNvPr id="6" name="ลูกศรโค้งซ้าย 5"/>
          <p:cNvSpPr/>
          <p:nvPr/>
        </p:nvSpPr>
        <p:spPr>
          <a:xfrm rot="21436208">
            <a:off x="7005638" y="3552825"/>
            <a:ext cx="715962" cy="25892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000125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cs typeface="FreesiaUPC" pitchFamily="34" charset="-34"/>
              </a:rPr>
              <a:t>การจำหน่ายพัสดุเป็นสูญ</a:t>
            </a:r>
          </a:p>
        </p:txBody>
      </p:sp>
      <p:sp>
        <p:nvSpPr>
          <p:cNvPr id="190467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xfrm>
            <a:off x="6938963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336F59-72F9-4259-BCE1-29DC121BFA98}" type="slidenum">
              <a:rPr lang="en-US" smtClean="0">
                <a:solidFill>
                  <a:srgbClr val="898989"/>
                </a:solidFill>
              </a:rPr>
              <a:pPr/>
              <a:t>49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142875" y="1643063"/>
            <a:ext cx="2484438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black"/>
                </a:solidFill>
                <a:cs typeface="FreesiaUPC" pitchFamily="34" charset="-34"/>
              </a:rPr>
              <a:t>กรณีพัสดุสูญไปโดยไม่มีตัวผู้รับผิด</a:t>
            </a:r>
            <a:endParaRPr lang="th-TH" sz="3600" dirty="0">
              <a:solidFill>
                <a:prstClr val="black"/>
              </a:solidFill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786063" y="1643063"/>
            <a:ext cx="3143250" cy="2428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cs typeface="FreesiaUPC" pitchFamily="34" charset="-34"/>
              </a:rPr>
              <a:t>กรณีพัสดุสูญไปโดยมีตัวผู้รับผิดแต่ไม่สามารถชดใช้ตามหลักเกณฑ์ความรับผิดทางแพ่ง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6072188" y="1643063"/>
            <a:ext cx="2928937" cy="24288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prstClr val="black"/>
                </a:solidFill>
                <a:cs typeface="FreesiaUPC" pitchFamily="34" charset="-34"/>
              </a:rPr>
              <a:t>กรณียังมีตัวพัสดุอยู่แต่ไม่สมควรจำหน่ายตามระเบียบข้อ๑๕๗</a:t>
            </a:r>
          </a:p>
        </p:txBody>
      </p:sp>
      <p:sp>
        <p:nvSpPr>
          <p:cNvPr id="9" name="ลูกศรลง 8"/>
          <p:cNvSpPr/>
          <p:nvPr/>
        </p:nvSpPr>
        <p:spPr>
          <a:xfrm>
            <a:off x="7321550" y="1143000"/>
            <a:ext cx="428625" cy="4191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4071938" y="1143000"/>
            <a:ext cx="428625" cy="50006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1135063" y="1143000"/>
            <a:ext cx="412750" cy="4460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142875" y="4214813"/>
            <a:ext cx="8858250" cy="2382837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i="1" u="sng" dirty="0">
              <a:solidFill>
                <a:prstClr val="white"/>
              </a:solidFill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i="1" u="sng" dirty="0">
              <a:solidFill>
                <a:prstClr val="white"/>
              </a:solidFill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i="1" u="sng" dirty="0">
                <a:solidFill>
                  <a:srgbClr val="002060"/>
                </a:solidFill>
                <a:cs typeface="FreesiaUPC" pitchFamily="34" charset="-34"/>
              </a:rPr>
              <a:t>ผู้มีอำนาจอนุมัติจำหน่าย (๑๕๙)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i="1" dirty="0">
                <a:solidFill>
                  <a:srgbClr val="002060"/>
                </a:solidFill>
                <a:cs typeface="FreesiaUPC" pitchFamily="34" charset="-34"/>
              </a:rPr>
              <a:t>    </a:t>
            </a:r>
            <a:r>
              <a:rPr lang="th-TH" sz="3600" b="1" dirty="0">
                <a:solidFill>
                  <a:srgbClr val="002060"/>
                </a:solidFill>
                <a:cs typeface="FreesiaUPC" pitchFamily="34" charset="-34"/>
              </a:rPr>
              <a:t>๑. วงเงินซื้อ/ได้มา  รวมกันไม่เกิน ๕ แสน  หน.ส่วนราชการ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cs typeface="FreesiaUPC" pitchFamily="34" charset="-34"/>
              </a:rPr>
              <a:t>๒. วงเงินซื้อ/ได้มา  รวมกันเกิน ๕ แสน – กระทรวงการคลัง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cs typeface="FreesiaUPC" pitchFamily="34" charset="-34"/>
              </a:rPr>
              <a:t>หรือที่กระทรวงการคลังมอบหมาย</a:t>
            </a:r>
            <a:endParaRPr lang="th-TH" b="1" dirty="0">
              <a:solidFill>
                <a:srgbClr val="002060"/>
              </a:solidFill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prstClr val="white"/>
              </a:solidFill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71438" y="71438"/>
            <a:ext cx="857250" cy="785812"/>
          </a:xfrm>
          <a:prstGeom prst="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2060"/>
                </a:solidFill>
                <a:latin typeface="Antique Olive Compact" pitchFamily="34" charset="0"/>
                <a:cs typeface="FreesiaUPC" pitchFamily="34" charset="-34"/>
              </a:rPr>
              <a:t>๑๔</a:t>
            </a:r>
            <a:endParaRPr lang="th-TH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/>
          <p:cNvSpPr/>
          <p:nvPr/>
        </p:nvSpPr>
        <p:spPr>
          <a:xfrm>
            <a:off x="1857375" y="142875"/>
            <a:ext cx="5286375" cy="221456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b="1" dirty="0">
                <a:solidFill>
                  <a:prstClr val="white"/>
                </a:solidFill>
                <a:cs typeface="FreesiaUPC" pitchFamily="34" charset="-34"/>
              </a:rPr>
              <a:t>พัสดุ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prstClr val="white"/>
                </a:solidFill>
                <a:cs typeface="FreesiaUPC" pitchFamily="34" charset="-34"/>
              </a:rPr>
              <a:t>คืออะไร</a:t>
            </a:r>
            <a:endParaRPr lang="th-TH" sz="5400" dirty="0">
              <a:solidFill>
                <a:prstClr val="white"/>
              </a:solidFill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3000375" y="2857500"/>
            <a:ext cx="2928938" cy="20716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cs typeface="FreesiaUPC" pitchFamily="34" charset="-34"/>
              </a:rPr>
              <a:t>ครุภัณฑ์</a:t>
            </a:r>
            <a:endParaRPr lang="th-TH" sz="4400" dirty="0">
              <a:solidFill>
                <a:prstClr val="white"/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214313" y="1928813"/>
            <a:ext cx="2286000" cy="2071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00CC"/>
                </a:solidFill>
                <a:cs typeface="FreesiaUPC" pitchFamily="34" charset="-34"/>
              </a:rPr>
              <a:t>วัสดุ</a:t>
            </a:r>
            <a:endParaRPr lang="th-TH" sz="4800" dirty="0">
              <a:solidFill>
                <a:srgbClr val="0000CC"/>
              </a:solidFill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6072188" y="1928813"/>
            <a:ext cx="2786062" cy="25003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CC"/>
                </a:solidFill>
                <a:cs typeface="FreesiaUPC" pitchFamily="34" charset="-34"/>
              </a:rPr>
              <a:t>ที่ดินและสิ่งก่อสร้าง</a:t>
            </a:r>
            <a:endParaRPr lang="th-TH" sz="4400" dirty="0">
              <a:solidFill>
                <a:srgbClr val="0000CC"/>
              </a:solidFill>
            </a:endParaRPr>
          </a:p>
        </p:txBody>
      </p:sp>
      <p:sp>
        <p:nvSpPr>
          <p:cNvPr id="13" name="พับมุม 12"/>
          <p:cNvSpPr/>
          <p:nvPr/>
        </p:nvSpPr>
        <p:spPr>
          <a:xfrm>
            <a:off x="285750" y="5000625"/>
            <a:ext cx="8715375" cy="1643063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cs typeface="FreesiaUPC" pitchFamily="34" charset="-34"/>
              </a:rPr>
              <a:t>ความหมาย-พัสดุ-เป็นไปตามหลักการจำแนกประเภทรายจ่ายของ สำนักงบประมาณ(ด่วนที่สุด </a:t>
            </a:r>
            <a:r>
              <a:rPr lang="th-TH" sz="3200" b="1" dirty="0" err="1">
                <a:solidFill>
                  <a:srgbClr val="002060"/>
                </a:solidFill>
                <a:cs typeface="FreesiaUPC" pitchFamily="34" charset="-34"/>
              </a:rPr>
              <a:t>ที่นร</a:t>
            </a:r>
            <a:r>
              <a:rPr lang="th-TH" sz="3200" b="1" dirty="0">
                <a:solidFill>
                  <a:srgbClr val="002060"/>
                </a:solidFill>
                <a:cs typeface="FreesiaUPC" pitchFamily="34" charset="-34"/>
              </a:rPr>
              <a:t>๐๗๐๔/ว ๓๓ </a:t>
            </a:r>
            <a:r>
              <a:rPr lang="th-TH" sz="3200" b="1" dirty="0" err="1">
                <a:solidFill>
                  <a:srgbClr val="002060"/>
                </a:solidFill>
                <a:cs typeface="FreesiaUPC" pitchFamily="34" charset="-34"/>
              </a:rPr>
              <a:t>ลว.</a:t>
            </a:r>
            <a:r>
              <a:rPr lang="th-TH" sz="3200" b="1" dirty="0">
                <a:solidFill>
                  <a:srgbClr val="002060"/>
                </a:solidFill>
                <a:cs typeface="FreesiaUPC" pitchFamily="34" charset="-34"/>
              </a:rPr>
              <a:t>๑๘ ม.ค.๒๕๕๓)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14" name="ลูกศรโค้งขวา 13"/>
          <p:cNvSpPr/>
          <p:nvPr/>
        </p:nvSpPr>
        <p:spPr>
          <a:xfrm rot="2585752">
            <a:off x="793750" y="990600"/>
            <a:ext cx="1117600" cy="1481138"/>
          </a:xfrm>
          <a:prstGeom prst="curvedRightArrow">
            <a:avLst/>
          </a:prstGeom>
          <a:solidFill>
            <a:srgbClr val="FF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5" name="ลูกศรโค้งขวา 14"/>
          <p:cNvSpPr/>
          <p:nvPr/>
        </p:nvSpPr>
        <p:spPr>
          <a:xfrm rot="1720250">
            <a:off x="3957638" y="2100263"/>
            <a:ext cx="857250" cy="836612"/>
          </a:xfrm>
          <a:prstGeom prst="curvedRightArrow">
            <a:avLst/>
          </a:prstGeom>
          <a:solidFill>
            <a:srgbClr val="FF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6" name="ลูกศรโค้งซ้าย 15"/>
          <p:cNvSpPr/>
          <p:nvPr/>
        </p:nvSpPr>
        <p:spPr>
          <a:xfrm rot="20650026">
            <a:off x="7078663" y="1093788"/>
            <a:ext cx="1109662" cy="1497012"/>
          </a:xfrm>
          <a:prstGeom prst="curvedLeftArrow">
            <a:avLst/>
          </a:prstGeom>
          <a:solidFill>
            <a:srgbClr val="FF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4542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1FAB0E-2139-4069-BB7D-3DE2CB1B0F54}" type="slidenum">
              <a:rPr lang="en-US" smtClean="0">
                <a:solidFill>
                  <a:srgbClr val="898989"/>
                </a:solidFill>
              </a:rPr>
              <a:pPr/>
              <a:t>5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142875" y="142875"/>
            <a:ext cx="2857500" cy="1000125"/>
          </a:xfrm>
          <a:prstGeom prst="homePlat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ความหมาย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ระเบียบฯ ข้อ ๕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004D86"/>
                </a:solidFill>
                <a:cs typeface="FreesiaUPC" pitchFamily="34" charset="-34"/>
              </a:rPr>
              <a:t>การลงจ่ายออกจากบัญชี/ทะเบียน</a:t>
            </a:r>
            <a:endParaRPr lang="th-TH" dirty="0" smtClean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142875" y="857250"/>
            <a:ext cx="8858250" cy="2857500"/>
          </a:xfrm>
          <a:solidFill>
            <a:srgbClr val="FFFF99"/>
          </a:solidFill>
          <a:ln>
            <a:solidFill>
              <a:srgbClr val="00B050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 smtClean="0"/>
              <a:t>๑.</a:t>
            </a:r>
            <a:r>
              <a:rPr lang="th-TH" sz="3200" b="1" dirty="0" smtClean="0">
                <a:cs typeface="FreesiaUPC" pitchFamily="34" charset="-34"/>
              </a:rPr>
              <a:t>เมื่อดำเนินการตามข้อ ๑๕๗ แล้ว ให้ลงจ่ายออกจากบัญชี/ทะเบียน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cs typeface="FreesiaUPC" pitchFamily="34" charset="-34"/>
              </a:rPr>
              <a:t>แล้วแจ้ง</a:t>
            </a:r>
            <a:r>
              <a:rPr lang="th-TH" sz="3200" b="1" dirty="0" err="1" smtClean="0">
                <a:cs typeface="FreesiaUPC" pitchFamily="34" charset="-34"/>
              </a:rPr>
              <a:t>สตง</a:t>
            </a:r>
            <a:r>
              <a:rPr lang="th-TH" sz="3200" b="1" dirty="0" smtClean="0">
                <a:cs typeface="FreesiaUPC" pitchFamily="34" charset="-34"/>
              </a:rPr>
              <a:t>/</a:t>
            </a:r>
            <a:r>
              <a:rPr lang="th-TH" sz="3200" b="1" dirty="0" err="1" smtClean="0">
                <a:cs typeface="FreesiaUPC" pitchFamily="34" charset="-34"/>
              </a:rPr>
              <a:t>สตง.</a:t>
            </a:r>
            <a:r>
              <a:rPr lang="th-TH" sz="3200" b="1" dirty="0" smtClean="0">
                <a:cs typeface="FreesiaUPC" pitchFamily="34" charset="-34"/>
              </a:rPr>
              <a:t>ภูมิภาคภายใน ๓๐ วัน นับแต่วันลงจ่าย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200" b="1" dirty="0" smtClean="0">
                <a:solidFill>
                  <a:srgbClr val="C00000"/>
                </a:solidFill>
                <a:cs typeface="FreesiaUPC" pitchFamily="34" charset="-34"/>
              </a:rPr>
              <a:t>๒.เมื่อดำเนินการตามข้อ ๑๕๙แล้ว (</a:t>
            </a:r>
            <a:r>
              <a:rPr lang="th-TH" sz="3200" b="1" dirty="0" err="1" smtClean="0">
                <a:solidFill>
                  <a:srgbClr val="C00000"/>
                </a:solidFill>
                <a:cs typeface="FreesiaUPC" pitchFamily="34" charset="-34"/>
              </a:rPr>
              <a:t>หส.</a:t>
            </a:r>
            <a:r>
              <a:rPr lang="th-TH" sz="3200" b="1" dirty="0" smtClean="0">
                <a:solidFill>
                  <a:srgbClr val="C00000"/>
                </a:solidFill>
                <a:cs typeface="FreesiaUPC" pitchFamily="34" charset="-34"/>
              </a:rPr>
              <a:t>ราชการ อนุมัติให้จำหน่ายได้)        ให้ลงจ่ายออกจากบัญชี/ทะเบียน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rgbClr val="C00000"/>
                </a:solidFill>
                <a:cs typeface="FreesiaUPC" pitchFamily="34" charset="-34"/>
              </a:rPr>
              <a:t>แล้วแจ้งกระทรวงการคลัง หรือผู้ที่กระทรวงการคลังมอบหมาย และ</a:t>
            </a:r>
            <a:r>
              <a:rPr lang="th-TH" sz="3200" b="1" dirty="0" err="1" smtClean="0">
                <a:solidFill>
                  <a:srgbClr val="C00000"/>
                </a:solidFill>
                <a:cs typeface="FreesiaUPC" pitchFamily="34" charset="-34"/>
              </a:rPr>
              <a:t>สตง</a:t>
            </a:r>
            <a:r>
              <a:rPr lang="th-TH" sz="3200" b="1" dirty="0" smtClean="0">
                <a:solidFill>
                  <a:srgbClr val="C00000"/>
                </a:solidFill>
                <a:cs typeface="FreesiaUPC" pitchFamily="34" charset="-34"/>
              </a:rPr>
              <a:t>/</a:t>
            </a:r>
            <a:r>
              <a:rPr lang="th-TH" sz="3200" b="1" dirty="0" err="1" smtClean="0">
                <a:solidFill>
                  <a:srgbClr val="C00000"/>
                </a:solidFill>
                <a:cs typeface="FreesiaUPC" pitchFamily="34" charset="-34"/>
              </a:rPr>
              <a:t>สตง.</a:t>
            </a:r>
            <a:r>
              <a:rPr lang="th-TH" sz="3200" b="1" dirty="0" smtClean="0">
                <a:solidFill>
                  <a:srgbClr val="C00000"/>
                </a:solidFill>
                <a:cs typeface="FreesiaUPC" pitchFamily="34" charset="-34"/>
              </a:rPr>
              <a:t>ภูมิภาค ภายใน ๓๐ วัน นับแต่วันลงจ่าย</a:t>
            </a:r>
          </a:p>
        </p:txBody>
      </p:sp>
      <p:sp>
        <p:nvSpPr>
          <p:cNvPr id="1024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142875" y="3714750"/>
            <a:ext cx="8858250" cy="428625"/>
          </a:xfrm>
          <a:solidFill>
            <a:srgbClr val="FFFFCC"/>
          </a:solidFill>
          <a:ln>
            <a:solidFill>
              <a:srgbClr val="00B050"/>
            </a:solidFill>
          </a:ln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300" b="1" dirty="0" smtClean="0">
                <a:cs typeface="FreesiaUPC" pitchFamily="34" charset="-34"/>
              </a:rPr>
              <a:t>เมื่อดำเนินการตามข้อ ๑๕๐,๑๕๒ แล้ว ให้ลงจ่ายออกจากบัญชี/ทะเบียน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 smtClean="0"/>
          </a:p>
        </p:txBody>
      </p:sp>
      <p:sp>
        <p:nvSpPr>
          <p:cNvPr id="191493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0A8A3A-6228-415E-AC3C-05D5C6A36450}" type="slidenum">
              <a:rPr lang="en-US" smtClean="0">
                <a:solidFill>
                  <a:srgbClr val="898989"/>
                </a:solidFill>
              </a:rPr>
              <a:pPr/>
              <a:t>50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285750" y="4143375"/>
            <a:ext cx="8858250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prstClr val="black"/>
                </a:solidFill>
                <a:cs typeface="FreesiaUPC" pitchFamily="34" charset="-34"/>
              </a:rPr>
              <a:t>พัสดุที่ต้องจดทะเบียนตามกม.ให้แจ้งต่อนายทะเบียนภายในเวลาที่กม.กำหนด</a:t>
            </a:r>
            <a:endParaRPr lang="th-TH" dirty="0">
              <a:solidFill>
                <a:prstClr val="black"/>
              </a:solidFill>
              <a:cs typeface="FreesiaUPC" pitchFamily="34" charset="-34"/>
            </a:endParaRPr>
          </a:p>
        </p:txBody>
      </p:sp>
      <p:sp>
        <p:nvSpPr>
          <p:cNvPr id="9" name="ลูกศรลง 8"/>
          <p:cNvSpPr/>
          <p:nvPr/>
        </p:nvSpPr>
        <p:spPr>
          <a:xfrm>
            <a:off x="4083050" y="4000500"/>
            <a:ext cx="357188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142875" y="4786313"/>
            <a:ext cx="9001125" cy="1857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h-TH" sz="3200" b="1" i="1" u="sng" dirty="0">
                <a:solidFill>
                  <a:srgbClr val="FF0000"/>
                </a:solidFill>
                <a:cs typeface="FreesiaUPC" pitchFamily="34" charset="-34"/>
              </a:rPr>
              <a:t>ก่อนตรวจสอบพัสดุประจำปี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cs typeface="FreesiaUPC" pitchFamily="34" charset="-34"/>
              </a:rPr>
              <a:t>ข้อ ๑๖๑ พบว่ามีกรณีพัสดุสูญ/เสื่อมไป/ชำรุดบกพร่อง</a:t>
            </a:r>
            <a:r>
              <a:rPr lang="th-TH" sz="3200" b="1" dirty="0">
                <a:solidFill>
                  <a:srgbClr val="FF0000"/>
                </a:solidFill>
                <a:cs typeface="FreesiaUPC" pitchFamily="34" charset="-34"/>
              </a:rPr>
              <a:t> </a:t>
            </a:r>
            <a:endParaRPr lang="th-TH" sz="3200" b="1" dirty="0">
              <a:solidFill>
                <a:prstClr val="black"/>
              </a:solidFill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C00000"/>
                </a:solidFill>
                <a:cs typeface="FreesiaUPC" pitchFamily="34" charset="-34"/>
              </a:rPr>
              <a:t>ให้ดำเนินการเรื่องความรับผิดทางแพ่ง หรือระเบียบนี้โดยอนุโลมแล้ว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C00000"/>
                </a:solidFill>
                <a:cs typeface="FreesiaUPC" pitchFamily="34" charset="-34"/>
              </a:rPr>
              <a:t>หลังจากนั้นให้ดำเนินการจำหน่ายตามที่ระเบียบกำหนด</a:t>
            </a:r>
            <a:endParaRPr lang="th-TH" b="1" dirty="0">
              <a:solidFill>
                <a:srgbClr val="C00000"/>
              </a:solidFill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1438" y="71438"/>
            <a:ext cx="857250" cy="785812"/>
          </a:xfrm>
          <a:prstGeom prst="rect">
            <a:avLst/>
          </a:prstGeom>
          <a:solidFill>
            <a:srgbClr val="FFF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C00000"/>
                </a:solidFill>
                <a:latin typeface="Antique Olive Compact" pitchFamily="34" charset="0"/>
                <a:cs typeface="FreesiaUPC" pitchFamily="34" charset="-34"/>
              </a:rPr>
              <a:t>๑๕</a:t>
            </a:r>
            <a:endParaRPr lang="th-TH" sz="4400" dirty="0">
              <a:solidFill>
                <a:srgbClr val="C00000"/>
              </a:solidFill>
            </a:endParaRPr>
          </a:p>
        </p:txBody>
      </p:sp>
      <p:pic>
        <p:nvPicPr>
          <p:cNvPr id="191498" name="รูปภาพ 9" descr="EWL7ZCA8FTUFVCAOSLZOVCACX7RQHCAAMF6NTCASO1WSJCAHYAHKUCAPUF8PMCANAAPHCCA8ZDX7BCAJYY1A9CATH4BJYCA3N5AUGCA5CJEJ8CA9F0RHNCA53ONO0CAZ636TLCAFT7XGMCA9XDQZ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75" y="214313"/>
            <a:ext cx="1190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หยดน้ำ 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9144000 w 9144000"/>
              <a:gd name="T1" fmla="*/ 3429000 h 6858000"/>
              <a:gd name="T2" fmla="*/ 7804887 w 9144000"/>
              <a:gd name="T3" fmla="*/ 5853668 h 6858000"/>
              <a:gd name="T4" fmla="*/ 4572000 w 9144000"/>
              <a:gd name="T5" fmla="*/ 6858000 h 6858000"/>
              <a:gd name="T6" fmla="*/ 1339109 w 9144000"/>
              <a:gd name="T7" fmla="*/ 5853668 h 6858000"/>
              <a:gd name="T8" fmla="*/ 0 w 9144000"/>
              <a:gd name="T9" fmla="*/ 3429000 h 6858000"/>
              <a:gd name="T10" fmla="*/ 1339109 w 9144000"/>
              <a:gd name="T11" fmla="*/ 1004330 h 6858000"/>
              <a:gd name="T12" fmla="*/ 4572000 w 9144000"/>
              <a:gd name="T13" fmla="*/ 0 h 6858000"/>
              <a:gd name="T14" fmla="*/ 9143992 w 9144000"/>
              <a:gd name="T15" fmla="*/ 0 h 6858000"/>
              <a:gd name="T16" fmla="*/ 0 60000 65536"/>
              <a:gd name="T17" fmla="*/ 5898240 60000 65536"/>
              <a:gd name="T18" fmla="*/ 5898240 60000 65536"/>
              <a:gd name="T19" fmla="*/ 5898240 60000 65536"/>
              <a:gd name="T20" fmla="*/ 11796480 60000 65536"/>
              <a:gd name="T21" fmla="*/ 17694720 60000 65536"/>
              <a:gd name="T22" fmla="*/ 17694720 60000 65536"/>
              <a:gd name="T23" fmla="*/ 17694720 60000 65536"/>
              <a:gd name="T24" fmla="*/ 1339109 w 9144000"/>
              <a:gd name="T25" fmla="*/ 1004330 h 6858000"/>
              <a:gd name="T26" fmla="*/ 7804887 w 9144000"/>
              <a:gd name="T27" fmla="*/ 5853668 h 6858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144000" h="6858000">
                <a:moveTo>
                  <a:pt x="0" y="3429000"/>
                </a:moveTo>
                <a:lnTo>
                  <a:pt x="0" y="3429000"/>
                </a:lnTo>
                <a:cubicBezTo>
                  <a:pt x="3" y="1535217"/>
                  <a:pt x="2046956" y="4"/>
                  <a:pt x="4572000" y="5"/>
                </a:cubicBezTo>
                <a:cubicBezTo>
                  <a:pt x="4572002" y="5"/>
                  <a:pt x="4572003" y="5"/>
                  <a:pt x="4572005" y="5"/>
                </a:cubicBezTo>
                <a:cubicBezTo>
                  <a:pt x="6095999" y="2"/>
                  <a:pt x="7619997" y="0"/>
                  <a:pt x="9143998" y="0"/>
                </a:cubicBezTo>
                <a:cubicBezTo>
                  <a:pt x="9143999" y="1142999"/>
                  <a:pt x="9144000" y="2285999"/>
                  <a:pt x="9144000" y="3429000"/>
                </a:cubicBezTo>
                <a:cubicBezTo>
                  <a:pt x="9144000" y="5322784"/>
                  <a:pt x="7097045" y="6858000"/>
                  <a:pt x="4572000" y="6858000"/>
                </a:cubicBezTo>
                <a:cubicBezTo>
                  <a:pt x="4571999" y="6858000"/>
                  <a:pt x="4571998" y="6857999"/>
                  <a:pt x="4571998" y="6857999"/>
                </a:cubicBezTo>
                <a:cubicBezTo>
                  <a:pt x="2046952" y="6857999"/>
                  <a:pt x="0" y="5322783"/>
                  <a:pt x="0" y="3429000"/>
                </a:cubicBezTo>
                <a:cubicBezTo>
                  <a:pt x="-1" y="3428998"/>
                  <a:pt x="0" y="3428996"/>
                  <a:pt x="0" y="3428995"/>
                </a:cubicBezTo>
                <a:lnTo>
                  <a:pt x="0" y="3429000"/>
                </a:lnTo>
                <a:close/>
              </a:path>
            </a:pathLst>
          </a:custGeom>
          <a:noFill/>
          <a:ln w="38100" algn="ctr">
            <a:solidFill>
              <a:srgbClr val="FF0066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endParaRPr lang="th-TH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899592" y="2700653"/>
            <a:ext cx="7776864" cy="1276034"/>
          </a:xfrm>
          <a:prstGeom prst="rect">
            <a:avLst/>
          </a:prstGeom>
          <a:noFill/>
          <a:ln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th-TH" sz="3600" b="1" dirty="0">
                <a:solidFill>
                  <a:prstClr val="white"/>
                </a:solidFill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4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ก่อนการซื้อ – จ้างทุกวิธีต้องทำรายงาน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th-TH" sz="1600" b="1" i="1" u="sng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dia New" pitchFamily="34" charset="-34"/>
              <a:cs typeface="Cordia New" pitchFamily="34" charset="-34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th-TH" sz="36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th-TH" sz="3600" b="1" dirty="0">
              <a:solidFill>
                <a:prstClr val="white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925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8448">
            <a:off x="7119938" y="3381375"/>
            <a:ext cx="15541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7" name="TextBox 9"/>
          <p:cNvSpPr txBox="1">
            <a:spLocks noChangeArrowheads="1"/>
          </p:cNvSpPr>
          <p:nvPr/>
        </p:nvSpPr>
        <p:spPr bwMode="auto">
          <a:xfrm>
            <a:off x="1214438" y="3492500"/>
            <a:ext cx="5357812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th-TH" sz="3600" b="1" i="1" u="sng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ข้อยกเว้น</a:t>
            </a:r>
            <a:r>
              <a:rPr lang="th-TH" sz="36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</a:t>
            </a:r>
            <a:br>
              <a:rPr lang="th-TH" sz="36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ข้อ 39 วรรคสอง ไม่ต้องมีรายงาน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th-TH" sz="36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ตามระเบียบฯ ข้อ 27</a:t>
            </a:r>
          </a:p>
        </p:txBody>
      </p:sp>
      <p:sp>
        <p:nvSpPr>
          <p:cNvPr id="192518" name="Rectangle 10"/>
          <p:cNvSpPr>
            <a:spLocks noGrp="1"/>
          </p:cNvSpPr>
          <p:nvPr>
            <p:ph type="title"/>
          </p:nvPr>
        </p:nvSpPr>
        <p:spPr>
          <a:xfrm>
            <a:off x="2124075" y="1628775"/>
            <a:ext cx="6192838" cy="493713"/>
          </a:xfrm>
        </p:spPr>
        <p:txBody>
          <a:bodyPr/>
          <a:lstStyle/>
          <a:p>
            <a:r>
              <a:rPr lang="th-TH" sz="5000" b="1" smtClean="0"/>
              <a:t>รายงานขอซื้อ – จ้าง (ข้อ 27) </a:t>
            </a:r>
            <a:br>
              <a:rPr lang="th-TH" sz="5000" b="1" smtClean="0"/>
            </a:br>
            <a:r>
              <a:rPr lang="th-TH" sz="5000" b="1" smtClean="0"/>
              <a:t>หลักการ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ม้วนกระดาษแนวตั้ง 9"/>
          <p:cNvSpPr/>
          <p:nvPr/>
        </p:nvSpPr>
        <p:spPr>
          <a:xfrm>
            <a:off x="0" y="92075"/>
            <a:ext cx="9144000" cy="6715125"/>
          </a:xfrm>
          <a:prstGeom prst="verticalScroll">
            <a:avLst/>
          </a:prstGeom>
          <a:ln w="76200" cmpd="tri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19100" indent="-382588" algn="thaiDist">
              <a:defRPr/>
            </a:pPr>
            <a:endParaRPr lang="th-TH" sz="3400">
              <a:solidFill>
                <a:prstClr val="black"/>
              </a:solidFill>
              <a:latin typeface="Cordia New" pitchFamily="34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3000364" y="71414"/>
            <a:ext cx="4572032" cy="78581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000" b="1" u="sng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รายละเอียดของรายงาน</a:t>
            </a:r>
          </a:p>
        </p:txBody>
      </p:sp>
      <p:sp>
        <p:nvSpPr>
          <p:cNvPr id="193540" name="TextBox 11"/>
          <p:cNvSpPr txBox="1">
            <a:spLocks noChangeArrowheads="1"/>
          </p:cNvSpPr>
          <p:nvPr/>
        </p:nvSpPr>
        <p:spPr bwMode="auto">
          <a:xfrm>
            <a:off x="971550" y="1071563"/>
            <a:ext cx="76327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53735"/>
              </a:buClr>
              <a:buFont typeface="Courier New" pitchFamily="49" charset="0"/>
              <a:buNone/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-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เหตุผลความจำเป็น</a:t>
            </a:r>
          </a:p>
          <a:p>
            <a:pPr>
              <a:buClr>
                <a:srgbClr val="953735"/>
              </a:buClr>
              <a:buFont typeface="Courier New" pitchFamily="49" charset="0"/>
              <a:buNone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-รายละเอียดของพัสดุ</a:t>
            </a:r>
          </a:p>
          <a:p>
            <a:pPr>
              <a:buClr>
                <a:srgbClr val="953735"/>
              </a:buClr>
              <a:buFont typeface="Courier New" pitchFamily="49" charset="0"/>
              <a:buNone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-ราคามาตรฐาน หรือราคากลาง หรือราคาครั้งหลังสุด</a:t>
            </a:r>
          </a:p>
          <a:p>
            <a:pPr>
              <a:buClr>
                <a:srgbClr val="953735"/>
              </a:buClr>
              <a:buFont typeface="Courier New" pitchFamily="49" charset="0"/>
              <a:buNone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  ไม่เกิน </a:t>
            </a:r>
            <a:r>
              <a:rPr lang="en-US" sz="3600" b="1">
                <a:solidFill>
                  <a:srgbClr val="000000"/>
                </a:solidFill>
                <a:latin typeface="Angsana New" pitchFamily="18" charset="-34"/>
              </a:rPr>
              <a:t>2 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ปี</a:t>
            </a:r>
          </a:p>
          <a:p>
            <a:pPr>
              <a:buClr>
                <a:srgbClr val="953735"/>
              </a:buClr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-วงเงินที่จะซื้อ / จ้าง</a:t>
            </a:r>
          </a:p>
          <a:p>
            <a:pPr>
              <a:buClr>
                <a:srgbClr val="953735"/>
              </a:buClr>
              <a:buFont typeface="Courier New" pitchFamily="49" charset="0"/>
              <a:buNone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-กำหนดเวลาที่ต้องใช้</a:t>
            </a:r>
          </a:p>
          <a:p>
            <a:pPr>
              <a:buClr>
                <a:srgbClr val="953735"/>
              </a:buClr>
              <a:buFont typeface="Courier New" pitchFamily="49" charset="0"/>
              <a:buNone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-วิธีจะซื้อ / จ้าง</a:t>
            </a:r>
          </a:p>
          <a:p>
            <a:pPr>
              <a:buClr>
                <a:srgbClr val="953735"/>
              </a:buClr>
              <a:buFont typeface="Courier New" pitchFamily="49" charset="0"/>
              <a:buNone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-ข้อเสนออื่น ๆ</a:t>
            </a:r>
          </a:p>
          <a:p>
            <a:pPr>
              <a:buClr>
                <a:srgbClr val="953735"/>
              </a:buClr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         - การแต่งตั้งคณะกรรมการ</a:t>
            </a:r>
          </a:p>
          <a:p>
            <a:pPr>
              <a:buClr>
                <a:srgbClr val="953735"/>
              </a:buClr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Cordia New" pitchFamily="34" charset="-34"/>
              </a:rPr>
              <a:t>         - การออกประกาศสอบราคา หรือ ประกวดราคา</a:t>
            </a:r>
          </a:p>
          <a:p>
            <a:pPr>
              <a:buFontTx/>
              <a:buChar char="-"/>
            </a:pPr>
            <a:endParaRPr lang="th-TH" sz="3600" b="1">
              <a:solidFill>
                <a:srgbClr val="000000"/>
              </a:solidFill>
              <a:latin typeface="Angsana New" pitchFamily="18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9DC6DF-952C-43EC-A142-0561DD326C0E}" type="slidenum">
              <a:rPr lang="en-US" smtClean="0">
                <a:solidFill>
                  <a:srgbClr val="898989"/>
                </a:solidFill>
              </a:rPr>
              <a:pPr/>
              <a:t>53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500063" y="214313"/>
            <a:ext cx="8429625" cy="64293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rgbClr val="0000CC"/>
                </a:solidFill>
                <a:cs typeface="FreesiaUPC" pitchFamily="34" charset="-34"/>
              </a:rPr>
              <a:t>การซื้อ/จ้าง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rgbClr val="C00000"/>
                </a:solidFill>
                <a:cs typeface="FreesiaUPC" pitchFamily="34" charset="-34"/>
              </a:rPr>
              <a:t>โดยวิธีตกลงราคา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600" b="1" dirty="0">
                <a:solidFill>
                  <a:srgbClr val="0000CC"/>
                </a:solidFill>
                <a:cs typeface="FreesiaUPC" pitchFamily="34" charset="-34"/>
              </a:rPr>
              <a:t>วงเงินไม่เกิน ๑ แสนบาท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6000" b="1" dirty="0">
                <a:solidFill>
                  <a:srgbClr val="0000CC"/>
                </a:solidFill>
                <a:cs typeface="FreesiaUPC" pitchFamily="34" charset="-34"/>
              </a:rPr>
              <a:t>(วิธีการอยู่ในระเบียบฯ ข้อ ๓๙)</a:t>
            </a:r>
            <a:endParaRPr lang="th-TH" sz="6000" dirty="0">
              <a:solidFill>
                <a:prstClr val="white"/>
              </a:solidFill>
            </a:endParaRPr>
          </a:p>
        </p:txBody>
      </p:sp>
      <p:pic>
        <p:nvPicPr>
          <p:cNvPr id="194564" name="รูปภาพ 4" descr="08034-87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50"/>
            <a:ext cx="15875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F4476F-D8C1-449D-9CBD-90CA31015458}" type="slidenum">
              <a:rPr lang="en-US" smtClean="0">
                <a:solidFill>
                  <a:srgbClr val="898989"/>
                </a:solidFill>
              </a:rPr>
              <a:pPr/>
              <a:t>54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71438" y="71438"/>
            <a:ext cx="8929687" cy="1143000"/>
          </a:xfrm>
          <a:prstGeom prst="roundRect">
            <a:avLst/>
          </a:prstGeom>
          <a:solidFill>
            <a:srgbClr val="FFFF99"/>
          </a:solidFill>
          <a:ln w="762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CC"/>
                </a:solidFill>
                <a:cs typeface="FreesiaUPC" pitchFamily="34" charset="-34"/>
              </a:rPr>
              <a:t>การซื้อ/จ้างโดยวิธีตกลงราคา(ข้อ ๓๙วรรคแรก)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C00000"/>
                </a:solidFill>
                <a:cs typeface="FreesiaUPC" pitchFamily="34" charset="-34"/>
              </a:rPr>
              <a:t>(กรณีปกติ) มีวิธีปฏิบัติตามขั้นตอนดังนี้</a:t>
            </a:r>
            <a:endParaRPr lang="th-TH" sz="4400" dirty="0">
              <a:solidFill>
                <a:srgbClr val="C00000"/>
              </a:solidFill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14313" y="2357438"/>
            <a:ext cx="4000500" cy="9286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cs typeface="FreesiaUPC" pitchFamily="34" charset="-34"/>
              </a:rPr>
              <a:t>๒</a:t>
            </a:r>
            <a:r>
              <a:rPr lang="th-TH" sz="3200" b="1" dirty="0">
                <a:solidFill>
                  <a:srgbClr val="FF0000"/>
                </a:solidFill>
                <a:cs typeface="FreesiaUPC" pitchFamily="34" charset="-34"/>
              </a:rPr>
              <a:t>.</a:t>
            </a:r>
            <a:r>
              <a:rPr lang="th-TH" sz="3200" b="1" dirty="0" err="1">
                <a:solidFill>
                  <a:srgbClr val="FF0000"/>
                </a:solidFill>
                <a:cs typeface="FreesiaUPC" pitchFamily="34" charset="-34"/>
              </a:rPr>
              <a:t>จนท.</a:t>
            </a:r>
            <a:r>
              <a:rPr lang="th-TH" sz="3200" b="1" dirty="0">
                <a:solidFill>
                  <a:srgbClr val="FF0000"/>
                </a:solidFill>
                <a:cs typeface="FreesiaUPC" pitchFamily="34" charset="-34"/>
              </a:rPr>
              <a:t>พัสดุ จัด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ทำบันทึกรายงานขอซื้อ/จ้าง</a:t>
            </a:r>
            <a:r>
              <a:rPr lang="th-TH" sz="3600" b="1" dirty="0">
                <a:solidFill>
                  <a:srgbClr val="0000CC"/>
                </a:solidFill>
                <a:cs typeface="FreesiaUPC" pitchFamily="34" charset="-34"/>
              </a:rPr>
              <a:t>(ข้อ ๒๗)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4572000" y="1214438"/>
            <a:ext cx="4286250" cy="16430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rgbClr val="0000CC"/>
              </a:solidFill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cs typeface="FreesiaUPC" pitchFamily="34" charset="-34"/>
              </a:rPr>
              <a:t>๕</a:t>
            </a:r>
            <a:r>
              <a:rPr lang="th-TH" b="1" dirty="0">
                <a:solidFill>
                  <a:srgbClr val="FF0000"/>
                </a:solidFill>
                <a:cs typeface="FreesiaUPC" pitchFamily="34" charset="-34"/>
              </a:rPr>
              <a:t>.ให้</a:t>
            </a:r>
            <a:r>
              <a:rPr lang="th-TH" b="1" dirty="0" err="1">
                <a:solidFill>
                  <a:srgbClr val="FF0000"/>
                </a:solidFill>
                <a:cs typeface="FreesiaUPC" pitchFamily="34" charset="-34"/>
              </a:rPr>
              <a:t>จนท.</a:t>
            </a:r>
            <a:r>
              <a:rPr lang="th-TH" b="1" dirty="0">
                <a:solidFill>
                  <a:srgbClr val="FF0000"/>
                </a:solidFill>
                <a:cs typeface="FreesiaUPC" pitchFamily="34" charset="-34"/>
              </a:rPr>
              <a:t>พัสดุไปติดต่อ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ตกลงราคากับผู้ขาย/รับจ้าง</a:t>
            </a:r>
            <a:endParaRPr lang="th-TH" b="1" dirty="0">
              <a:solidFill>
                <a:srgbClr val="0000CC"/>
              </a:solidFill>
              <a:cs typeface="FreesiaUPC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-แจ้งผลต่อหน.</a:t>
            </a:r>
            <a:r>
              <a:rPr lang="th-TH" b="1" dirty="0" err="1">
                <a:solidFill>
                  <a:srgbClr val="0000CC"/>
                </a:solidFill>
                <a:cs typeface="FreesiaUPC" pitchFamily="34" charset="-34"/>
              </a:rPr>
              <a:t>จนท.</a:t>
            </a: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พัสดุ</a:t>
            </a:r>
            <a:endParaRPr lang="th-TH" sz="2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4313" y="3429000"/>
            <a:ext cx="357187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cs typeface="FreesiaUPC" pitchFamily="34" charset="-34"/>
              </a:rPr>
              <a:t>๓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.</a:t>
            </a:r>
            <a:r>
              <a:rPr lang="th-TH" sz="3200" b="1" dirty="0">
                <a:solidFill>
                  <a:srgbClr val="FF0000"/>
                </a:solidFill>
                <a:cs typeface="FreesiaUPC" pitchFamily="34" charset="-34"/>
              </a:rPr>
              <a:t>เสนอขอความเห็นชอบ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ต่อหัวหน้าส่วนราชการ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4572000" y="2928938"/>
            <a:ext cx="4357688" cy="1285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2060"/>
                </a:solidFill>
                <a:cs typeface="FreesiaUPC" pitchFamily="34" charset="-34"/>
              </a:rPr>
              <a:t>๖</a:t>
            </a:r>
            <a:r>
              <a:rPr lang="th-TH" sz="3200" b="1" dirty="0">
                <a:solidFill>
                  <a:srgbClr val="FF0000"/>
                </a:solidFill>
                <a:cs typeface="FreesiaUPC" pitchFamily="34" charset="-34"/>
              </a:rPr>
              <a:t>.ให้หัวหน้าเจ้าหน้าที่พัสดุ 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ออกใบสั่งซื้อ/ใบสั่งจ้าง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0" y="4857750"/>
            <a:ext cx="3857625" cy="1714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cs typeface="FreesiaUPC" pitchFamily="34" charset="-34"/>
              </a:rPr>
              <a:t>๔.</a:t>
            </a:r>
            <a:r>
              <a:rPr lang="th-TH" sz="3200" b="1" dirty="0">
                <a:solidFill>
                  <a:srgbClr val="FF0000"/>
                </a:solidFill>
                <a:cs typeface="FreesiaUPC" pitchFamily="34" charset="-34"/>
              </a:rPr>
              <a:t>หัวหน้าส่วนราชการให้ความเห็นชอบ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รายงาน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ที่เสนอ(ข้อ๒๙)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357688" y="4429125"/>
            <a:ext cx="4572000" cy="928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cs typeface="FreesiaUPC" pitchFamily="34" charset="-34"/>
              </a:rPr>
              <a:t>๗</a:t>
            </a:r>
            <a:r>
              <a:rPr lang="th-TH" sz="3200" b="1" dirty="0">
                <a:solidFill>
                  <a:srgbClr val="FF0000"/>
                </a:solidFill>
                <a:cs typeface="FreesiaUPC" pitchFamily="34" charset="-34"/>
              </a:rPr>
              <a:t>.ผู้ขาย/ผู้รับจ้าง 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ส่งมอบของ/งาน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214813" y="5715000"/>
            <a:ext cx="4500562" cy="10715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cs typeface="FreesiaUPC" pitchFamily="34" charset="-34"/>
              </a:rPr>
              <a:t>๘</a:t>
            </a:r>
            <a:r>
              <a:rPr lang="th-TH" sz="3200" b="1" dirty="0">
                <a:solidFill>
                  <a:srgbClr val="FF0000"/>
                </a:solidFill>
                <a:cs typeface="FreesiaUPC" pitchFamily="34" charset="-34"/>
              </a:rPr>
              <a:t>.คกก.ตรวจรับพัสดุ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/เบิกเงิน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ชำระค่าสินค้า/งาน ต่อไป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11" name="ลูกศรลง 10"/>
          <p:cNvSpPr/>
          <p:nvPr/>
        </p:nvSpPr>
        <p:spPr>
          <a:xfrm>
            <a:off x="1857375" y="3286125"/>
            <a:ext cx="260350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ลูกศรลง 11"/>
          <p:cNvSpPr/>
          <p:nvPr/>
        </p:nvSpPr>
        <p:spPr>
          <a:xfrm>
            <a:off x="1785938" y="4572000"/>
            <a:ext cx="42862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4" name="ลูกศรลง 13"/>
          <p:cNvSpPr/>
          <p:nvPr/>
        </p:nvSpPr>
        <p:spPr>
          <a:xfrm rot="11984804" flipH="1">
            <a:off x="3935413" y="2390775"/>
            <a:ext cx="419100" cy="3698875"/>
          </a:xfrm>
          <a:prstGeom prst="downArrow">
            <a:avLst/>
          </a:prstGeom>
          <a:solidFill>
            <a:srgbClr val="FF05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5" name="ลูกศรลง 14"/>
          <p:cNvSpPr/>
          <p:nvPr/>
        </p:nvSpPr>
        <p:spPr>
          <a:xfrm>
            <a:off x="6572250" y="2857500"/>
            <a:ext cx="357188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6500813" y="4286250"/>
            <a:ext cx="42862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7" name="ลูกศรลง 16"/>
          <p:cNvSpPr/>
          <p:nvPr/>
        </p:nvSpPr>
        <p:spPr>
          <a:xfrm>
            <a:off x="6500813" y="5286375"/>
            <a:ext cx="428625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142875" y="1214438"/>
            <a:ext cx="4214813" cy="10001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cs typeface="FreesiaUPC" pitchFamily="34" charset="-34"/>
              </a:rPr>
              <a:t>๑</a:t>
            </a: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.สำรวจ/รวบรวมความต้องการพัสดุ กำหนด </a:t>
            </a:r>
            <a:r>
              <a:rPr lang="en-US" b="1" dirty="0">
                <a:solidFill>
                  <a:srgbClr val="0000CC"/>
                </a:solidFill>
                <a:cs typeface="FreesiaUPC" pitchFamily="34" charset="-34"/>
              </a:rPr>
              <a:t>Spec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9" name="ลูกศรลง 18"/>
          <p:cNvSpPr/>
          <p:nvPr/>
        </p:nvSpPr>
        <p:spPr>
          <a:xfrm>
            <a:off x="1857375" y="2143125"/>
            <a:ext cx="214313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0" name="ลูกศรลง 19"/>
          <p:cNvSpPr/>
          <p:nvPr/>
        </p:nvSpPr>
        <p:spPr>
          <a:xfrm rot="19653670">
            <a:off x="214313" y="642938"/>
            <a:ext cx="571500" cy="6429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1" name="สี่เหลี่ยมมุมมน 20"/>
          <p:cNvSpPr/>
          <p:nvPr/>
        </p:nvSpPr>
        <p:spPr>
          <a:xfrm>
            <a:off x="4357688" y="5572125"/>
            <a:ext cx="4500562" cy="107156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2060"/>
                </a:solidFill>
                <a:cs typeface="FreesiaUPC" pitchFamily="34" charset="-34"/>
              </a:rPr>
              <a:t>๘</a:t>
            </a:r>
            <a:r>
              <a:rPr lang="th-TH" sz="3200" b="1" dirty="0">
                <a:solidFill>
                  <a:srgbClr val="FF0000"/>
                </a:solidFill>
                <a:cs typeface="FreesiaUPC" pitchFamily="34" charset="-34"/>
              </a:rPr>
              <a:t>.คกก.ตรวจรับพัสดุ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/เบิกเงิน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ชำระค่าสินค้า/งาน ต่อไป</a:t>
            </a:r>
            <a:endParaRPr lang="th-TH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C6578C-F923-4D3F-8723-845B9036985E}" type="slidenum">
              <a:rPr lang="en-US" smtClean="0">
                <a:solidFill>
                  <a:srgbClr val="898989"/>
                </a:solidFill>
              </a:rPr>
              <a:pPr/>
              <a:t>55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71438" y="285750"/>
            <a:ext cx="8501062" cy="10715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i="1" u="sng" dirty="0">
                <a:solidFill>
                  <a:srgbClr val="C00000"/>
                </a:solidFill>
                <a:cs typeface="FreesiaUPC" pitchFamily="34" charset="-34"/>
              </a:rPr>
              <a:t>ข้อสังเกต การซื้อ/จ้างโดยวิธีตกลงราคา </a:t>
            </a:r>
            <a:endParaRPr lang="th-TH" sz="4800" dirty="0">
              <a:solidFill>
                <a:srgbClr val="C00000"/>
              </a:solidFill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428625" y="1714500"/>
            <a:ext cx="8501063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i="1" u="sng" dirty="0">
                <a:solidFill>
                  <a:srgbClr val="007033"/>
                </a:solidFill>
                <a:cs typeface="FreesiaUPC" pitchFamily="34" charset="-34"/>
              </a:rPr>
              <a:t>หัวหน้าส่วนราชการไม่ต้องมอบอำนาจลงนามผูกพันสัญญาหรือข้อตกลงให้แก่หัวหน้าเจ้าหน้าที่พัสดุอีกแต่อย่างใด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14313" y="3143250"/>
            <a:ext cx="8786812" cy="26431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i="1" dirty="0">
                <a:solidFill>
                  <a:srgbClr val="0000CC"/>
                </a:solidFill>
                <a:cs typeface="FreesiaUPC" pitchFamily="34" charset="-34"/>
              </a:rPr>
              <a:t>เหตุผล เนื่องจากระเบียบฯข้อ ๓๙ วรรคแรกได้กำหนดให้ถือเป็นหน้าที่ของหัวหน้าเจ้าหน้าที่พัสดุ เป็นผู้ลงนามในสัญญาหรือข้อตกลงเป็นหนังสือ(ใบสั่งซื้อ/ใบสั่งจ้าง) ได้โดยตรงเป็นการเฉพาะอยู่แล้ว ทั้งนี้ มีวัตถุประสงค์เพื่อลดขั้นตอนการดำเนินงานในเกิดความรวดเร็วยิ่งขึ้น ในกรณีวงเงินไม่สูง</a:t>
            </a:r>
            <a:endParaRPr lang="th-TH" sz="3200" dirty="0">
              <a:solidFill>
                <a:srgbClr val="0000CC"/>
              </a:solidFill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28596" y="6000768"/>
            <a:ext cx="8358246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i="1" u="sng" dirty="0">
                <a:solidFill>
                  <a:srgbClr val="002060"/>
                </a:solidFill>
                <a:cs typeface="FreesiaUPC" pitchFamily="34" charset="-34"/>
              </a:rPr>
              <a:t>แนววินิจฉัยขอ</a:t>
            </a:r>
            <a:r>
              <a:rPr lang="th-TH" sz="3200" b="1" i="1" u="sng" dirty="0" err="1">
                <a:solidFill>
                  <a:srgbClr val="002060"/>
                </a:solidFill>
                <a:cs typeface="FreesiaUPC" pitchFamily="34" charset="-34"/>
              </a:rPr>
              <a:t>งกวพ.ค</a:t>
            </a:r>
            <a:r>
              <a:rPr lang="th-TH" sz="3200" b="1" i="1" u="sng" dirty="0">
                <a:solidFill>
                  <a:srgbClr val="002060"/>
                </a:solidFill>
                <a:cs typeface="FreesiaUPC" pitchFamily="34" charset="-34"/>
              </a:rPr>
              <a:t>รั้งที่ ๔๕/๒๕๕๓ เมื่อ ๑๑ พ.ย.๒๕๕๓</a:t>
            </a:r>
            <a:endParaRPr lang="th-TH" sz="3200" dirty="0">
              <a:solidFill>
                <a:srgbClr val="002060"/>
              </a:solidFill>
            </a:endParaRPr>
          </a:p>
        </p:txBody>
      </p:sp>
      <p:pic>
        <p:nvPicPr>
          <p:cNvPr id="196617" name="รูปภาพ 6" descr="46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0"/>
            <a:ext cx="1357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ลูกศรโค้งขวา 7"/>
          <p:cNvSpPr/>
          <p:nvPr/>
        </p:nvSpPr>
        <p:spPr>
          <a:xfrm rot="1532327">
            <a:off x="0" y="2428875"/>
            <a:ext cx="714375" cy="85725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2CF5A0-C1A9-487C-A441-118B17CDE7BF}" type="slidenum">
              <a:rPr lang="en-US" smtClean="0">
                <a:solidFill>
                  <a:srgbClr val="898989"/>
                </a:solidFill>
              </a:rPr>
              <a:pPr/>
              <a:t>56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142875" y="71438"/>
            <a:ext cx="8786813" cy="12858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2060"/>
                </a:solidFill>
                <a:cs typeface="FreesiaUPC" pitchFamily="34" charset="-34"/>
              </a:rPr>
              <a:t>การซื้อ/จ้าง วิธีตกลงราคา ที่มีความจำเป็นเร่งด่วน </a:t>
            </a:r>
            <a:br>
              <a:rPr lang="th-TH" sz="4400" b="1" dirty="0">
                <a:solidFill>
                  <a:srgbClr val="002060"/>
                </a:solidFill>
                <a:cs typeface="FreesiaUPC" pitchFamily="34" charset="-34"/>
              </a:rPr>
            </a:br>
            <a:r>
              <a:rPr lang="th-TH" sz="4400" b="1" dirty="0">
                <a:solidFill>
                  <a:srgbClr val="002060"/>
                </a:solidFill>
                <a:latin typeface="BrowalliaUPC" pitchFamily="34" charset="-34"/>
                <a:cs typeface="FreesiaUPC" pitchFamily="34" charset="-34"/>
              </a:rPr>
              <a:t>ไม่อาจคาดหมายไว้ก่อนล่วงหน้าได้ </a:t>
            </a:r>
            <a:r>
              <a:rPr lang="th-TH" b="1" dirty="0">
                <a:solidFill>
                  <a:srgbClr val="002060"/>
                </a:solidFill>
                <a:latin typeface="BrowalliaUPC" pitchFamily="34" charset="-34"/>
                <a:cs typeface="FreesiaUPC" pitchFamily="34" charset="-34"/>
              </a:rPr>
              <a:t>(ข้อ๓๙วรรค </a:t>
            </a:r>
            <a:r>
              <a:rPr lang="th-TH" sz="4400" b="1" dirty="0">
                <a:solidFill>
                  <a:srgbClr val="002060"/>
                </a:solidFill>
                <a:latin typeface="BrowalliaUPC" pitchFamily="34" charset="-34"/>
                <a:cs typeface="FreesiaUPC" pitchFamily="34" charset="-34"/>
              </a:rPr>
              <a:t>๒)</a:t>
            </a:r>
            <a:r>
              <a:rPr lang="th-TH" sz="4400" dirty="0">
                <a:solidFill>
                  <a:srgbClr val="002060"/>
                </a:solidFill>
                <a:latin typeface="BrowalliaUPC" pitchFamily="34" charset="-34"/>
                <a:cs typeface="FreesiaUPC" pitchFamily="34" charset="-34"/>
              </a:rPr>
              <a:t> </a:t>
            </a:r>
            <a:endParaRPr lang="th-TH" sz="4400" dirty="0">
              <a:solidFill>
                <a:srgbClr val="002060"/>
              </a:solidFill>
            </a:endParaRPr>
          </a:p>
        </p:txBody>
      </p:sp>
      <p:sp>
        <p:nvSpPr>
          <p:cNvPr id="4" name="เครื่องหมายบั้ง 3"/>
          <p:cNvSpPr/>
          <p:nvPr/>
        </p:nvSpPr>
        <p:spPr>
          <a:xfrm>
            <a:off x="0" y="1357313"/>
            <a:ext cx="9144000" cy="1071562"/>
          </a:xfrm>
          <a:prstGeom prst="chevron">
            <a:avLst/>
          </a:prstGeom>
          <a:solidFill>
            <a:srgbClr val="FFE1FF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2075" indent="-92075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3200" b="1" u="sng" dirty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ใช้กับ</a:t>
            </a:r>
            <a:r>
              <a:rPr lang="th-TH" sz="3200" b="1" u="sng" dirty="0">
                <a:solidFill>
                  <a:srgbClr val="202394"/>
                </a:solidFill>
                <a:latin typeface="BrowalliaUPC" pitchFamily="34" charset="-34"/>
                <a:cs typeface="FreesiaUPC" pitchFamily="34" charset="-34"/>
              </a:rPr>
              <a:t>กรณีจำเป็น/เร่งด่วน/</a:t>
            </a:r>
            <a:r>
              <a:rPr lang="th-TH" sz="3200" b="1" i="1" u="sng" dirty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ที่ไม่อาจคาดหมายไว้ก่อนล่วงหน้า  โดยให้ทำรายงานขอซื้อ/จ้างภายหลัง</a:t>
            </a:r>
            <a:r>
              <a:rPr lang="th-TH" b="1" i="1" u="sng" dirty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ได้</a:t>
            </a:r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0" y="2428875"/>
            <a:ext cx="9144000" cy="1714500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h-TH" sz="3200" b="1" u="sng" dirty="0">
                <a:solidFill>
                  <a:srgbClr val="202394"/>
                </a:solidFill>
                <a:latin typeface="BrowalliaUPC" pitchFamily="34" charset="-34"/>
                <a:cs typeface="FreesiaUPC" pitchFamily="34" charset="-34"/>
              </a:rPr>
              <a:t>วิธีปฏิบัติ  </a:t>
            </a:r>
            <a:r>
              <a:rPr lang="th-TH" sz="3200" b="1" u="sng" dirty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ขั้นตอนที่ </a:t>
            </a:r>
            <a:r>
              <a:rPr lang="th-TH" sz="3200" b="1" dirty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(๑)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BrowalliaUPC" pitchFamily="34" charset="-34"/>
                <a:cs typeface="FreesiaUPC" pitchFamily="34" charset="-34"/>
              </a:rPr>
              <a:t> </a:t>
            </a:r>
            <a:r>
              <a:rPr lang="th-TH" sz="3200" b="1" dirty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-ให้</a:t>
            </a:r>
            <a:r>
              <a:rPr lang="th-TH" sz="3200" b="1" dirty="0" err="1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จนท.</a:t>
            </a:r>
            <a:r>
              <a:rPr lang="th-TH" sz="3200" b="1" dirty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พัสดุ/</a:t>
            </a:r>
            <a:r>
              <a:rPr lang="th-TH" sz="3200" b="1" dirty="0" err="1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จนท.</a:t>
            </a:r>
            <a:r>
              <a:rPr lang="th-TH" sz="3200" b="1" dirty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ผู้รับผิดชอบ ในการปฏิบัติงานนั้น จัดซื้อ/จ้างไปก่อนได้      </a:t>
            </a:r>
          </a:p>
        </p:txBody>
      </p:sp>
      <p:sp>
        <p:nvSpPr>
          <p:cNvPr id="6" name="เครื่องหมายบั้ง 5"/>
          <p:cNvSpPr/>
          <p:nvPr/>
        </p:nvSpPr>
        <p:spPr>
          <a:xfrm>
            <a:off x="0" y="4071938"/>
            <a:ext cx="9144000" cy="1285875"/>
          </a:xfrm>
          <a:prstGeom prst="chevron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u="sng" dirty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ขั้นตอนที่(๒)</a:t>
            </a:r>
            <a:r>
              <a:rPr lang="th-TH" sz="3200" b="1" dirty="0">
                <a:solidFill>
                  <a:prstClr val="black"/>
                </a:solidFill>
                <a:latin typeface="BrowalliaUPC" pitchFamily="34" charset="-34"/>
                <a:cs typeface="FreesiaUPC" pitchFamily="34" charset="-34"/>
              </a:rPr>
              <a:t>	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-</a:t>
            </a:r>
            <a:r>
              <a:rPr lang="th-TH" sz="3600" b="1" dirty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ให้จัดทำรายงานขอซื้อ/จ้าง ขอความเห็นชอบหัวหน้าส่วนราชการในภายหลัง  โดยมีสาระสำคัญเท่าที่จำเป็น</a:t>
            </a:r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0" y="5500688"/>
            <a:ext cx="9144000" cy="1285875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825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u="sng" dirty="0">
                <a:solidFill>
                  <a:srgbClr val="FF0000"/>
                </a:solidFill>
                <a:latin typeface="BrowalliaUPC" pitchFamily="34" charset="-34"/>
                <a:cs typeface="FreesiaUPC" pitchFamily="34" charset="-34"/>
              </a:rPr>
              <a:t>ขั้นตอนที่(๓)</a:t>
            </a:r>
          </a:p>
          <a:p>
            <a:pPr marL="18256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latin typeface="BrowalliaUPC" pitchFamily="34" charset="-34"/>
                <a:cs typeface="FreesiaUPC" pitchFamily="34" charset="-34"/>
              </a:rPr>
              <a:t>-ให้ใช้รายงานที่หัวหน้าส่วนราชการเห็นชอบนั้นเป็นหลักฐานการตรวจรับโดยอนุโลม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D118EE-C276-4EA7-8A51-D3221D0B3762}" type="slidenum">
              <a:rPr lang="en-US" smtClean="0">
                <a:solidFill>
                  <a:srgbClr val="898989"/>
                </a:solidFill>
              </a:rPr>
              <a:pPr/>
              <a:t>57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14313" y="642938"/>
            <a:ext cx="8715375" cy="5786437"/>
          </a:xfrm>
          <a:prstGeom prst="roundRect">
            <a:avLst/>
          </a:prstGeom>
          <a:solidFill>
            <a:srgbClr val="FDF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6600" b="1" dirty="0">
              <a:solidFill>
                <a:srgbClr val="0000CC"/>
              </a:solidFill>
              <a:cs typeface="FreesiaUPC" pitchFamily="34" charset="-34"/>
            </a:endParaRPr>
          </a:p>
          <a:p>
            <a:pPr algn="ctr">
              <a:defRPr/>
            </a:pPr>
            <a:r>
              <a:rPr lang="th-TH" sz="6600" b="1" dirty="0">
                <a:solidFill>
                  <a:srgbClr val="0000CC"/>
                </a:solidFill>
                <a:cs typeface="FreesiaUPC" pitchFamily="34" charset="-34"/>
              </a:rPr>
              <a:t>การซื้อ/จ้าง</a:t>
            </a:r>
          </a:p>
          <a:p>
            <a:pPr algn="ctr">
              <a:defRPr/>
            </a:pPr>
            <a:r>
              <a:rPr lang="th-TH" sz="6600" b="1" dirty="0">
                <a:solidFill>
                  <a:srgbClr val="C00000"/>
                </a:solidFill>
                <a:cs typeface="FreesiaUPC" pitchFamily="34" charset="-34"/>
              </a:rPr>
              <a:t>โดยวิธีสอบราคา</a:t>
            </a:r>
          </a:p>
          <a:p>
            <a:pPr algn="ctr">
              <a:defRPr/>
            </a:pPr>
            <a:r>
              <a:rPr lang="th-TH" sz="6600" b="1" dirty="0">
                <a:solidFill>
                  <a:srgbClr val="C00000"/>
                </a:solidFill>
                <a:cs typeface="FreesiaUPC" pitchFamily="34" charset="-34"/>
              </a:rPr>
              <a:t>ระเบียบฯข้อ ๒๐, ๔๐-๔๓</a:t>
            </a:r>
          </a:p>
          <a:p>
            <a:pPr algn="ctr">
              <a:defRPr/>
            </a:pPr>
            <a:r>
              <a:rPr lang="th-TH" sz="4800" b="1" dirty="0">
                <a:solidFill>
                  <a:srgbClr val="007033"/>
                </a:solidFill>
                <a:cs typeface="FreesiaUPC" pitchFamily="34" charset="-34"/>
              </a:rPr>
              <a:t>(วงเงินเกิน๑ แสน – ไม่เกิน๒ ล้านบาท)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th-TH" sz="4800" b="1" dirty="0">
                <a:solidFill>
                  <a:srgbClr val="E600AA"/>
                </a:solidFill>
                <a:cs typeface="FreesiaUPC" pitchFamily="34" charset="-34"/>
              </a:rPr>
              <a:t>วิธีแข่งขันราคาทุกวิธี</a:t>
            </a:r>
          </a:p>
          <a:p>
            <a:pPr algn="ctr">
              <a:defRPr/>
            </a:pPr>
            <a:r>
              <a:rPr lang="th-TH" sz="4800" b="1" dirty="0">
                <a:solidFill>
                  <a:srgbClr val="E600AA"/>
                </a:solidFill>
                <a:cs typeface="FreesiaUPC" pitchFamily="34" charset="-34"/>
              </a:rPr>
              <a:t>-ต้องมีการตรวจสอบผู้มีผลประโยชน์ร่วมกัน</a:t>
            </a:r>
          </a:p>
          <a:p>
            <a:pPr algn="ctr">
              <a:defRPr/>
            </a:pPr>
            <a:endParaRPr lang="th-TH" sz="4800" b="1" dirty="0">
              <a:solidFill>
                <a:srgbClr val="007033"/>
              </a:solidFill>
              <a:cs typeface="FreesiaUPC" pitchFamily="34" charset="-34"/>
            </a:endParaRPr>
          </a:p>
          <a:p>
            <a:pPr algn="ctr">
              <a:defRPr/>
            </a:pPr>
            <a:endParaRPr lang="th-TH" sz="4800" dirty="0">
              <a:solidFill>
                <a:srgbClr val="007033"/>
              </a:solidFill>
            </a:endParaRPr>
          </a:p>
        </p:txBody>
      </p:sp>
      <p:pic>
        <p:nvPicPr>
          <p:cNvPr id="198660" name="รูปภาพ 3" descr="267ww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Box 11"/>
          <p:cNvSpPr txBox="1">
            <a:spLocks noChangeArrowheads="1"/>
          </p:cNvSpPr>
          <p:nvPr/>
        </p:nvSpPr>
        <p:spPr bwMode="auto">
          <a:xfrm>
            <a:off x="1193800" y="2143125"/>
            <a:ext cx="421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34" name="สี่เหลี่ยมมุมมน 33"/>
          <p:cNvSpPr/>
          <p:nvPr/>
        </p:nvSpPr>
        <p:spPr>
          <a:xfrm>
            <a:off x="2643174" y="357166"/>
            <a:ext cx="3857652" cy="71438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 New" pitchFamily="34" charset="-34"/>
              </a:rPr>
              <a:t>ระยะเวลาสอบราคา</a:t>
            </a:r>
            <a:endParaRPr lang="th-TH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wallia New" pitchFamily="34" charset="-34"/>
            </a:endParaRPr>
          </a:p>
        </p:txBody>
      </p:sp>
      <p:sp>
        <p:nvSpPr>
          <p:cNvPr id="199684" name="Rectangle 3"/>
          <p:cNvSpPr txBox="1">
            <a:spLocks noChangeArrowheads="1"/>
          </p:cNvSpPr>
          <p:nvPr/>
        </p:nvSpPr>
        <p:spPr bwMode="auto">
          <a:xfrm>
            <a:off x="914400" y="2033588"/>
            <a:ext cx="8229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                      ประกาศ -  รับซอง	     </a:t>
            </a:r>
            <a:r>
              <a:rPr lang="th-TH" sz="2000" b="1">
                <a:solidFill>
                  <a:srgbClr val="000000"/>
                </a:solidFill>
                <a:latin typeface="Angsana New" pitchFamily="18" charset="-34"/>
              </a:rPr>
              <a:t>พิจารณาผู้มีผลประโยชน์</a:t>
            </a:r>
            <a:br>
              <a:rPr lang="th-TH" sz="20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2000" b="1">
                <a:solidFill>
                  <a:srgbClr val="000000"/>
                </a:solidFill>
                <a:latin typeface="Angsana New" pitchFamily="18" charset="-34"/>
              </a:rPr>
              <a:t>                                                                                                                ร่วมกัน                                                                                                              </a:t>
            </a:r>
            <a:r>
              <a:rPr lang="th-TH" sz="2400" b="1">
                <a:solidFill>
                  <a:srgbClr val="000000"/>
                </a:solidFill>
                <a:latin typeface="Angsana New" pitchFamily="18" charset="-34"/>
              </a:rPr>
              <a:t>		</a:t>
            </a:r>
          </a:p>
          <a:p>
            <a:pPr marL="2057400" lvl="4" indent="-228600">
              <a:spcBef>
                <a:spcPct val="20000"/>
              </a:spcBef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 </a:t>
            </a:r>
          </a:p>
          <a:p>
            <a:pPr marL="2057400" lvl="4" indent="-228600">
              <a:spcBef>
                <a:spcPct val="20000"/>
              </a:spcBef>
            </a:pPr>
            <a:endParaRPr lang="th-TH" sz="3600" b="1">
              <a:solidFill>
                <a:srgbClr val="000000"/>
              </a:solidFill>
              <a:latin typeface="Angsana New" pitchFamily="18" charset="-34"/>
            </a:endParaRPr>
          </a:p>
          <a:p>
            <a:pPr marL="2057400" lvl="4" indent="-228600">
              <a:spcBef>
                <a:spcPct val="20000"/>
              </a:spcBef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		</a:t>
            </a:r>
          </a:p>
        </p:txBody>
      </p:sp>
      <p:cxnSp>
        <p:nvCxnSpPr>
          <p:cNvPr id="36" name="ตัวเชื่อมต่อตรง 35"/>
          <p:cNvCxnSpPr/>
          <p:nvPr/>
        </p:nvCxnSpPr>
        <p:spPr bwMode="auto">
          <a:xfrm rot="5400000">
            <a:off x="1929607" y="2604294"/>
            <a:ext cx="1143000" cy="158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 bwMode="auto">
          <a:xfrm rot="5400000">
            <a:off x="5215732" y="2604294"/>
            <a:ext cx="1143000" cy="158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/>
        </p:nvCxnSpPr>
        <p:spPr bwMode="auto">
          <a:xfrm rot="5400000">
            <a:off x="7236619" y="2669381"/>
            <a:ext cx="107315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วงเล็บปีกกาขวา 38"/>
          <p:cNvSpPr/>
          <p:nvPr/>
        </p:nvSpPr>
        <p:spPr bwMode="auto">
          <a:xfrm rot="16200000">
            <a:off x="6548438" y="985837"/>
            <a:ext cx="533400" cy="1914525"/>
          </a:xfrm>
          <a:prstGeom prst="rightBrace">
            <a:avLst>
              <a:gd name="adj1" fmla="val 3889"/>
              <a:gd name="adj2" fmla="val 4777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 algn="thaiDi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th-TH" sz="3200" b="1">
              <a:solidFill>
                <a:prstClr val="black"/>
              </a:solidFill>
            </a:endParaRPr>
          </a:p>
        </p:txBody>
      </p:sp>
      <p:sp>
        <p:nvSpPr>
          <p:cNvPr id="40" name="วงเล็บปีกกาขวา 39"/>
          <p:cNvSpPr/>
          <p:nvPr/>
        </p:nvSpPr>
        <p:spPr bwMode="auto">
          <a:xfrm rot="5400000">
            <a:off x="3857625" y="1533525"/>
            <a:ext cx="571500" cy="3143250"/>
          </a:xfrm>
          <a:prstGeom prst="rightBrace">
            <a:avLst>
              <a:gd name="adj1" fmla="val 28332"/>
              <a:gd name="adj2" fmla="val 50000"/>
            </a:avLst>
          </a:prstGeom>
          <a:ln w="28575">
            <a:solidFill>
              <a:srgbClr val="FFC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342900" indent="-342900" algn="thaiDist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th-TH" sz="3200" b="1">
              <a:solidFill>
                <a:srgbClr val="FF0000"/>
              </a:solidFill>
            </a:endParaRPr>
          </a:p>
        </p:txBody>
      </p:sp>
      <p:sp>
        <p:nvSpPr>
          <p:cNvPr id="199690" name="TextBox 40"/>
          <p:cNvSpPr txBox="1">
            <a:spLocks noChangeArrowheads="1"/>
          </p:cNvSpPr>
          <p:nvPr/>
        </p:nvSpPr>
        <p:spPr bwMode="auto">
          <a:xfrm>
            <a:off x="1071563" y="3405188"/>
            <a:ext cx="7234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57400" lvl="4" indent="-228600">
              <a:spcBef>
                <a:spcPct val="20000"/>
              </a:spcBef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  อย่างน้อย </a:t>
            </a:r>
            <a:r>
              <a:rPr lang="en-US" sz="3600" b="1">
                <a:solidFill>
                  <a:srgbClr val="000000"/>
                </a:solidFill>
                <a:latin typeface="Angsana New" pitchFamily="18" charset="-34"/>
              </a:rPr>
              <a:t>10 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วัน		      เปิดซอง	</a:t>
            </a:r>
          </a:p>
        </p:txBody>
      </p:sp>
      <p:pic>
        <p:nvPicPr>
          <p:cNvPr id="199691" name="Picture 1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143375"/>
            <a:ext cx="21431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92" name="Rectangle 34"/>
          <p:cNvSpPr>
            <a:spLocks noChangeArrowheads="1"/>
          </p:cNvSpPr>
          <p:nvPr/>
        </p:nvSpPr>
        <p:spPr bwMode="auto">
          <a:xfrm>
            <a:off x="5029200" y="1524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Wingdings" pitchFamily="2" charset="2"/>
              <a:buNone/>
            </a:pPr>
            <a:r>
              <a:rPr lang="th-TH" sz="2000" b="1">
                <a:solidFill>
                  <a:srgbClr val="000000"/>
                </a:solidFill>
                <a:cs typeface="JasmineUPC" pitchFamily="18" charset="-34"/>
              </a:rPr>
              <a:t>ปิดรับซอง</a:t>
            </a:r>
          </a:p>
        </p:txBody>
      </p:sp>
      <p:sp>
        <p:nvSpPr>
          <p:cNvPr id="199693" name="Rectangle 30"/>
          <p:cNvSpPr>
            <a:spLocks noChangeArrowheads="1"/>
          </p:cNvSpPr>
          <p:nvPr/>
        </p:nvSpPr>
        <p:spPr bwMode="auto">
          <a:xfrm>
            <a:off x="1600200" y="1447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th-TH" sz="2000" b="1">
                <a:solidFill>
                  <a:srgbClr val="000000"/>
                </a:solidFill>
                <a:cs typeface="JasmineUPC" pitchFamily="18" charset="-34"/>
              </a:rPr>
              <a:t>วันรับซอง</a:t>
            </a:r>
          </a:p>
        </p:txBody>
      </p:sp>
      <p:sp>
        <p:nvSpPr>
          <p:cNvPr id="199694" name="Rectangle 33"/>
          <p:cNvSpPr>
            <a:spLocks noChangeArrowheads="1"/>
          </p:cNvSpPr>
          <p:nvPr/>
        </p:nvSpPr>
        <p:spPr bwMode="auto">
          <a:xfrm>
            <a:off x="5724525" y="1196975"/>
            <a:ext cx="3038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Wingdings" pitchFamily="2" charset="2"/>
              <a:buNone/>
            </a:pPr>
            <a:r>
              <a:rPr lang="en-US" sz="2000" b="1">
                <a:solidFill>
                  <a:srgbClr val="0000CC"/>
                </a:solidFill>
                <a:cs typeface="JasmineUPC" pitchFamily="18" charset="-34"/>
              </a:rPr>
              <a:t>  .</a:t>
            </a:r>
            <a:r>
              <a:rPr lang="th-TH" sz="2000" b="1">
                <a:solidFill>
                  <a:srgbClr val="0000CC"/>
                </a:solidFill>
                <a:cs typeface="JasmineUPC" pitchFamily="18" charset="-34"/>
              </a:rPr>
              <a:t>..</a:t>
            </a:r>
            <a:r>
              <a:rPr lang="en-US" sz="2000" b="1">
                <a:solidFill>
                  <a:srgbClr val="0000CC"/>
                </a:solidFill>
                <a:cs typeface="JasmineUPC" pitchFamily="18" charset="-34"/>
              </a:rPr>
              <a:t> ?</a:t>
            </a:r>
            <a:r>
              <a:rPr lang="th-TH" sz="2000" b="1">
                <a:solidFill>
                  <a:srgbClr val="0000CC"/>
                </a:solidFill>
                <a:cs typeface="JasmineUPC" pitchFamily="18" charset="-34"/>
              </a:rPr>
              <a:t>... วัน คำนึงถึงตรวจฮั้ว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xfrm>
            <a:off x="686752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1C55BA-AF0C-4405-ACFA-1A938445900E}" type="slidenum">
              <a:rPr lang="en-US" smtClean="0">
                <a:solidFill>
                  <a:srgbClr val="898989"/>
                </a:solidFill>
              </a:rPr>
              <a:pPr/>
              <a:t>59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142875" y="1285875"/>
            <a:ext cx="8929688" cy="54292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srgbClr val="0000CC"/>
                </a:solidFill>
                <a:cs typeface="EucrosiaUPC" pitchFamily="18" charset="-34"/>
              </a:rPr>
              <a:t>มติครม. เมื่อวันที่ ๒๙ พ.ย.๒๕๔๘  ตาม</a:t>
            </a:r>
            <a:r>
              <a:rPr lang="th-TH" sz="3200" b="1" i="1" dirty="0">
                <a:solidFill>
                  <a:srgbClr val="0000CC"/>
                </a:solidFill>
                <a:cs typeface="FreesiaUPC" pitchFamily="34" charset="-34"/>
              </a:rPr>
              <a:t>หนังสือ</a:t>
            </a:r>
            <a:r>
              <a:rPr lang="th-TH" sz="3200" b="1" i="1" dirty="0" err="1">
                <a:solidFill>
                  <a:srgbClr val="0000CC"/>
                </a:solidFill>
                <a:cs typeface="FreesiaUPC" pitchFamily="34" charset="-34"/>
              </a:rPr>
              <a:t>สลค.</a:t>
            </a:r>
            <a:r>
              <a:rPr lang="th-TH" b="1" i="1" dirty="0" err="1">
                <a:solidFill>
                  <a:srgbClr val="0000CC"/>
                </a:solidFill>
                <a:cs typeface="FreesiaUPC" pitchFamily="34" charset="-34"/>
              </a:rPr>
              <a:t>ที่นร</a:t>
            </a:r>
            <a:r>
              <a:rPr lang="th-TH" b="1" i="1" dirty="0">
                <a:solidFill>
                  <a:srgbClr val="0000CC"/>
                </a:solidFill>
                <a:cs typeface="FreesiaUPC" pitchFamily="34" charset="-34"/>
              </a:rPr>
              <a:t>๐๕๐๕/๑๘๑๖๖ลว.๘ ธ.ค.๒๕๔๘ และ</a:t>
            </a:r>
            <a:r>
              <a:rPr lang="th-TH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หนังสือกรมบัญชีกลาง ด่วนที่สุด ที่ </a:t>
            </a:r>
            <a:r>
              <a:rPr lang="th-TH" b="1" i="1" dirty="0" err="1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กค</a:t>
            </a:r>
            <a:r>
              <a:rPr lang="th-TH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 ๐๔๒๑.๔/ว ๑๒๐ </a:t>
            </a:r>
            <a:r>
              <a:rPr lang="th-TH" b="1" i="1" dirty="0" err="1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ลว.</a:t>
            </a:r>
            <a:r>
              <a:rPr lang="th-TH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๓๑ มี.ค. ๒๕๕๓ กำหนดหลักเกณฑ์ไว้ดังนี้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h-TH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๑. </a:t>
            </a:r>
            <a:r>
              <a:rPr lang="th-TH" b="1" i="1" dirty="0">
                <a:solidFill>
                  <a:srgbClr val="0000CC"/>
                </a:solidFill>
                <a:latin typeface="Angsana New" pitchFamily="18" charset="-34"/>
                <a:cs typeface="FreesiaUPC" pitchFamily="34" charset="-34"/>
              </a:rPr>
              <a:t>ให้ส่วนราชการ /รัฐวิสาหกิจ/องค์การมหาชน/และหน่วยงานของรัฐ ทุกแห่ง</a:t>
            </a:r>
            <a:r>
              <a:rPr lang="th-TH" b="1" i="1" dirty="0">
                <a:solidFill>
                  <a:srgbClr val="D60093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th-TH" b="1" u="sng" dirty="0">
                <a:solidFill>
                  <a:srgbClr val="C00000"/>
                </a:solidFill>
                <a:cs typeface="FreesiaUPC" pitchFamily="34" charset="-34"/>
              </a:rPr>
              <a:t>ลงประกาศจัดซื้อจัดจ้าง/การประกวดราคาทุกรายการ ทุกวงเงิน และลงผลการคัดเลือกในเว็บไซต์ของหน่วยงาน </a:t>
            </a:r>
            <a:r>
              <a:rPr lang="th-TH" sz="3200" b="1" u="sng" dirty="0">
                <a:solidFill>
                  <a:srgbClr val="C00000"/>
                </a:solidFill>
                <a:cs typeface="FreesiaUPC" pitchFamily="34" charset="-34"/>
              </a:rPr>
              <a:t>และของกรมบัญชีกลาง</a:t>
            </a:r>
            <a:r>
              <a:rPr lang="en-US" sz="3200" b="1" i="1" u="sng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 www.gprocurement.go.th</a:t>
            </a:r>
            <a:r>
              <a:rPr lang="th-TH" sz="3200" b="1" u="sng" dirty="0">
                <a:solidFill>
                  <a:srgbClr val="C00000"/>
                </a:solidFill>
                <a:cs typeface="FreesiaUPC" pitchFamily="34" charset="-34"/>
              </a:rPr>
              <a:t> ด้วย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srgbClr val="FF0000"/>
                </a:solidFill>
                <a:cs typeface="FreesiaUPC" pitchFamily="34" charset="-34"/>
              </a:rPr>
              <a:t>๒. </a:t>
            </a:r>
            <a:r>
              <a:rPr lang="th-TH" sz="3200" b="1" i="1" dirty="0">
                <a:solidFill>
                  <a:srgbClr val="D60093"/>
                </a:solidFill>
                <a:latin typeface="Angsana New" pitchFamily="18" charset="-34"/>
                <a:cs typeface="FreesiaUPC" pitchFamily="34" charset="-34"/>
              </a:rPr>
              <a:t>-ให้การจัดทำประกาศ</a:t>
            </a:r>
            <a:r>
              <a:rPr lang="th-TH" sz="3200" b="1" i="1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สอบราคา/ประกวดราคา/และประกวดราคาด้วยวิธีการทางอิเล็กทรอนิกส์</a:t>
            </a:r>
            <a:r>
              <a:rPr lang="th-TH" sz="3200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ในระบบ</a:t>
            </a:r>
            <a:r>
              <a:rPr lang="en-US" sz="3200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 e-Government Procurement ( e</a:t>
            </a:r>
            <a:r>
              <a:rPr lang="th-TH" sz="3200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-</a:t>
            </a:r>
            <a:r>
              <a:rPr lang="en-US" sz="3200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GP )</a:t>
            </a:r>
            <a:r>
              <a:rPr lang="th-TH" sz="3200" b="1" i="1" dirty="0">
                <a:solidFill>
                  <a:srgbClr val="00863D"/>
                </a:solidFill>
                <a:latin typeface="Angsana New" pitchFamily="18" charset="-34"/>
                <a:cs typeface="FreesiaUPC" pitchFamily="34" charset="-34"/>
              </a:rPr>
              <a:t> ตั้งแต่ ๑ กุมภาพันธ์ ๒๕๕๓ เป็นต้นไป</a:t>
            </a:r>
          </a:p>
          <a:p>
            <a:pPr>
              <a:defRPr/>
            </a:pPr>
            <a:r>
              <a:rPr lang="th-TH" sz="3200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โดยให้ลงทะเบียนเพื่อขอรหัสผู้ใช้และรหัสผ่านเข้าสู่ระบบ และศึกษาการใช้งานในระบบ</a:t>
            </a:r>
            <a:r>
              <a:rPr lang="th-TH" sz="3200" b="1" i="1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ผ่านทาง</a:t>
            </a:r>
            <a:r>
              <a:rPr lang="en-US" sz="3200" b="1" i="1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www.gprocurement.go.th</a:t>
            </a:r>
            <a:r>
              <a:rPr lang="th-TH" sz="3200" b="1" i="1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 ของ</a:t>
            </a:r>
            <a:r>
              <a:rPr lang="th-TH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กรมบัญชีกลาง</a:t>
            </a:r>
            <a:endParaRPr lang="th-TH" sz="3200" b="1" i="1" dirty="0">
              <a:solidFill>
                <a:srgbClr val="000099"/>
              </a:solidFill>
              <a:latin typeface="Angsana New" pitchFamily="18" charset="-34"/>
              <a:cs typeface="FreesiaUPC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875" y="71438"/>
            <a:ext cx="9001125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i="1" dirty="0">
                <a:solidFill>
                  <a:srgbClr val="D60093"/>
                </a:solidFill>
                <a:latin typeface="Angsana New" pitchFamily="18" charset="-34"/>
                <a:cs typeface="FreesiaUPC" pitchFamily="34" charset="-34"/>
              </a:rPr>
              <a:t>การจัดทำประกาศ</a:t>
            </a:r>
            <a:r>
              <a:rPr lang="th-TH" sz="3600" b="1" i="1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สอบ/ประกวดราคา/และประกวดราคาด้วยวิธีการทางอิเล็กทรอนิกส์</a:t>
            </a:r>
            <a:r>
              <a:rPr lang="th-TH" sz="3600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ในระบบ</a:t>
            </a:r>
            <a:r>
              <a:rPr lang="en-US" sz="3600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 </a:t>
            </a:r>
            <a:r>
              <a:rPr lang="en-US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e-Government Procurement ( e</a:t>
            </a:r>
            <a:r>
              <a:rPr lang="th-TH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-</a:t>
            </a:r>
            <a:r>
              <a:rPr lang="en-US" b="1" i="1" dirty="0">
                <a:solidFill>
                  <a:srgbClr val="000099"/>
                </a:solidFill>
                <a:latin typeface="Angsana New" pitchFamily="18" charset="-34"/>
                <a:cs typeface="FreesiaUPC" pitchFamily="34" charset="-34"/>
              </a:rPr>
              <a:t>GP )</a:t>
            </a:r>
            <a:endParaRPr lang="th-TH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285750" y="71438"/>
            <a:ext cx="8572500" cy="571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CC"/>
                </a:solidFill>
                <a:cs typeface="FreesiaUPC" pitchFamily="34" charset="-34"/>
              </a:rPr>
              <a:t>วัสดุ หมายถึง</a:t>
            </a:r>
            <a:endParaRPr lang="th-TH" sz="5400" dirty="0">
              <a:solidFill>
                <a:prstClr val="white"/>
              </a:solidFill>
            </a:endParaRPr>
          </a:p>
        </p:txBody>
      </p:sp>
      <p:sp>
        <p:nvSpPr>
          <p:cNvPr id="4" name="รูปหกเหลี่ยม 3"/>
          <p:cNvSpPr/>
          <p:nvPr/>
        </p:nvSpPr>
        <p:spPr>
          <a:xfrm>
            <a:off x="0" y="2357438"/>
            <a:ext cx="4143375" cy="2000250"/>
          </a:xfrm>
          <a:prstGeom prst="hexagon">
            <a:avLst/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๒.รายจ่ายเพื่อจัดหา</a:t>
            </a:r>
            <a:r>
              <a:rPr lang="th-TH" sz="3200" b="1" i="1" u="sng" dirty="0">
                <a:solidFill>
                  <a:srgbClr val="FF0000"/>
                </a:solidFill>
                <a:cs typeface="FreesiaUPC" pitchFamily="34" charset="-34"/>
              </a:rPr>
              <a:t>โปรแกรมคอมพิวเตอร์ 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ที่มีราคาต่อหน่วย</a:t>
            </a:r>
            <a:r>
              <a:rPr lang="en-US" sz="3200" b="1" dirty="0">
                <a:solidFill>
                  <a:srgbClr val="0000CC"/>
                </a:solidFill>
                <a:cs typeface="FreesiaUPC" pitchFamily="34" charset="-34"/>
              </a:rPr>
              <a:t> 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ต่อชุดไม่เกิน ๒หมื่นบาท</a:t>
            </a:r>
            <a:endParaRPr lang="th-TH" sz="3200" dirty="0">
              <a:solidFill>
                <a:prstClr val="white"/>
              </a:solidFill>
            </a:endParaRPr>
          </a:p>
        </p:txBody>
      </p:sp>
      <p:sp>
        <p:nvSpPr>
          <p:cNvPr id="5" name="รูปหกเหลี่ยม 4"/>
          <p:cNvSpPr/>
          <p:nvPr/>
        </p:nvSpPr>
        <p:spPr>
          <a:xfrm>
            <a:off x="0" y="4357688"/>
            <a:ext cx="4429125" cy="2286000"/>
          </a:xfrm>
          <a:prstGeom prst="hexagon">
            <a:avLst/>
          </a:prstGeom>
          <a:solidFill>
            <a:srgbClr val="FDC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๔.รายจ่ายเพื่อประกอบขึ้นใหม่ ดัดแปลงต่อเติม/ปรับปรุง</a:t>
            </a:r>
            <a:r>
              <a:rPr lang="th-TH" sz="3200" b="1" i="1" u="sng" dirty="0">
                <a:solidFill>
                  <a:srgbClr val="FF0000"/>
                </a:solidFill>
                <a:cs typeface="FreesiaUPC" pitchFamily="34" charset="-34"/>
              </a:rPr>
              <a:t>ที่ดินหรือสิ่งก่อสร้างที่มีวงเงิน         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ไม่เกิน ๕ หมื่นบาท</a:t>
            </a:r>
            <a:endParaRPr lang="th-TH" sz="3200" dirty="0">
              <a:solidFill>
                <a:prstClr val="white"/>
              </a:solidFill>
            </a:endParaRPr>
          </a:p>
        </p:txBody>
      </p:sp>
      <p:sp>
        <p:nvSpPr>
          <p:cNvPr id="6" name="รูปหกเหลี่ยม 5"/>
          <p:cNvSpPr/>
          <p:nvPr/>
        </p:nvSpPr>
        <p:spPr>
          <a:xfrm>
            <a:off x="3500438" y="2357438"/>
            <a:ext cx="4857750" cy="1857375"/>
          </a:xfrm>
          <a:prstGeom prst="hexagon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๓.รายจ่ายเพื่อ</a:t>
            </a:r>
            <a:r>
              <a:rPr lang="th-TH" sz="3200" b="1" i="1" u="sng" dirty="0">
                <a:solidFill>
                  <a:srgbClr val="0000CC"/>
                </a:solidFill>
                <a:cs typeface="FreesiaUPC" pitchFamily="34" charset="-34"/>
              </a:rPr>
              <a:t>ประกอบขึ้นใหม่/ดัดแปลง/ต่อเติม/ปรับปรุง </a:t>
            </a:r>
            <a:r>
              <a:rPr lang="th-TH" sz="3200" b="1" i="1" dirty="0">
                <a:solidFill>
                  <a:srgbClr val="FF0000"/>
                </a:solidFill>
                <a:cs typeface="FreesiaUPC" pitchFamily="34" charset="-34"/>
              </a:rPr>
              <a:t>ครุภัณฑ์ที่มี</a:t>
            </a:r>
            <a:r>
              <a:rPr lang="th-TH" sz="3200" b="1" i="1" u="sng" dirty="0">
                <a:solidFill>
                  <a:srgbClr val="FF0000"/>
                </a:solidFill>
                <a:cs typeface="FreesiaUPC" pitchFamily="34" charset="-34"/>
              </a:rPr>
              <a:t>วงเงิน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ไม่เกิน ๕ พันบาท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7" name="รูปหกเหลี่ยม 6"/>
          <p:cNvSpPr/>
          <p:nvPr/>
        </p:nvSpPr>
        <p:spPr>
          <a:xfrm>
            <a:off x="4071938" y="4214813"/>
            <a:ext cx="3929062" cy="2500312"/>
          </a:xfrm>
          <a:prstGeom prst="hexagon">
            <a:avLst/>
          </a:prstGeom>
          <a:solidFill>
            <a:srgbClr val="FFF0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๕.รายจ่ายเพื่อ</a:t>
            </a:r>
            <a:r>
              <a:rPr lang="th-TH" b="1" i="1" u="sng" dirty="0">
                <a:solidFill>
                  <a:srgbClr val="FF0000"/>
                </a:solidFill>
                <a:cs typeface="FreesiaUPC" pitchFamily="34" charset="-34"/>
              </a:rPr>
              <a:t>ซ่อมแซม/บำรุง/รักษาทรัพย์สิน</a:t>
            </a:r>
            <a:r>
              <a:rPr lang="th-TH" b="1" i="1" u="sng" dirty="0">
                <a:solidFill>
                  <a:srgbClr val="C00000"/>
                </a:solidFill>
                <a:cs typeface="FreesiaUPC" pitchFamily="34" charset="-34"/>
              </a:rPr>
              <a:t>เพื่อให้สามารถใช้งานได้ตามปกติ  </a:t>
            </a: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แต่ไม่รวม           ค่าจัดหาเครื่องยนต์ใหม่เพื่อใช้ซ่อมแซมรถยนต์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46439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8572500" y="6492875"/>
            <a:ext cx="500063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30A0F9-5CC6-4798-9D61-583EA6952D7E}" type="slidenum">
              <a:rPr lang="en-US" smtClean="0">
                <a:solidFill>
                  <a:srgbClr val="898989"/>
                </a:solidFill>
              </a:rPr>
              <a:pPr/>
              <a:t>6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71438" y="642938"/>
            <a:ext cx="8572500" cy="16430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๑.รายจ่ายเพื่อให้ได้มาซึ่งสิ่งของโดยสภาพมีลักษณะเมื่อใช้แล้วย่อมสิ้นเปลือง /หมดไป/แปรสภาพ/ไม่คงสภาพเดิมและให้รวมถึงสิ่งของ                   ลักษณะคงทนถาวร ที่มีราคาต่อหน่วย</a:t>
            </a:r>
            <a:r>
              <a:rPr lang="en-US" sz="3200" b="1" dirty="0">
                <a:solidFill>
                  <a:srgbClr val="0000CC"/>
                </a:solidFill>
                <a:cs typeface="FreesiaUPC" pitchFamily="34" charset="-34"/>
              </a:rPr>
              <a:t>: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ต่อชุด</a:t>
            </a:r>
            <a:r>
              <a:rPr lang="th-TH" sz="3200" b="1" i="1" u="sng" dirty="0">
                <a:solidFill>
                  <a:srgbClr val="FF0000"/>
                </a:solidFill>
                <a:cs typeface="FreesiaUPC" pitchFamily="34" charset="-34"/>
              </a:rPr>
              <a:t>ไม่เกิน ๕ พันบาท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7715250" y="1500188"/>
            <a:ext cx="1428750" cy="521493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rgbClr val="0000CC"/>
              </a:solidFill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ราคา            ให้รวมถึงรายจ่ายที่ต้องชำระพร้อมกันเช่น           </a:t>
            </a:r>
            <a:r>
              <a:rPr lang="th-TH" b="1" dirty="0">
                <a:solidFill>
                  <a:srgbClr val="C00000"/>
                </a:solidFill>
                <a:cs typeface="FreesiaUPC" pitchFamily="34" charset="-34"/>
              </a:rPr>
              <a:t>ค่าขนส่ง </a:t>
            </a:r>
            <a:r>
              <a:rPr lang="th-TH" b="1" dirty="0">
                <a:solidFill>
                  <a:srgbClr val="FF0000"/>
                </a:solidFill>
                <a:cs typeface="FreesiaUPC" pitchFamily="34" charset="-34"/>
              </a:rPr>
              <a:t>ภาษี</a:t>
            </a: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 </a:t>
            </a:r>
            <a:r>
              <a:rPr lang="th-TH" b="1" dirty="0">
                <a:solidFill>
                  <a:prstClr val="black"/>
                </a:solidFill>
                <a:cs typeface="FreesiaUPC" pitchFamily="34" charset="-34"/>
              </a:rPr>
              <a:t>ค่าประกันภัย </a:t>
            </a:r>
            <a:r>
              <a:rPr lang="th-TH" b="1" dirty="0">
                <a:solidFill>
                  <a:srgbClr val="00B050"/>
                </a:solidFill>
                <a:cs typeface="FreesiaUPC" pitchFamily="34" charset="-34"/>
              </a:rPr>
              <a:t>ค่าติดตั้ง </a:t>
            </a: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เป็นต้น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rgbClr val="0000CC"/>
              </a:solidFill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3" name="สามเหลี่ยมหน้าจั่ว 12"/>
          <p:cNvSpPr/>
          <p:nvPr/>
        </p:nvSpPr>
        <p:spPr>
          <a:xfrm>
            <a:off x="7929563" y="1214438"/>
            <a:ext cx="1214437" cy="28575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pic>
        <p:nvPicPr>
          <p:cNvPr id="146443" name="รูปภาพ 13" descr="ctoon3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4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Box 11"/>
          <p:cNvSpPr txBox="1">
            <a:spLocks noChangeArrowheads="1"/>
          </p:cNvSpPr>
          <p:nvPr/>
        </p:nvSpPr>
        <p:spPr bwMode="auto">
          <a:xfrm>
            <a:off x="1214438" y="2000250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676400" y="0"/>
            <a:ext cx="571504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/>
                <a:solidFill>
                  <a:prstClr val="black"/>
                </a:solidFill>
                <a:latin typeface="KodchiangUPC" pitchFamily="18" charset="-34"/>
                <a:cs typeface="KodchiangUPC" pitchFamily="18" charset="-34"/>
              </a:rPr>
              <a:t>การดำเนินการโดยวิธีสอบราคา</a:t>
            </a:r>
            <a:endParaRPr lang="th-TH" sz="2400" b="1" dirty="0">
              <a:ln/>
              <a:solidFill>
                <a:prstClr val="black"/>
              </a:solidFill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106501" name="Rectangle 3"/>
          <p:cNvSpPr>
            <a:spLocks noChangeArrowheads="1"/>
          </p:cNvSpPr>
          <p:nvPr/>
        </p:nvSpPr>
        <p:spPr bwMode="auto">
          <a:xfrm>
            <a:off x="676275" y="3913201"/>
            <a:ext cx="2411413" cy="752475"/>
          </a:xfrm>
          <a:prstGeom prst="rect">
            <a:avLst/>
          </a:prstGeom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3600" b="1">
                <a:solidFill>
                  <a:prstClr val="black"/>
                </a:solidFill>
                <a:latin typeface="Angsana New" pitchFamily="18" charset="-34"/>
              </a:rPr>
              <a:t>เผยแพร่เอกสาร</a:t>
            </a:r>
          </a:p>
        </p:txBody>
      </p:sp>
      <p:sp>
        <p:nvSpPr>
          <p:cNvPr id="201735" name="Text Box 4"/>
          <p:cNvSpPr txBox="1">
            <a:spLocks noChangeArrowheads="1"/>
          </p:cNvSpPr>
          <p:nvPr/>
        </p:nvSpPr>
        <p:spPr bwMode="auto">
          <a:xfrm>
            <a:off x="3829050" y="2309813"/>
            <a:ext cx="55626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- ก่อนวันเปิดซองสอบราคาไม่น้อยกว่า</a:t>
            </a:r>
            <a:br>
              <a:rPr lang="th-TH" sz="31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  </a:t>
            </a:r>
            <a:r>
              <a:rPr lang="en-US" sz="3100" b="1">
                <a:solidFill>
                  <a:srgbClr val="000000"/>
                </a:solidFill>
                <a:latin typeface="Angsana New" pitchFamily="18" charset="-34"/>
              </a:rPr>
              <a:t>10 </a:t>
            </a:r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วัน </a:t>
            </a:r>
            <a:r>
              <a:rPr lang="en-US" sz="3100" b="1">
                <a:solidFill>
                  <a:srgbClr val="000000"/>
                </a:solidFill>
                <a:latin typeface="Angsana New" pitchFamily="18" charset="-34"/>
              </a:rPr>
              <a:t>/</a:t>
            </a:r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 นานาชาติไม่น้อยกว่า </a:t>
            </a:r>
            <a:r>
              <a:rPr lang="en-US" sz="3100" b="1">
                <a:solidFill>
                  <a:srgbClr val="000000"/>
                </a:solidFill>
                <a:latin typeface="Angsana New" pitchFamily="18" charset="-34"/>
              </a:rPr>
              <a:t>45</a:t>
            </a:r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 วัน</a:t>
            </a:r>
          </a:p>
          <a:p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- ส่งประกาศให้ผู้มีอาชีพขายหรือรับจ้าง</a:t>
            </a:r>
            <a:br>
              <a:rPr lang="th-TH" sz="31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  โดยตรง หรือทางไปรษณีย์ลงทะเบียน</a:t>
            </a:r>
            <a:br>
              <a:rPr lang="th-TH" sz="31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  ให้มากที่สุด</a:t>
            </a:r>
          </a:p>
          <a:p>
            <a:pPr>
              <a:buFontTx/>
              <a:buChar char="-"/>
            </a:pPr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ปิดประกาศเผยแพร่ ณ ที่ทำการ</a:t>
            </a:r>
            <a:br>
              <a:rPr lang="th-TH" sz="31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  โดยเปิดเผย</a:t>
            </a:r>
          </a:p>
          <a:p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- ประกาศเผยแพร่ในเว็บไซต์หน่วยงาน+   </a:t>
            </a:r>
            <a:br>
              <a:rPr lang="th-TH" sz="31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100" b="1">
                <a:solidFill>
                  <a:srgbClr val="000000"/>
                </a:solidFill>
                <a:latin typeface="Angsana New" pitchFamily="18" charset="-34"/>
              </a:rPr>
              <a:t>  กรมบัญชีกลาง (ตามมติ ครม. )</a:t>
            </a:r>
          </a:p>
        </p:txBody>
      </p:sp>
      <p:sp>
        <p:nvSpPr>
          <p:cNvPr id="106503" name="Rectangle 6"/>
          <p:cNvSpPr>
            <a:spLocks noChangeArrowheads="1"/>
          </p:cNvSpPr>
          <p:nvPr/>
        </p:nvSpPr>
        <p:spPr bwMode="auto">
          <a:xfrm>
            <a:off x="800074" y="1123952"/>
            <a:ext cx="2192364" cy="708037"/>
          </a:xfrm>
          <a:prstGeom prst="rect">
            <a:avLst/>
          </a:prstGeom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3600" b="1">
                <a:solidFill>
                  <a:prstClr val="black"/>
                </a:solidFill>
                <a:latin typeface="Angsana New" pitchFamily="18" charset="-34"/>
              </a:rPr>
              <a:t>เจ้าหน้าที่พัสดุ</a:t>
            </a:r>
          </a:p>
        </p:txBody>
      </p:sp>
      <p:sp>
        <p:nvSpPr>
          <p:cNvPr id="106504" name="Rectangle 7"/>
          <p:cNvSpPr>
            <a:spLocks noChangeArrowheads="1"/>
          </p:cNvSpPr>
          <p:nvPr/>
        </p:nvSpPr>
        <p:spPr bwMode="auto">
          <a:xfrm>
            <a:off x="5372100" y="1195390"/>
            <a:ext cx="3000402" cy="712799"/>
          </a:xfrm>
          <a:prstGeom prst="rect">
            <a:avLst/>
          </a:prstGeom>
          <a:solidFill>
            <a:srgbClr val="9966FF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3600" b="1">
                <a:solidFill>
                  <a:prstClr val="black"/>
                </a:solidFill>
                <a:latin typeface="Angsana New" pitchFamily="18" charset="-34"/>
              </a:rPr>
              <a:t>หัวหน้าส่วนราชการ</a:t>
            </a:r>
          </a:p>
        </p:txBody>
      </p:sp>
      <p:sp>
        <p:nvSpPr>
          <p:cNvPr id="106505" name="AutoShape 8"/>
          <p:cNvSpPr>
            <a:spLocks noChangeArrowheads="1"/>
          </p:cNvSpPr>
          <p:nvPr/>
        </p:nvSpPr>
        <p:spPr bwMode="auto">
          <a:xfrm>
            <a:off x="3657600" y="838200"/>
            <a:ext cx="1357316" cy="595326"/>
          </a:xfrm>
          <a:prstGeom prst="rightArrow">
            <a:avLst>
              <a:gd name="adj1" fmla="val 56019"/>
              <a:gd name="adj2" fmla="val 64563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b="1">
                <a:solidFill>
                  <a:srgbClr val="FF0000"/>
                </a:solidFill>
                <a:latin typeface="Angsana New" pitchFamily="18" charset="-34"/>
              </a:rPr>
              <a:t>ข้อ 27</a:t>
            </a:r>
          </a:p>
        </p:txBody>
      </p:sp>
      <p:sp>
        <p:nvSpPr>
          <p:cNvPr id="106506" name="AutoShape 9"/>
          <p:cNvSpPr>
            <a:spLocks noChangeArrowheads="1"/>
          </p:cNvSpPr>
          <p:nvPr/>
        </p:nvSpPr>
        <p:spPr bwMode="auto">
          <a:xfrm>
            <a:off x="3600450" y="1552580"/>
            <a:ext cx="1343028" cy="661996"/>
          </a:xfrm>
          <a:prstGeom prst="leftArrow">
            <a:avLst>
              <a:gd name="adj1" fmla="val 50000"/>
              <a:gd name="adj2" fmla="val 42640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b="1">
                <a:solidFill>
                  <a:srgbClr val="FF0000"/>
                </a:solidFill>
                <a:latin typeface="Angsana New" pitchFamily="18" charset="-34"/>
              </a:rPr>
              <a:t>ข้อ 29</a:t>
            </a:r>
          </a:p>
        </p:txBody>
      </p:sp>
      <p:sp>
        <p:nvSpPr>
          <p:cNvPr id="106507" name="AutoShape 10"/>
          <p:cNvSpPr>
            <a:spLocks noChangeArrowheads="1"/>
          </p:cNvSpPr>
          <p:nvPr/>
        </p:nvSpPr>
        <p:spPr bwMode="auto">
          <a:xfrm>
            <a:off x="1685925" y="1966926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423863" y="2481276"/>
            <a:ext cx="3162300" cy="703263"/>
          </a:xfrm>
          <a:prstGeom prst="rect">
            <a:avLst/>
          </a:prstGeom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3600" b="1">
                <a:solidFill>
                  <a:prstClr val="black"/>
                </a:solidFill>
                <a:latin typeface="Angsana New" pitchFamily="18" charset="-34"/>
              </a:rPr>
              <a:t>จัดทำประกาศ (ข้อ 40)</a:t>
            </a:r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1685925" y="3338526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h-TH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24"/>
          <p:cNvGrpSpPr>
            <a:grpSpLocks/>
          </p:cNvGrpSpPr>
          <p:nvPr/>
        </p:nvGrpSpPr>
        <p:grpSpPr bwMode="auto">
          <a:xfrm>
            <a:off x="533400" y="1219200"/>
            <a:ext cx="2381250" cy="762000"/>
            <a:chOff x="384" y="1068"/>
            <a:chExt cx="1500" cy="480"/>
          </a:xfrm>
        </p:grpSpPr>
        <p:sp>
          <p:nvSpPr>
            <p:cNvPr id="202773" name="Oval 8"/>
            <p:cNvSpPr>
              <a:spLocks noChangeArrowheads="1"/>
            </p:cNvSpPr>
            <p:nvPr/>
          </p:nvSpPr>
          <p:spPr bwMode="auto">
            <a:xfrm>
              <a:off x="401" y="1068"/>
              <a:ext cx="1344" cy="48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200">
                <a:solidFill>
                  <a:srgbClr val="000000"/>
                </a:solidFill>
                <a:cs typeface="JasmineUPC" pitchFamily="18" charset="-34"/>
              </a:endParaRPr>
            </a:p>
          </p:txBody>
        </p:sp>
        <p:sp>
          <p:nvSpPr>
            <p:cNvPr id="202774" name="Rectangle 9"/>
            <p:cNvSpPr>
              <a:spLocks noChangeArrowheads="1"/>
            </p:cNvSpPr>
            <p:nvPr/>
          </p:nvSpPr>
          <p:spPr bwMode="auto">
            <a:xfrm>
              <a:off x="384" y="1116"/>
              <a:ext cx="1500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th-TH" sz="3200" b="1">
                  <a:solidFill>
                    <a:srgbClr val="FF0000"/>
                  </a:solidFill>
                  <a:cs typeface="JasmineUPC" pitchFamily="18" charset="-34"/>
                </a:rPr>
                <a:t>   การยื่นซอง</a:t>
              </a:r>
            </a:p>
          </p:txBody>
        </p:sp>
      </p:grpSp>
      <p:grpSp>
        <p:nvGrpSpPr>
          <p:cNvPr id="202755" name="Group 37"/>
          <p:cNvGrpSpPr>
            <a:grpSpLocks/>
          </p:cNvGrpSpPr>
          <p:nvPr/>
        </p:nvGrpSpPr>
        <p:grpSpPr bwMode="auto">
          <a:xfrm>
            <a:off x="3189288" y="1066800"/>
            <a:ext cx="6234112" cy="2006600"/>
            <a:chOff x="2009" y="768"/>
            <a:chExt cx="3927" cy="1264"/>
          </a:xfrm>
        </p:grpSpPr>
        <p:sp>
          <p:nvSpPr>
            <p:cNvPr id="202771" name="Rectangle 10"/>
            <p:cNvSpPr>
              <a:spLocks noChangeArrowheads="1"/>
            </p:cNvSpPr>
            <p:nvPr/>
          </p:nvSpPr>
          <p:spPr bwMode="auto">
            <a:xfrm>
              <a:off x="2009" y="768"/>
              <a:ext cx="3927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000" b="1">
                  <a:solidFill>
                    <a:srgbClr val="000000"/>
                  </a:solidFill>
                  <a:cs typeface="JasmineUPC" pitchFamily="18" charset="-34"/>
                </a:rPr>
                <a:t>- ผู้เสนอราคาจะต้องผนึกซองจ่าหน้าถึง              </a:t>
              </a:r>
            </a:p>
            <a:p>
              <a:pPr eaLnBrk="0" hangingPunct="0"/>
              <a:r>
                <a:rPr lang="th-TH" sz="3000" b="1">
                  <a:solidFill>
                    <a:srgbClr val="000000"/>
                  </a:solidFill>
                  <a:cs typeface="JasmineUPC" pitchFamily="18" charset="-34"/>
                </a:rPr>
                <a:t>  ประธานกรรมการ</a:t>
              </a:r>
            </a:p>
          </p:txBody>
        </p:sp>
        <p:sp>
          <p:nvSpPr>
            <p:cNvPr id="202772" name="Rectangle 11"/>
            <p:cNvSpPr>
              <a:spLocks noChangeArrowheads="1"/>
            </p:cNvSpPr>
            <p:nvPr/>
          </p:nvSpPr>
          <p:spPr bwMode="auto">
            <a:xfrm>
              <a:off x="2021" y="1392"/>
              <a:ext cx="296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000" b="1">
                  <a:solidFill>
                    <a:srgbClr val="000000"/>
                  </a:solidFill>
                  <a:cs typeface="JasmineUPC" pitchFamily="18" charset="-34"/>
                </a:rPr>
                <a:t>- ยื่นซองด้วยตนเอง / ทางไปรษณีย์</a:t>
              </a:r>
              <a:r>
                <a:rPr lang="en-US" sz="3000" b="1">
                  <a:solidFill>
                    <a:srgbClr val="000000"/>
                  </a:solidFill>
                  <a:cs typeface="JasmineUPC" pitchFamily="18" charset="-34"/>
                </a:rPr>
                <a:t> </a:t>
              </a:r>
              <a:br>
                <a:rPr lang="en-US" sz="3000" b="1">
                  <a:solidFill>
                    <a:srgbClr val="000000"/>
                  </a:solidFill>
                  <a:cs typeface="JasmineUPC" pitchFamily="18" charset="-34"/>
                </a:rPr>
              </a:br>
              <a:r>
                <a:rPr lang="en-US" sz="3000" b="1">
                  <a:solidFill>
                    <a:srgbClr val="000000"/>
                  </a:solidFill>
                  <a:cs typeface="JasmineUPC" pitchFamily="18" charset="-34"/>
                </a:rPr>
                <a:t>  (</a:t>
              </a:r>
              <a:r>
                <a:rPr lang="th-TH" sz="3000" b="1">
                  <a:solidFill>
                    <a:srgbClr val="000000"/>
                  </a:solidFill>
                  <a:cs typeface="JasmineUPC" pitchFamily="18" charset="-34"/>
                </a:rPr>
                <a:t>กรณีที่กำหนดไว้)</a:t>
              </a:r>
            </a:p>
          </p:txBody>
        </p:sp>
      </p:grpSp>
      <p:sp>
        <p:nvSpPr>
          <p:cNvPr id="202756" name="Oval 14"/>
          <p:cNvSpPr>
            <a:spLocks noChangeArrowheads="1"/>
          </p:cNvSpPr>
          <p:nvPr/>
        </p:nvSpPr>
        <p:spPr bwMode="auto">
          <a:xfrm>
            <a:off x="228600" y="4724400"/>
            <a:ext cx="295275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3200">
              <a:solidFill>
                <a:srgbClr val="FF0000"/>
              </a:solidFill>
              <a:cs typeface="JasmineUPC" pitchFamily="18" charset="-34"/>
            </a:endParaRPr>
          </a:p>
        </p:txBody>
      </p:sp>
      <p:grpSp>
        <p:nvGrpSpPr>
          <p:cNvPr id="202757" name="Group 29"/>
          <p:cNvGrpSpPr>
            <a:grpSpLocks/>
          </p:cNvGrpSpPr>
          <p:nvPr/>
        </p:nvGrpSpPr>
        <p:grpSpPr bwMode="auto">
          <a:xfrm>
            <a:off x="528638" y="3200400"/>
            <a:ext cx="2366962" cy="762000"/>
            <a:chOff x="432" y="2304"/>
            <a:chExt cx="1491" cy="480"/>
          </a:xfrm>
        </p:grpSpPr>
        <p:sp>
          <p:nvSpPr>
            <p:cNvPr id="202769" name="Oval 19"/>
            <p:cNvSpPr>
              <a:spLocks noChangeArrowheads="1"/>
            </p:cNvSpPr>
            <p:nvPr/>
          </p:nvSpPr>
          <p:spPr bwMode="auto">
            <a:xfrm>
              <a:off x="516" y="2304"/>
              <a:ext cx="1344" cy="48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3200" b="1">
                <a:solidFill>
                  <a:srgbClr val="CC3399"/>
                </a:solidFill>
                <a:cs typeface="JasmineUPC" pitchFamily="18" charset="-34"/>
              </a:endParaRPr>
            </a:p>
          </p:txBody>
        </p:sp>
        <p:sp>
          <p:nvSpPr>
            <p:cNvPr id="202770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49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th-TH" sz="3200" b="1">
                  <a:solidFill>
                    <a:srgbClr val="1902C2"/>
                  </a:solidFill>
                  <a:cs typeface="JasmineUPC" pitchFamily="18" charset="-34"/>
                </a:rPr>
                <a:t>    การรับซอง</a:t>
              </a:r>
            </a:p>
          </p:txBody>
        </p:sp>
      </p:grpSp>
      <p:grpSp>
        <p:nvGrpSpPr>
          <p:cNvPr id="202758" name="Group 32"/>
          <p:cNvGrpSpPr>
            <a:grpSpLocks/>
          </p:cNvGrpSpPr>
          <p:nvPr/>
        </p:nvGrpSpPr>
        <p:grpSpPr bwMode="auto">
          <a:xfrm>
            <a:off x="2971800" y="3048000"/>
            <a:ext cx="6354763" cy="1498600"/>
            <a:chOff x="1872" y="2050"/>
            <a:chExt cx="4003" cy="944"/>
          </a:xfrm>
        </p:grpSpPr>
        <p:sp>
          <p:nvSpPr>
            <p:cNvPr id="202766" name="Rectangle 12"/>
            <p:cNvSpPr>
              <a:spLocks noChangeArrowheads="1"/>
            </p:cNvSpPr>
            <p:nvPr/>
          </p:nvSpPr>
          <p:spPr bwMode="auto">
            <a:xfrm>
              <a:off x="1968" y="2050"/>
              <a:ext cx="246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3200" b="1">
                  <a:solidFill>
                    <a:srgbClr val="0000CC"/>
                  </a:solidFill>
                  <a:cs typeface="JasmineUPC" pitchFamily="18" charset="-34"/>
                </a:rPr>
                <a:t>- เจ้าหน้าที่รับโดยไม่เปิดซอง</a:t>
              </a:r>
            </a:p>
          </p:txBody>
        </p:sp>
        <p:sp>
          <p:nvSpPr>
            <p:cNvPr id="202767" name="Rectangle 21"/>
            <p:cNvSpPr>
              <a:spLocks noChangeArrowheads="1"/>
            </p:cNvSpPr>
            <p:nvPr/>
          </p:nvSpPr>
          <p:spPr bwMode="auto">
            <a:xfrm>
              <a:off x="1872" y="2338"/>
              <a:ext cx="232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3200" b="1">
                  <a:solidFill>
                    <a:srgbClr val="0000CC"/>
                  </a:solidFill>
                  <a:cs typeface="JasmineUPC" pitchFamily="18" charset="-34"/>
                </a:rPr>
                <a:t>  - ระบุวันและเวลารับซอง</a:t>
              </a:r>
            </a:p>
          </p:txBody>
        </p:sp>
        <p:sp>
          <p:nvSpPr>
            <p:cNvPr id="202768" name="Rectangle 22"/>
            <p:cNvSpPr>
              <a:spLocks noChangeArrowheads="1"/>
            </p:cNvSpPr>
            <p:nvPr/>
          </p:nvSpPr>
          <p:spPr bwMode="auto">
            <a:xfrm>
              <a:off x="1892" y="2626"/>
              <a:ext cx="39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th-TH" sz="3200" b="1">
                  <a:solidFill>
                    <a:srgbClr val="0000CC"/>
                  </a:solidFill>
                  <a:cs typeface="JasmineUPC" pitchFamily="18" charset="-34"/>
                </a:rPr>
                <a:t> - ส่งมอบซองให้แก่หัวหน้าเจ้าหน้าที่พัสดุทันที</a:t>
              </a:r>
            </a:p>
          </p:txBody>
        </p:sp>
      </p:grpSp>
      <p:pic>
        <p:nvPicPr>
          <p:cNvPr id="202759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590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60" name="Rectangle 33"/>
          <p:cNvSpPr>
            <a:spLocks noChangeArrowheads="1"/>
          </p:cNvSpPr>
          <p:nvPr/>
        </p:nvSpPr>
        <p:spPr bwMode="auto">
          <a:xfrm>
            <a:off x="609600" y="58674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th-TH" sz="3200" b="1" u="sng">
              <a:solidFill>
                <a:srgbClr val="008000"/>
              </a:solidFill>
              <a:cs typeface="JasmineUPC" pitchFamily="18" charset="-34"/>
            </a:endParaRPr>
          </a:p>
          <a:p>
            <a:endParaRPr lang="th-TH" sz="3200">
              <a:solidFill>
                <a:srgbClr val="000000"/>
              </a:solidFill>
              <a:cs typeface="JasmineUPC" pitchFamily="18" charset="-34"/>
            </a:endParaRPr>
          </a:p>
        </p:txBody>
      </p:sp>
      <p:grpSp>
        <p:nvGrpSpPr>
          <p:cNvPr id="202761" name="Group 35"/>
          <p:cNvGrpSpPr>
            <a:grpSpLocks/>
          </p:cNvGrpSpPr>
          <p:nvPr/>
        </p:nvGrpSpPr>
        <p:grpSpPr bwMode="auto">
          <a:xfrm>
            <a:off x="514350" y="4648200"/>
            <a:ext cx="8629650" cy="2209800"/>
            <a:chOff x="324" y="2928"/>
            <a:chExt cx="5436" cy="1392"/>
          </a:xfrm>
        </p:grpSpPr>
        <p:sp>
          <p:nvSpPr>
            <p:cNvPr id="202763" name="Text Box 15"/>
            <p:cNvSpPr txBox="1">
              <a:spLocks noChangeArrowheads="1"/>
            </p:cNvSpPr>
            <p:nvPr/>
          </p:nvSpPr>
          <p:spPr bwMode="auto">
            <a:xfrm>
              <a:off x="2064" y="2928"/>
              <a:ext cx="369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FontTx/>
                <a:buChar char="-"/>
              </a:pPr>
              <a:r>
                <a:rPr lang="th-TH" b="1">
                  <a:solidFill>
                    <a:srgbClr val="000000"/>
                  </a:solidFill>
                  <a:cs typeface="JasmineUPC" pitchFamily="18" charset="-34"/>
                </a:rPr>
                <a:t> หัวหน้าเจ้าหน้าที่พัสดุส่งให้ คกก. เปิดซอง</a:t>
              </a:r>
              <a:br>
                <a:rPr lang="th-TH" b="1">
                  <a:solidFill>
                    <a:srgbClr val="000000"/>
                  </a:solidFill>
                  <a:cs typeface="JasmineUPC" pitchFamily="18" charset="-34"/>
                </a:rPr>
              </a:br>
              <a:r>
                <a:rPr lang="th-TH" b="1">
                  <a:solidFill>
                    <a:srgbClr val="000000"/>
                  </a:solidFill>
                  <a:cs typeface="JasmineUPC" pitchFamily="18" charset="-34"/>
                </a:rPr>
                <a:t>  สอบราคาในวันเปิดซอง</a:t>
              </a:r>
            </a:p>
          </p:txBody>
        </p:sp>
        <p:sp>
          <p:nvSpPr>
            <p:cNvPr id="202764" name="Rectangle 16"/>
            <p:cNvSpPr>
              <a:spLocks noChangeArrowheads="1"/>
            </p:cNvSpPr>
            <p:nvPr/>
          </p:nvSpPr>
          <p:spPr bwMode="auto">
            <a:xfrm>
              <a:off x="324" y="3065"/>
              <a:ext cx="1491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th-TH" sz="3200" b="1">
                  <a:solidFill>
                    <a:srgbClr val="363636"/>
                  </a:solidFill>
                  <a:cs typeface="JasmineUPC" pitchFamily="18" charset="-34"/>
                </a:rPr>
                <a:t>การเก็บรักษาซอง</a:t>
              </a:r>
            </a:p>
          </p:txBody>
        </p:sp>
        <p:sp>
          <p:nvSpPr>
            <p:cNvPr id="202765" name="Rectangle 34"/>
            <p:cNvSpPr>
              <a:spLocks noChangeArrowheads="1"/>
            </p:cNvSpPr>
            <p:nvPr/>
          </p:nvSpPr>
          <p:spPr bwMode="auto">
            <a:xfrm rot="10800000" flipV="1">
              <a:off x="1680" y="3448"/>
              <a:ext cx="4080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b="1">
                  <a:solidFill>
                    <a:srgbClr val="000000"/>
                  </a:solidFill>
                  <a:cs typeface="JasmineUPC" pitchFamily="18" charset="-34"/>
                </a:rPr>
                <a:t>   - หนังสือเวียน ด่วนมาก ที่ นร (กวพ)1305/ว 7286   </a:t>
              </a:r>
              <a:br>
                <a:rPr lang="th-TH" b="1">
                  <a:solidFill>
                    <a:srgbClr val="000000"/>
                  </a:solidFill>
                  <a:cs typeface="JasmineUPC" pitchFamily="18" charset="-34"/>
                </a:rPr>
              </a:br>
              <a:r>
                <a:rPr lang="th-TH" b="1">
                  <a:solidFill>
                    <a:srgbClr val="000000"/>
                  </a:solidFill>
                  <a:cs typeface="JasmineUPC" pitchFamily="18" charset="-34"/>
                </a:rPr>
                <a:t>      ลว. 20 ส.ค. 42 ให้ส่งมอบ</a:t>
              </a:r>
              <a:r>
                <a:rPr lang="th-TH" b="1" u="sng">
                  <a:solidFill>
                    <a:srgbClr val="000000"/>
                  </a:solidFill>
                  <a:cs typeface="JasmineUPC" pitchFamily="18" charset="-34"/>
                </a:rPr>
                <a:t>โดยพลัน</a:t>
              </a:r>
              <a:r>
                <a:rPr lang="th-TH" b="1">
                  <a:solidFill>
                    <a:srgbClr val="000000"/>
                  </a:solidFill>
                  <a:cs typeface="JasmineUPC" pitchFamily="18" charset="-34"/>
                </a:rPr>
                <a:t>  หลังครบ  </a:t>
              </a:r>
              <a:br>
                <a:rPr lang="th-TH" b="1">
                  <a:solidFill>
                    <a:srgbClr val="000000"/>
                  </a:solidFill>
                  <a:cs typeface="JasmineUPC" pitchFamily="18" charset="-34"/>
                </a:rPr>
              </a:br>
              <a:r>
                <a:rPr lang="th-TH" b="1">
                  <a:solidFill>
                    <a:srgbClr val="000000"/>
                  </a:solidFill>
                  <a:cs typeface="JasmineUPC" pitchFamily="18" charset="-34"/>
                </a:rPr>
                <a:t>      กำหนดรับซอง</a:t>
              </a:r>
            </a:p>
          </p:txBody>
        </p:sp>
      </p:grp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676400" y="0"/>
            <a:ext cx="571504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>
                <a:ln/>
                <a:solidFill>
                  <a:prstClr val="black"/>
                </a:solidFill>
                <a:latin typeface="KodchiangUPC" pitchFamily="18" charset="-34"/>
                <a:cs typeface="KodchiangUPC" pitchFamily="18" charset="-34"/>
              </a:rPr>
              <a:t>การดำเนินการโดยวิธีสอบราคา(ต่อ)</a:t>
            </a:r>
            <a:endParaRPr lang="th-TH" sz="2400" b="1" dirty="0">
              <a:ln/>
              <a:solidFill>
                <a:prstClr val="black"/>
              </a:solidFill>
              <a:latin typeface="KodchiangUPC" pitchFamily="18" charset="-34"/>
              <a:cs typeface="Kodchiang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xfrm>
            <a:off x="6981825" y="6357938"/>
            <a:ext cx="2162175" cy="3635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55AC12-9690-4B76-A7C4-9182D3F62C70}" type="slidenum">
              <a:rPr lang="en-US" smtClean="0">
                <a:solidFill>
                  <a:srgbClr val="898989"/>
                </a:solidFill>
              </a:rPr>
              <a:pPr/>
              <a:t>62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รูปห้าเหลี่ยม 2"/>
          <p:cNvSpPr/>
          <p:nvPr/>
        </p:nvSpPr>
        <p:spPr>
          <a:xfrm>
            <a:off x="142875" y="142875"/>
            <a:ext cx="8858250" cy="107156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ในการจัดทำเอกสารสอบราคา</a:t>
            </a:r>
          </a:p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อย่างน้อยให้แสดงรายการดังต่อไปนี้ (ข้อ ๔๐</a:t>
            </a:r>
            <a:r>
              <a:rPr lang="th-TH" sz="3600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)</a:t>
            </a:r>
            <a:endParaRPr lang="th-TH" sz="3600" dirty="0">
              <a:solidFill>
                <a:prstClr val="black"/>
              </a:solidFill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0" y="1285860"/>
            <a:ext cx="2643174" cy="2000264"/>
          </a:xfrm>
          <a:prstGeom prst="ellipse">
            <a:avLst/>
          </a:prstGeom>
          <a:solidFill>
            <a:srgbClr val="FFE1FF"/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กำหนด</a:t>
            </a:r>
            <a:r>
              <a:rPr lang="en-US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Spec</a:t>
            </a: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/จำนวน/ปริมาณที่ต้องการ/วันชี้แจงสถานที่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857356" y="1357298"/>
            <a:ext cx="2714644" cy="2000264"/>
          </a:xfrm>
          <a:prstGeom prst="ellipse">
            <a:avLst/>
          </a:prstGeom>
          <a:solidFill>
            <a:srgbClr val="FFFF99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คุณสมบัติผู้เสนอราคา/อาชีพขาย/จ้างแสดงหลักฐาน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4000496" y="1357298"/>
            <a:ext cx="2786082" cy="2000264"/>
          </a:xfrm>
          <a:prstGeom prst="ellipse">
            <a:avLst/>
          </a:prstGeom>
          <a:solidFill>
            <a:srgbClr val="CCFFFF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จะให้ส่งตัวอย่าง/</a:t>
            </a:r>
            <a:r>
              <a:rPr lang="th-TH" b="1" dirty="0" err="1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แค็ตตาล็อก</a:t>
            </a: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/แบบรูป/ใบเสนอราคา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0" y="3143248"/>
            <a:ext cx="3071802" cy="2643206"/>
          </a:xfrm>
          <a:prstGeom prst="ellipse">
            <a:avLst/>
          </a:prstGeom>
          <a:solidFill>
            <a:srgbClr val="CCFFFF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ให้เสนอราคารวม/หรือต่อรายการ/กำกับตัวเลข/หนังสือ/วันยืนราคา/ยื่นแล้วไม่คืนซอง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2357422" y="3071810"/>
            <a:ext cx="2928958" cy="2000264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งานก่อสร้างให้ทำใบ </a:t>
            </a:r>
            <a:r>
              <a:rPr lang="en-US" sz="3200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BOQ.</a:t>
            </a:r>
            <a:r>
              <a:rPr lang="th-TH" sz="3200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ให้ ผู้เสนอราคากรอก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6286512" y="1357298"/>
            <a:ext cx="2714644" cy="2071702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สถานที่ติดต่อรับแบบรูป/รายการละเอียด/หาก ขายกำหนดราคาไว้ด้วย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4714876" y="3214686"/>
            <a:ext cx="2143140" cy="1857388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วันเริ่มทำงานสถานที่/วันส่งมอบ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6143636" y="3429000"/>
            <a:ext cx="3000364" cy="2143140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กำหนดให้ทำบัญชีรายการเอกสารยื่นพร้อมซอง/สถานที่ยื่นซอง/วัน,เวลาเปิดซอง/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142844" y="5643578"/>
            <a:ext cx="2286016" cy="1142984"/>
          </a:xfrm>
          <a:prstGeom prst="ellipse">
            <a:avLst/>
          </a:prstGeom>
          <a:solidFill>
            <a:srgbClr val="FF99FF"/>
          </a:solidFill>
          <a:scene3d>
            <a:camera prst="isometricOffAxis1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ข้อสงวนสิทธิ์ไม่ทำสัญญาจะสั่งทิ้งงาน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2357422" y="5072074"/>
            <a:ext cx="2643206" cy="1714488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ถ้าได้รับคัดเลือกให้ทำสัญญา    ให้เตรียม หลักประกัน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4143372" y="5072074"/>
            <a:ext cx="3143272" cy="1714488"/>
          </a:xfrm>
          <a:prstGeom prst="ellipse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ร่างสัญญา/แบ่งงวดงาน,งวดเงิน/จ่ายเงินล่วงหน้า,อัตราค่าปรับ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6643702" y="5429264"/>
            <a:ext cx="2500298" cy="1428736"/>
          </a:xfrm>
          <a:prstGeom prst="ellipse">
            <a:avLst/>
          </a:prstGeom>
          <a:solidFill>
            <a:srgbClr val="FFFF99"/>
          </a:solidFill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สงวนสิทธิ์ไม่รับรายต่ำสุด/ยกเลิก</a:t>
            </a:r>
            <a:endParaRPr lang="th-TH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หยดน้ำ 5"/>
          <p:cNvSpPr/>
          <p:nvPr/>
        </p:nvSpPr>
        <p:spPr>
          <a:xfrm>
            <a:off x="142844" y="63500"/>
            <a:ext cx="8858280" cy="6215082"/>
          </a:xfrm>
          <a:prstGeom prst="teardrop">
            <a:avLst/>
          </a:prstGeom>
          <a:solidFill>
            <a:schemeClr val="tx1"/>
          </a:solidFill>
          <a:ln w="57150">
            <a:noFill/>
            <a:prstDash val="sysDash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419100" indent="-382588" algn="ctr">
              <a:defRPr/>
            </a:pPr>
            <a:endParaRPr lang="th-TH" sz="3600" b="1">
              <a:solidFill>
                <a:prstClr val="white"/>
              </a:solidFill>
              <a:effectLst>
                <a:outerShdw blurRad="38100" dist="38100" dir="2700000" algn="tl">
                  <a:srgbClr val="575F6D"/>
                </a:outerShdw>
              </a:effectLst>
              <a:latin typeface="Cordia New" pitchFamily="34" charset="-34"/>
            </a:endParaRPr>
          </a:p>
        </p:txBody>
      </p:sp>
      <p:sp>
        <p:nvSpPr>
          <p:cNvPr id="18" name="สี่เหลี่ยมมุมมน 17"/>
          <p:cNvSpPr/>
          <p:nvPr/>
        </p:nvSpPr>
        <p:spPr>
          <a:xfrm>
            <a:off x="4500562" y="500042"/>
            <a:ext cx="4071966" cy="714380"/>
          </a:xfrm>
          <a:prstGeom prst="roundRect">
            <a:avLst/>
          </a:prstGeom>
          <a:ln/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000" b="1" dirty="0">
                <a:ln/>
                <a:solidFill>
                  <a:srgbClr val="B32C16"/>
                </a:solidFill>
                <a:latin typeface="Browallia New" pitchFamily="34" charset="-34"/>
                <a:cs typeface="Cordia New"/>
              </a:rPr>
              <a:t>วิธีการเผยแพร่เอกสาร</a:t>
            </a:r>
          </a:p>
        </p:txBody>
      </p:sp>
      <p:sp>
        <p:nvSpPr>
          <p:cNvPr id="204806" name="Rectangle 3"/>
          <p:cNvSpPr txBox="1">
            <a:spLocks noChangeArrowheads="1"/>
          </p:cNvSpPr>
          <p:nvPr/>
        </p:nvSpPr>
        <p:spPr bwMode="auto">
          <a:xfrm>
            <a:off x="1057275" y="1474788"/>
            <a:ext cx="78724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ส่งประกาศให้ผู้มีอาชีพขายหรือรับจ้างโดยตรง หรือทางไปรษณีย์ลงทะเบียนให้มากที่สุด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ปิดประกาศเผยแพร่ ณ ที่ทำการโดยเปิดเผย</a:t>
            </a:r>
          </a:p>
          <a:p>
            <a:pPr marL="342900" indent="-342900" eaLnBrk="0" hangingPunct="0">
              <a:lnSpc>
                <a:spcPct val="150000"/>
              </a:lnSpc>
              <a:buClr>
                <a:srgbClr val="FF3399"/>
              </a:buClr>
              <a:buFont typeface="Wingdings" pitchFamily="2" charset="2"/>
              <a:buChar char="v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จัดทำบัญชีรายชื่อผู้ประกอบการที่ส่งเอกสารสอบราคา</a:t>
            </a:r>
            <a:b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ไปให้โดยตรงและผู้มาขอรับเอกสารทั้งหมด</a:t>
            </a:r>
          </a:p>
          <a:p>
            <a:pPr marL="342900" indent="-342900" eaLnBrk="0" hangingPunct="0">
              <a:lnSpc>
                <a:spcPct val="90000"/>
              </a:lnSpc>
              <a:buFontTx/>
              <a:buChar char="-"/>
            </a:pPr>
            <a:endParaRPr lang="th-TH" sz="3200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th-TH" sz="3200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xfrm>
            <a:off x="686752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125F97F-3DA0-4FB3-8DC8-FFC1520313A2}" type="slidenum">
              <a:rPr lang="en-US" smtClean="0">
                <a:solidFill>
                  <a:srgbClr val="898989"/>
                </a:solidFill>
              </a:rPr>
              <a:pPr/>
              <a:t>64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เครื่องหมายบั้ง 2"/>
          <p:cNvSpPr/>
          <p:nvPr/>
        </p:nvSpPr>
        <p:spPr>
          <a:xfrm>
            <a:off x="142875" y="71438"/>
            <a:ext cx="9001125" cy="1214437"/>
          </a:xfrm>
          <a:prstGeom prst="chevron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prstClr val="black"/>
                </a:solidFill>
                <a:latin typeface="Angsana New" pitchFamily="18" charset="-34"/>
                <a:cs typeface="FreesiaUPC" pitchFamily="34" charset="-34"/>
              </a:rPr>
              <a:t>วิธีปฏิบัติในการรับซองสอบราคา                   ของ</a:t>
            </a: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เจ้าหน้าที่ผู้รับเอกสารสอบราคา</a:t>
            </a:r>
            <a:r>
              <a:rPr lang="th-TH" sz="4000" b="1" dirty="0">
                <a:solidFill>
                  <a:prstClr val="black"/>
                </a:solidFill>
                <a:latin typeface="Angsana New" pitchFamily="18" charset="-34"/>
                <a:cs typeface="FreesiaUPC" pitchFamily="34" charset="-34"/>
              </a:rPr>
              <a:t>(ข้อ ๔๑(๒))</a:t>
            </a:r>
            <a:endParaRPr lang="th-TH" sz="4000" dirty="0">
              <a:solidFill>
                <a:prstClr val="black"/>
              </a:solidFill>
            </a:endParaRPr>
          </a:p>
        </p:txBody>
      </p:sp>
      <p:sp>
        <p:nvSpPr>
          <p:cNvPr id="4" name="รูปหกเหลี่ยม 3"/>
          <p:cNvSpPr/>
          <p:nvPr/>
        </p:nvSpPr>
        <p:spPr>
          <a:xfrm>
            <a:off x="0" y="1357313"/>
            <a:ext cx="2500313" cy="5357812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FreesiaUPC" pitchFamily="34" charset="-34"/>
              </a:rPr>
              <a:t>กำหนด</a:t>
            </a:r>
          </a:p>
          <a:p>
            <a:pPr algn="ctr"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FreesiaUPC" pitchFamily="34" charset="-34"/>
              </a:rPr>
              <a:t>ให้ผู้เสนอราคายื่นซอง</a:t>
            </a:r>
            <a:r>
              <a:rPr lang="th-TH" sz="3200" b="1" i="1" u="sng" dirty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ได้ตั้งแต่ปิดประกาศถึงวันปิดซอง</a:t>
            </a:r>
          </a:p>
          <a:p>
            <a:pPr algn="ctr">
              <a:defRPr/>
            </a:pPr>
            <a:r>
              <a:rPr lang="th-TH" sz="3200" b="1" i="1" u="sng" dirty="0">
                <a:solidFill>
                  <a:srgbClr val="FF0000"/>
                </a:solidFill>
                <a:latin typeface="Angsana New" pitchFamily="18" charset="-34"/>
                <a:cs typeface="FreesiaUPC" pitchFamily="34" charset="-34"/>
              </a:rPr>
              <a:t>และออกใบรับให้ด้วย</a:t>
            </a:r>
            <a:endParaRPr lang="th-TH" sz="3200" i="1" u="sng" dirty="0">
              <a:solidFill>
                <a:srgbClr val="FF0000"/>
              </a:solidFill>
            </a:endParaRPr>
          </a:p>
        </p:txBody>
      </p:sp>
      <p:sp>
        <p:nvSpPr>
          <p:cNvPr id="5" name="รูปหกเหลี่ยม 4"/>
          <p:cNvSpPr/>
          <p:nvPr/>
        </p:nvSpPr>
        <p:spPr>
          <a:xfrm>
            <a:off x="2000250" y="1571625"/>
            <a:ext cx="2714625" cy="507206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กรณีกำหนดให้ยื่นทางไปรษณีย์ลงทะเบียน</a:t>
            </a:r>
          </a:p>
          <a:p>
            <a:pPr>
              <a:defRPr/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-ให้ถือวันที่ทางราชการลงรับจากไปรษณีย์เป็นเวลา</a:t>
            </a:r>
          </a:p>
          <a:p>
            <a:pPr>
              <a:defRPr/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FreesiaUPC" pitchFamily="34" charset="-34"/>
              </a:rPr>
              <a:t>รับซอง</a:t>
            </a:r>
            <a:endParaRPr lang="th-TH" sz="3200" dirty="0">
              <a:solidFill>
                <a:srgbClr val="C00000"/>
              </a:solidFill>
            </a:endParaRPr>
          </a:p>
        </p:txBody>
      </p:sp>
      <p:sp>
        <p:nvSpPr>
          <p:cNvPr id="6" name="รูปหกเหลี่ยม 5"/>
          <p:cNvSpPr/>
          <p:nvPr/>
        </p:nvSpPr>
        <p:spPr>
          <a:xfrm>
            <a:off x="4214813" y="1571625"/>
            <a:ext cx="2643187" cy="5286375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FreesiaUPC" pitchFamily="34" charset="-34"/>
              </a:rPr>
              <a:t>เจ้าหน้าที่ลงทะเบียนรับซองโดยไม่เปิดซองแล้ว</a:t>
            </a:r>
          </a:p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Angsana New" pitchFamily="18" charset="-34"/>
                <a:cs typeface="FreesiaUPC" pitchFamily="34" charset="-34"/>
              </a:rPr>
              <a:t>-ส่งซองให้หัวหน้าเจ้าหน้าที่พัสดุเก็บรักษาไว้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7" name="รูปหกเหลี่ยม 6"/>
          <p:cNvSpPr/>
          <p:nvPr/>
        </p:nvSpPr>
        <p:spPr>
          <a:xfrm>
            <a:off x="6072188" y="1214438"/>
            <a:ext cx="3071812" cy="557212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srgbClr val="0000CC"/>
                </a:solidFill>
                <a:latin typeface="Angsana New" pitchFamily="18" charset="-34"/>
                <a:cs typeface="FreesiaUPC" pitchFamily="34" charset="-34"/>
              </a:rPr>
              <a:t>หัวหน้าเจ้าหน้าที่พัสดุไม่เปิดซอง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0000CC"/>
                </a:solidFill>
                <a:latin typeface="Angsana New" pitchFamily="18" charset="-34"/>
                <a:cs typeface="FreesiaUPC" pitchFamily="34" charset="-34"/>
              </a:rPr>
              <a:t>-บันทึกรับซอง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0000CC"/>
                </a:solidFill>
                <a:latin typeface="Angsana New" pitchFamily="18" charset="-34"/>
                <a:cs typeface="FreesiaUPC" pitchFamily="34" charset="-34"/>
              </a:rPr>
              <a:t>-เมื่อถึงเวลาเปิดซองส่งมอบซองและรายงานผลการรับซองส่งให้ </a:t>
            </a:r>
            <a:r>
              <a:rPr lang="th-TH" sz="3200" b="1" dirty="0" err="1">
                <a:solidFill>
                  <a:srgbClr val="0000CC"/>
                </a:solidFill>
                <a:latin typeface="Angsana New" pitchFamily="18" charset="-34"/>
                <a:cs typeface="FreesiaUPC" pitchFamily="34" charset="-34"/>
              </a:rPr>
              <a:t>คกก.</a:t>
            </a:r>
            <a:r>
              <a:rPr lang="th-TH" sz="3200" b="1" dirty="0">
                <a:solidFill>
                  <a:srgbClr val="0000CC"/>
                </a:solidFill>
                <a:latin typeface="Angsana New" pitchFamily="18" charset="-34"/>
                <a:cs typeface="FreesiaUPC" pitchFamily="34" charset="-34"/>
              </a:rPr>
              <a:t>เปิดซองต่อไป</a:t>
            </a:r>
            <a:endParaRPr lang="th-TH" sz="3200" dirty="0">
              <a:solidFill>
                <a:srgbClr val="0000CC"/>
              </a:solidFill>
            </a:endParaRPr>
          </a:p>
        </p:txBody>
      </p:sp>
      <p:sp>
        <p:nvSpPr>
          <p:cNvPr id="8" name="เครื่องหมายบั้ง 7"/>
          <p:cNvSpPr/>
          <p:nvPr/>
        </p:nvSpPr>
        <p:spPr>
          <a:xfrm rot="1259095">
            <a:off x="1965325" y="1411288"/>
            <a:ext cx="762000" cy="3429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black"/>
              </a:solidFill>
            </a:endParaRPr>
          </a:p>
        </p:txBody>
      </p:sp>
      <p:sp>
        <p:nvSpPr>
          <p:cNvPr id="9" name="เครื่องหมายบั้ง 8"/>
          <p:cNvSpPr/>
          <p:nvPr/>
        </p:nvSpPr>
        <p:spPr>
          <a:xfrm rot="1851265">
            <a:off x="4176713" y="1531938"/>
            <a:ext cx="776287" cy="342900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black"/>
              </a:solidFill>
            </a:endParaRPr>
          </a:p>
        </p:txBody>
      </p:sp>
      <p:sp>
        <p:nvSpPr>
          <p:cNvPr id="10" name="เครื่องหมายบั้ง 9"/>
          <p:cNvSpPr/>
          <p:nvPr/>
        </p:nvSpPr>
        <p:spPr>
          <a:xfrm rot="1927059">
            <a:off x="6116638" y="1647825"/>
            <a:ext cx="660400" cy="357188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black"/>
              </a:solidFill>
            </a:endParaRPr>
          </a:p>
        </p:txBody>
      </p:sp>
      <p:sp>
        <p:nvSpPr>
          <p:cNvPr id="12" name="ลูกศรขวาท้ายบาก 11"/>
          <p:cNvSpPr/>
          <p:nvPr/>
        </p:nvSpPr>
        <p:spPr>
          <a:xfrm rot="2240161">
            <a:off x="125413" y="1087438"/>
            <a:ext cx="801687" cy="71437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แผนผังลําดับงาน: กระบวนการสำรอง 1"/>
          <p:cNvSpPr/>
          <p:nvPr/>
        </p:nvSpPr>
        <p:spPr>
          <a:xfrm>
            <a:off x="142875" y="71438"/>
            <a:ext cx="8858250" cy="1785937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prstClr val="white"/>
                </a:solidFill>
                <a:latin typeface="Cordia New" pitchFamily="34" charset="-34"/>
                <a:cs typeface="FreesiaUPC" pitchFamily="34" charset="-34"/>
              </a:rPr>
              <a:t>เมื่อรับเอกสารสอบราคาแล้ว (ข้อ ๔๒)</a:t>
            </a:r>
            <a:endParaRPr lang="th-TH" sz="40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th-TH" sz="4000" b="1" dirty="0">
                <a:solidFill>
                  <a:prstClr val="white"/>
                </a:solidFill>
                <a:latin typeface="Cordia New" pitchFamily="34" charset="-34"/>
                <a:cs typeface="FreesiaUPC" pitchFamily="34" charset="-34"/>
              </a:rPr>
              <a:t>คณะกรรมการเปิดซองสอบราคามีหน้าที่ 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FFFF00"/>
                </a:solidFill>
                <a:latin typeface="Cordia New" pitchFamily="34" charset="-34"/>
                <a:cs typeface="FreesiaUPC" pitchFamily="34" charset="-34"/>
              </a:rPr>
              <a:t>นำเอกสารส่วนที่ ๑ มาดำเนินการดังนี้</a:t>
            </a:r>
            <a:endParaRPr lang="th-TH" sz="3200" dirty="0">
              <a:solidFill>
                <a:srgbClr val="FFFF00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85750" y="2000250"/>
            <a:ext cx="2928938" cy="4786313"/>
          </a:xfrm>
          <a:prstGeom prst="roundRect">
            <a:avLst/>
          </a:prstGeom>
          <a:solidFill>
            <a:srgbClr val="934B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3200" b="1" u="sng" dirty="0">
                <a:solidFill>
                  <a:prstClr val="white"/>
                </a:solidFill>
                <a:cs typeface="FreesiaUPC" pitchFamily="34" charset="-34"/>
              </a:rPr>
              <a:t>๑.ตรวจสอบผู้มีผลประโยชน์ร่วมกัน ก่อนถึงวันเปิดซองใบเสนอราคาตามข้อ ๑๕ ตรี ว.๒</a:t>
            </a:r>
            <a:r>
              <a:rPr lang="th-TH" sz="3200" b="1" dirty="0">
                <a:solidFill>
                  <a:prstClr val="white"/>
                </a:solidFill>
                <a:cs typeface="FreesiaUPC" pitchFamily="34" charset="-34"/>
              </a:rPr>
              <a:t>           </a:t>
            </a:r>
            <a:r>
              <a:rPr lang="th-TH" sz="3200" b="1" dirty="0">
                <a:solidFill>
                  <a:srgbClr val="FFFF00"/>
                </a:solidFill>
                <a:cs typeface="FreesiaUPC" pitchFamily="34" charset="-34"/>
              </a:rPr>
              <a:t>(ดูวิธีตรวจสอบตามหนังสือที่ </a:t>
            </a:r>
            <a:r>
              <a:rPr lang="th-TH" sz="3200" b="1" dirty="0" err="1">
                <a:solidFill>
                  <a:srgbClr val="FFFF00"/>
                </a:solidFill>
                <a:cs typeface="FreesiaUPC" pitchFamily="34" charset="-34"/>
              </a:rPr>
              <a:t>นร</a:t>
            </a:r>
            <a:r>
              <a:rPr lang="th-TH" sz="3200" b="1" dirty="0">
                <a:solidFill>
                  <a:srgbClr val="FFFF00"/>
                </a:solidFill>
                <a:cs typeface="FreesiaUPC" pitchFamily="34" charset="-34"/>
              </a:rPr>
              <a:t> (</a:t>
            </a:r>
            <a:r>
              <a:rPr lang="th-TH" sz="3200" b="1" dirty="0" err="1">
                <a:solidFill>
                  <a:srgbClr val="FFFF00"/>
                </a:solidFill>
                <a:cs typeface="FreesiaUPC" pitchFamily="34" charset="-34"/>
              </a:rPr>
              <a:t>กวพ</a:t>
            </a:r>
            <a:r>
              <a:rPr lang="th-TH" sz="3200" b="1" dirty="0">
                <a:solidFill>
                  <a:srgbClr val="FFFF00"/>
                </a:solidFill>
                <a:cs typeface="FreesiaUPC" pitchFamily="34" charset="-34"/>
              </a:rPr>
              <a:t>)๑๓๐๕/ว๗๒๘๖ </a:t>
            </a:r>
            <a:r>
              <a:rPr lang="th-TH" sz="3200" b="1" dirty="0" err="1">
                <a:solidFill>
                  <a:srgbClr val="FFFF00"/>
                </a:solidFill>
                <a:cs typeface="FreesiaUPC" pitchFamily="34" charset="-34"/>
              </a:rPr>
              <a:t>ลว.</a:t>
            </a:r>
            <a:r>
              <a:rPr lang="th-TH" sz="3200" b="1" dirty="0">
                <a:solidFill>
                  <a:srgbClr val="FFFF00"/>
                </a:solidFill>
                <a:cs typeface="FreesiaUPC" pitchFamily="34" charset="-34"/>
              </a:rPr>
              <a:t>๒๐ส.ค.๔๒)</a:t>
            </a:r>
            <a:endParaRPr lang="th-TH" sz="3200" dirty="0">
              <a:solidFill>
                <a:srgbClr val="FFFF00"/>
              </a:solidFill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3286125" y="2143125"/>
            <a:ext cx="2857500" cy="46434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u="sng" dirty="0">
                <a:solidFill>
                  <a:prstClr val="black"/>
                </a:solidFill>
                <a:cs typeface="FreesiaUPC" pitchFamily="34" charset="-34"/>
              </a:rPr>
              <a:t>๒.ประกาศรายชื่อผู้ผ่านการตรวจสอบตามข้อ ๑</a:t>
            </a:r>
            <a:r>
              <a:rPr lang="th-TH" sz="3200" b="1" u="sng" dirty="0">
                <a:solidFill>
                  <a:srgbClr val="0000CC"/>
                </a:solidFill>
                <a:cs typeface="FreesiaUPC" pitchFamily="34" charset="-34"/>
              </a:rPr>
              <a:t>  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ไว้             ณ สถานที่ทำการของส่วนราชการ                                                        - ถ้าผู้ผ่านการคัดเลือกอยู่ ณ ที่นั้น ให้แจ้งให้ทราบด้วย</a:t>
            </a:r>
            <a:endParaRPr lang="th-TH" sz="3200" dirty="0">
              <a:solidFill>
                <a:srgbClr val="0000CC"/>
              </a:solidFill>
            </a:endParaRPr>
          </a:p>
        </p:txBody>
      </p:sp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6215063" y="2071688"/>
            <a:ext cx="2857500" cy="4643437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endParaRPr lang="th-TH" sz="3200" b="1" u="sng" dirty="0">
              <a:solidFill>
                <a:srgbClr val="A50021"/>
              </a:solidFill>
              <a:cs typeface="FreesiaUPC" pitchFamily="34" charset="-34"/>
            </a:endParaRPr>
          </a:p>
          <a:p>
            <a:pPr>
              <a:lnSpc>
                <a:spcPct val="80000"/>
              </a:lnSpc>
              <a:defRPr/>
            </a:pPr>
            <a:r>
              <a:rPr lang="th-TH" sz="3200" b="1" u="sng" dirty="0">
                <a:solidFill>
                  <a:srgbClr val="A50021"/>
                </a:solidFill>
                <a:cs typeface="FreesiaUPC" pitchFamily="34" charset="-34"/>
              </a:rPr>
              <a:t>๓.ถ้าพบว่ามีผู้มีผลประโยชน์</a:t>
            </a:r>
            <a:r>
              <a:rPr lang="th-TH" b="1" u="sng" dirty="0">
                <a:solidFill>
                  <a:srgbClr val="A50021"/>
                </a:solidFill>
                <a:cs typeface="FreesiaUPC" pitchFamily="34" charset="-34"/>
              </a:rPr>
              <a:t>ร่วมกัน</a:t>
            </a:r>
            <a:endParaRPr lang="th-TH" sz="3200" b="1" dirty="0">
              <a:solidFill>
                <a:prstClr val="white"/>
              </a:solidFill>
              <a:cs typeface="FreesiaUPC" pitchFamily="34" charset="-34"/>
            </a:endParaRPr>
          </a:p>
          <a:p>
            <a:pPr>
              <a:lnSpc>
                <a:spcPct val="80000"/>
              </a:lnSpc>
              <a:defRPr/>
            </a:pPr>
            <a:r>
              <a:rPr lang="th-TH" sz="3200" b="1" dirty="0">
                <a:solidFill>
                  <a:prstClr val="white"/>
                </a:solidFill>
                <a:cs typeface="FreesiaUPC" pitchFamily="34" charset="-34"/>
              </a:rPr>
              <a:t>		   </a:t>
            </a:r>
          </a:p>
          <a:p>
            <a:pPr>
              <a:lnSpc>
                <a:spcPct val="80000"/>
              </a:lnSpc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-ให้ตัดชื่อออกทุกราย/แจ้งผู้นั้นทราบ</a:t>
            </a:r>
          </a:p>
          <a:p>
            <a:pPr>
              <a:lnSpc>
                <a:spcPct val="80000"/>
              </a:lnSpc>
              <a:defRPr/>
            </a:pPr>
            <a:r>
              <a:rPr lang="th-TH" sz="3200" b="1" dirty="0">
                <a:solidFill>
                  <a:srgbClr val="006600"/>
                </a:solidFill>
                <a:cs typeface="FreesiaUPC" pitchFamily="34" charset="-34"/>
              </a:rPr>
              <a:t>-</a:t>
            </a:r>
            <a:r>
              <a:rPr lang="th-TH" sz="3200" b="1" i="1" u="sng" dirty="0">
                <a:solidFill>
                  <a:prstClr val="black"/>
                </a:solidFill>
                <a:cs typeface="FreesiaUPC" pitchFamily="34" charset="-34"/>
              </a:rPr>
              <a:t>มีสิทธิ์อุทธรณ์ต่อปลัดกระทรวง ใน  ๓ วันนับแต่รับแจ้ง</a:t>
            </a:r>
          </a:p>
          <a:p>
            <a:pPr>
              <a:lnSpc>
                <a:spcPct val="80000"/>
              </a:lnSpc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-คำวินิจฉัยของปลัดกระทรวงเป็นที่สุด</a:t>
            </a:r>
          </a:p>
        </p:txBody>
      </p:sp>
      <p:sp>
        <p:nvSpPr>
          <p:cNvPr id="6" name="ลูกศรลง 5"/>
          <p:cNvSpPr/>
          <p:nvPr/>
        </p:nvSpPr>
        <p:spPr>
          <a:xfrm>
            <a:off x="7143750" y="1785938"/>
            <a:ext cx="928688" cy="285750"/>
          </a:xfrm>
          <a:prstGeom prst="downArrow">
            <a:avLst/>
          </a:prstGeom>
          <a:solidFill>
            <a:srgbClr val="C49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  <p:sp>
        <p:nvSpPr>
          <p:cNvPr id="7" name="ลูกศรลง 6"/>
          <p:cNvSpPr/>
          <p:nvPr/>
        </p:nvSpPr>
        <p:spPr>
          <a:xfrm>
            <a:off x="4143375" y="1857375"/>
            <a:ext cx="1143000" cy="285750"/>
          </a:xfrm>
          <a:prstGeom prst="downArrow">
            <a:avLst>
              <a:gd name="adj1" fmla="val 50000"/>
              <a:gd name="adj2" fmla="val 53710"/>
            </a:avLst>
          </a:prstGeom>
          <a:solidFill>
            <a:srgbClr val="C49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928688" y="1785938"/>
            <a:ext cx="1428750" cy="214312"/>
          </a:xfrm>
          <a:prstGeom prst="downArrow">
            <a:avLst/>
          </a:prstGeom>
          <a:solidFill>
            <a:srgbClr val="C49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  <p:sp>
        <p:nvSpPr>
          <p:cNvPr id="206857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40C8C6-709C-40F7-A8C6-906B608A10E8}" type="slidenum">
              <a:rPr lang="en-US" smtClean="0">
                <a:solidFill>
                  <a:srgbClr val="898989"/>
                </a:solidFill>
              </a:rPr>
              <a:pPr/>
              <a:t>65</a:t>
            </a:fld>
            <a:endParaRPr lang="th-TH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6643688" cy="785813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 smtClean="0">
                <a:solidFill>
                  <a:srgbClr val="0000CC"/>
                </a:solidFill>
                <a:cs typeface="FreesiaUPC" pitchFamily="34" charset="-34"/>
              </a:rPr>
              <a:t>ข้อ</a:t>
            </a:r>
            <a:r>
              <a:rPr lang="th-TH" sz="6600" b="1" dirty="0" smtClean="0">
                <a:solidFill>
                  <a:srgbClr val="C00000"/>
                </a:solidFill>
                <a:cs typeface="FreesiaUPC" pitchFamily="34" charset="-34"/>
              </a:rPr>
              <a:t>ควร</a:t>
            </a:r>
            <a:r>
              <a:rPr lang="th-TH" sz="6600" b="1" dirty="0" smtClean="0">
                <a:cs typeface="FreesiaUPC" pitchFamily="34" charset="-34"/>
              </a:rPr>
              <a:t>รู้</a:t>
            </a:r>
            <a:endParaRPr lang="th-TH" sz="6600" b="1" dirty="0">
              <a:cs typeface="FreesiaUPC" pitchFamily="34" charset="-34"/>
            </a:endParaRPr>
          </a:p>
        </p:txBody>
      </p:sp>
      <p:sp>
        <p:nvSpPr>
          <p:cNvPr id="207875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090C6B-7A5D-4B4C-AB80-8AB4EE33F42B}" type="slidenum">
              <a:rPr lang="en-US" smtClean="0">
                <a:solidFill>
                  <a:srgbClr val="898989"/>
                </a:solidFill>
              </a:rPr>
              <a:pPr/>
              <a:t>66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85750" y="1000125"/>
            <a:ext cx="5000625" cy="4286250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prstClr val="white"/>
                </a:solidFill>
                <a:cs typeface="FreesiaUPC" pitchFamily="34" charset="-34"/>
              </a:rPr>
              <a:t>การกำหนดวัน เวลา เปิดซอง ใบเสนอราคา ให้กำหนดวันใด วันหนึ่งหลังจากวันปิดการรับซองแล้ว </a:t>
            </a:r>
            <a:r>
              <a:rPr lang="th-TH" sz="3600" b="1" dirty="0">
                <a:solidFill>
                  <a:srgbClr val="FFFF00"/>
                </a:solidFill>
                <a:cs typeface="FreesiaUPC" pitchFamily="34" charset="-34"/>
              </a:rPr>
              <a:t>ทั้งนี้ ให้คำนึงถึง</a:t>
            </a:r>
            <a:r>
              <a:rPr lang="th-TH" sz="3200" b="1" dirty="0">
                <a:solidFill>
                  <a:srgbClr val="FFFF00"/>
                </a:solidFill>
                <a:cs typeface="FreesiaUPC" pitchFamily="34" charset="-34"/>
              </a:rPr>
              <a:t>ระยะเวลาที่</a:t>
            </a:r>
            <a:r>
              <a:rPr lang="th-TH" sz="3600" b="1" dirty="0">
                <a:solidFill>
                  <a:srgbClr val="FFFF00"/>
                </a:solidFill>
                <a:cs typeface="FreesiaUPC" pitchFamily="34" charset="-34"/>
              </a:rPr>
              <a:t>คณะกรรมการเปิดซองฯ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FFFF00"/>
                </a:solidFill>
                <a:cs typeface="FreesiaUPC" pitchFamily="34" charset="-34"/>
              </a:rPr>
              <a:t>ต้องใช้ในการตรวจสอบ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FFFF00"/>
                </a:solidFill>
                <a:cs typeface="FreesiaUPC" pitchFamily="34" charset="-34"/>
              </a:rPr>
              <a:t>ผู้มีผลประโยชน์ร่วมกัน ด้วย</a:t>
            </a:r>
          </a:p>
        </p:txBody>
      </p:sp>
      <p:sp>
        <p:nvSpPr>
          <p:cNvPr id="10" name="รูปหกเหลี่ยม 9"/>
          <p:cNvSpPr/>
          <p:nvPr/>
        </p:nvSpPr>
        <p:spPr>
          <a:xfrm>
            <a:off x="214313" y="5357813"/>
            <a:ext cx="8715375" cy="1428750"/>
          </a:xfrm>
          <a:prstGeom prst="hexagon">
            <a:avLst/>
          </a:prstGeom>
          <a:solidFill>
            <a:srgbClr val="FBD5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prstClr val="black"/>
                </a:solidFill>
                <a:cs typeface="FreesiaUPC" pitchFamily="34" charset="-34"/>
              </a:rPr>
              <a:t>หนังสือเวียน สำนักนายกฯ ด่วนมาก </a:t>
            </a:r>
            <a:r>
              <a:rPr lang="th-TH" sz="3200" b="1" dirty="0" err="1">
                <a:solidFill>
                  <a:prstClr val="black"/>
                </a:solidFill>
                <a:cs typeface="FreesiaUPC" pitchFamily="34" charset="-34"/>
              </a:rPr>
              <a:t>ที่นร</a:t>
            </a:r>
            <a:r>
              <a:rPr lang="th-TH" sz="3200" b="1" dirty="0">
                <a:solidFill>
                  <a:prstClr val="black"/>
                </a:solidFill>
                <a:cs typeface="FreesiaUPC" pitchFamily="34" charset="-34"/>
              </a:rPr>
              <a:t>(</a:t>
            </a:r>
            <a:r>
              <a:rPr lang="th-TH" sz="3200" b="1" dirty="0" err="1">
                <a:solidFill>
                  <a:prstClr val="black"/>
                </a:solidFill>
                <a:cs typeface="FreesiaUPC" pitchFamily="34" charset="-34"/>
              </a:rPr>
              <a:t>กวพ</a:t>
            </a:r>
            <a:r>
              <a:rPr lang="th-TH" sz="3200" b="1" dirty="0">
                <a:solidFill>
                  <a:prstClr val="black"/>
                </a:solidFill>
                <a:cs typeface="FreesiaUPC" pitchFamily="34" charset="-34"/>
              </a:rPr>
              <a:t>)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FF0000"/>
                </a:solidFill>
                <a:cs typeface="FreesiaUPC" pitchFamily="34" charset="-34"/>
              </a:rPr>
              <a:t>๑๓๐๕/ว ๗๒๘๖ลว.๒๐ส.ค.๒๕๔๒ เรื่องการตรวจสอบ                   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ผู้เสนอราคาหรือผู้เสนองานที่มีผลประโยชน์ร่วมกัน</a:t>
            </a:r>
            <a:endParaRPr lang="th-TH" sz="3200" dirty="0">
              <a:solidFill>
                <a:srgbClr val="0000CC"/>
              </a:solidFill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5500688" y="1000125"/>
            <a:ext cx="3500437" cy="4357688"/>
          </a:xfrm>
          <a:prstGeom prst="roundRect">
            <a:avLst/>
          </a:prstGeom>
          <a:solidFill>
            <a:srgbClr val="D2F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prstClr val="black">
                    <a:lumMod val="95000"/>
                    <a:lumOff val="5000"/>
                  </a:prstClr>
                </a:solidFill>
                <a:cs typeface="FreesiaUPC" pitchFamily="34" charset="-34"/>
              </a:rPr>
              <a:t>เช่น ปิดการรับซองวันที่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cs typeface="FreesiaUPC" pitchFamily="34" charset="-34"/>
              </a:rPr>
              <a:t>1 </a:t>
            </a:r>
            <a:r>
              <a:rPr lang="th-TH" sz="3600" b="1" dirty="0">
                <a:solidFill>
                  <a:prstClr val="black">
                    <a:lumMod val="95000"/>
                    <a:lumOff val="5000"/>
                  </a:prstClr>
                </a:solidFill>
                <a:cs typeface="FreesiaUPC" pitchFamily="34" charset="-34"/>
              </a:rPr>
              <a:t> </a:t>
            </a:r>
          </a:p>
          <a:p>
            <a:pPr algn="ctr">
              <a:defRPr/>
            </a:pPr>
            <a:r>
              <a:rPr lang="th-TH" sz="3600" b="1" i="1" u="sng" dirty="0">
                <a:solidFill>
                  <a:srgbClr val="C00000"/>
                </a:solidFill>
                <a:cs typeface="FreesiaUPC" pitchFamily="34" charset="-34"/>
              </a:rPr>
              <a:t>ควรกำหนดวันเปิดซองใบเสนอราคา</a:t>
            </a:r>
            <a:r>
              <a:rPr lang="th-TH" sz="3600" b="1" dirty="0">
                <a:solidFill>
                  <a:prstClr val="black">
                    <a:lumMod val="95000"/>
                    <a:lumOff val="5000"/>
                  </a:prstClr>
                </a:solidFill>
                <a:cs typeface="FreesiaUPC" pitchFamily="34" charset="-34"/>
              </a:rPr>
              <a:t>เฉพาะผู้มีชื่อผ่านการตรวจสอบผู้มีผลประโยชน์ร่วมกัน วันที่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cs typeface="FreesiaUPC" pitchFamily="34" charset="-34"/>
              </a:rPr>
              <a:t> </a:t>
            </a:r>
            <a:r>
              <a:rPr lang="th-TH" sz="3600" b="1" dirty="0">
                <a:solidFill>
                  <a:prstClr val="black">
                    <a:lumMod val="95000"/>
                    <a:lumOff val="5000"/>
                  </a:prstClr>
                </a:solidFill>
                <a:cs typeface="FreesiaUPC" pitchFamily="34" charset="-34"/>
              </a:rPr>
              <a:t>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cs typeface="FreesiaUPC" pitchFamily="34" charset="-34"/>
              </a:rPr>
              <a:t>4 </a:t>
            </a:r>
            <a:r>
              <a:rPr lang="th-TH" sz="3600" b="1" dirty="0">
                <a:solidFill>
                  <a:prstClr val="black">
                    <a:lumMod val="95000"/>
                    <a:lumOff val="5000"/>
                  </a:prstClr>
                </a:solidFill>
                <a:cs typeface="FreesiaUPC" pitchFamily="34" charset="-34"/>
              </a:rPr>
              <a:t>เป็นต้น </a:t>
            </a:r>
            <a:endParaRPr lang="th-TH" sz="36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5214938" y="2286000"/>
            <a:ext cx="500062" cy="571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  <p:pic>
        <p:nvPicPr>
          <p:cNvPr id="207880" name="Picture 2" descr="ภาพเคลื่อนไหว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14313"/>
            <a:ext cx="16430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092950" y="2133600"/>
          <a:ext cx="1762125" cy="1343025"/>
        </p:xfrm>
        <a:graphic>
          <a:graphicData uri="http://schemas.openxmlformats.org/presentationml/2006/ole">
            <p:oleObj spid="_x0000_s1026" name="Clip" r:id="rId4" imgW="4540250" imgH="3497263" progId="">
              <p:embed/>
            </p:oleObj>
          </a:graphicData>
        </a:graphic>
      </p:graphicFrame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838200" y="990600"/>
            <a:ext cx="7373938" cy="6588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th-TH" sz="4800" b="1">
                <a:solidFill>
                  <a:srgbClr val="000000"/>
                </a:solidFill>
                <a:latin typeface="Angsana New" pitchFamily="18" charset="-34"/>
              </a:rPr>
              <a:t>คณะกรรมการเปิดซองสอบราคา (ข้อ 42)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755650" y="1628775"/>
            <a:ext cx="838835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4000" b="1" u="sng">
                <a:solidFill>
                  <a:srgbClr val="000000"/>
                </a:solidFill>
                <a:latin typeface="Angsana New" pitchFamily="18" charset="-34"/>
              </a:rPr>
              <a:t>ขั้นที่ 1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ตรวจสอบผู้เสนอราคาที่มีผลประโยชน์ร่วมกัน + </a:t>
            </a:r>
            <a:br>
              <a:rPr lang="th-TH" sz="36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             ประกาศชื่อผู้ผ่านการตรวจสอบ</a:t>
            </a: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762000" y="2819400"/>
            <a:ext cx="81597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4000" b="1" u="sng">
                <a:solidFill>
                  <a:srgbClr val="000000"/>
                </a:solidFill>
                <a:latin typeface="Angsana New" pitchFamily="18" charset="-34"/>
              </a:rPr>
              <a:t>ขั้นที่ 2</a:t>
            </a:r>
            <a:endParaRPr lang="th-TH" sz="4000" b="1">
              <a:solidFill>
                <a:srgbClr val="000000"/>
              </a:solidFill>
              <a:latin typeface="Angsana New" pitchFamily="18" charset="-34"/>
            </a:endParaRPr>
          </a:p>
          <a:p>
            <a:pPr eaLnBrk="0" hangingPunct="0"/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      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เปิดซองใบเสนอราคาเฉพาะผู้ไม่มีผลประโยชน์ร่วมกัน +</a:t>
            </a:r>
          </a:p>
          <a:p>
            <a:pPr eaLnBrk="0" hangingPunct="0"/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       อ่านแจ้งราคา บัญชีรายการเอกสารหลักฐาน + ลงชื่อกำกับ</a:t>
            </a: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1371600" y="4724400"/>
            <a:ext cx="68722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ตรวจสอบคุณสมบัติของผู้เสนอราคา ใบเสนอราคา แคตตาล็อกหรือแบบรูปรายการละเอียด แล้วคัดเลือก</a:t>
            </a:r>
            <a:br>
              <a:rPr lang="th-TH" sz="36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ผู้เสนอราคาที่ถูกต้องตามเงื่อนไขในเอกสารสอบราคา</a:t>
            </a: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1371600" y="0"/>
            <a:ext cx="6591300" cy="7858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th-TH" sz="5800" b="1">
                <a:solidFill>
                  <a:srgbClr val="000000"/>
                </a:solidFill>
                <a:latin typeface="Angsana New" pitchFamily="18" charset="-34"/>
              </a:rPr>
              <a:t>การดำเนินการโดยวิธีสอบราคา</a:t>
            </a:r>
            <a:r>
              <a:rPr lang="th-TH" sz="6000" b="1">
                <a:solidFill>
                  <a:srgbClr val="000000"/>
                </a:solidFill>
                <a:latin typeface="Angsana New" pitchFamily="18" charset="-34"/>
              </a:rPr>
              <a:t> </a:t>
            </a:r>
            <a:endParaRPr lang="th-TH" sz="36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1032" name="AutoShape 15"/>
          <p:cNvSpPr>
            <a:spLocks noChangeArrowheads="1"/>
          </p:cNvSpPr>
          <p:nvPr/>
        </p:nvSpPr>
        <p:spPr bwMode="auto">
          <a:xfrm>
            <a:off x="838200" y="3581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1033" name="AutoShape 16"/>
          <p:cNvSpPr>
            <a:spLocks noChangeArrowheads="1"/>
          </p:cNvSpPr>
          <p:nvPr/>
        </p:nvSpPr>
        <p:spPr bwMode="auto">
          <a:xfrm>
            <a:off x="838200" y="48006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76400" y="0"/>
            <a:ext cx="5638800" cy="838200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r>
              <a:rPr lang="th-TH" sz="4600" b="1" cap="none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การดำเนินการโดยวิธีสอบราคา </a:t>
            </a:r>
            <a:endParaRPr lang="th-TH" b="1" cap="none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88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686800" cy="2514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h-TH" sz="4000" b="1" u="sng" smtClean="0">
                <a:latin typeface="Angsana New" pitchFamily="18" charset="-34"/>
              </a:rPr>
              <a:t>ขั้นที่ 3</a:t>
            </a:r>
            <a:r>
              <a:rPr lang="th-TH" sz="4000" b="1" smtClean="0">
                <a:latin typeface="Angsana New" pitchFamily="18" charset="-34"/>
              </a:rPr>
              <a:t> </a:t>
            </a:r>
            <a:r>
              <a:rPr lang="th-TH" sz="3600" b="1" smtClean="0">
                <a:latin typeface="Angsana New" pitchFamily="18" charset="-34"/>
              </a:rPr>
              <a:t>คัดเลือกพัสดุหรืองานจ้างที่ผ่านขั้นตอนที่ 2 ที่มีคุณภาพและคุณสมบัติเป็นประโยชน์ต่อทางราชการ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h-TH" sz="3600" b="1" smtClean="0">
                <a:latin typeface="Angsana New" pitchFamily="18" charset="-34"/>
              </a:rPr>
              <a:t>    </a:t>
            </a:r>
            <a:r>
              <a:rPr lang="th-TH" sz="2800" b="1" smtClean="0">
                <a:latin typeface="Angsana New" pitchFamily="18" charset="-34"/>
              </a:rPr>
              <a:t>** หนังสือ ที่ นร (กวพ) 0901/ว 48  ลว. 14 ก.ค. 29 การคัดเลือกคุณภาพและคุณสมบัติดังกล่าว มุ่งหมายถึง การพิจารณาจากเกณฑ์ในส่วนที่ </a:t>
            </a:r>
            <a:r>
              <a:rPr lang="th-TH" sz="2800" b="1" u="sng" smtClean="0">
                <a:latin typeface="Angsana New" pitchFamily="18" charset="-34"/>
              </a:rPr>
              <a:t>ไม่สามารถกำหนดไว้เป็นเงื่อนไขในประกาศ</a:t>
            </a:r>
            <a:r>
              <a:rPr lang="th-TH" sz="2800" b="1" smtClean="0">
                <a:latin typeface="Angsana New" pitchFamily="18" charset="-34"/>
              </a:rPr>
              <a:t> **</a:t>
            </a:r>
          </a:p>
        </p:txBody>
      </p:sp>
      <p:sp>
        <p:nvSpPr>
          <p:cNvPr id="208900" name="Rectangle 8"/>
          <p:cNvSpPr>
            <a:spLocks noChangeArrowheads="1"/>
          </p:cNvSpPr>
          <p:nvPr/>
        </p:nvSpPr>
        <p:spPr bwMode="auto">
          <a:xfrm>
            <a:off x="228600" y="35052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</a:pPr>
            <a:r>
              <a:rPr lang="th-TH" sz="4000" b="1" u="sng">
                <a:solidFill>
                  <a:srgbClr val="000000"/>
                </a:solidFill>
                <a:latin typeface="Angsana New" pitchFamily="18" charset="-34"/>
              </a:rPr>
              <a:t>ขั้นที่ 4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เสนอให้ซื้อหรือจ้างจากรายที่คัดเลือกไว้แล้วซึ่งเสนอราคาต่ำสุด    </a:t>
            </a:r>
            <a:r>
              <a:rPr lang="th-TH" sz="3000" b="1">
                <a:solidFill>
                  <a:srgbClr val="000000"/>
                </a:solidFill>
                <a:latin typeface="Angsana New" pitchFamily="18" charset="-34"/>
              </a:rPr>
              <a:t> </a:t>
            </a:r>
          </a:p>
        </p:txBody>
      </p:sp>
      <p:grpSp>
        <p:nvGrpSpPr>
          <p:cNvPr id="208901" name="Group 22"/>
          <p:cNvGrpSpPr>
            <a:grpSpLocks/>
          </p:cNvGrpSpPr>
          <p:nvPr/>
        </p:nvGrpSpPr>
        <p:grpSpPr bwMode="auto">
          <a:xfrm>
            <a:off x="228600" y="3962400"/>
            <a:ext cx="9144000" cy="1905000"/>
            <a:chOff x="144" y="2640"/>
            <a:chExt cx="5760" cy="1200"/>
          </a:xfrm>
        </p:grpSpPr>
        <p:grpSp>
          <p:nvGrpSpPr>
            <p:cNvPr id="208903" name="Group 15"/>
            <p:cNvGrpSpPr>
              <a:grpSpLocks/>
            </p:cNvGrpSpPr>
            <p:nvPr/>
          </p:nvGrpSpPr>
          <p:grpSpPr bwMode="auto">
            <a:xfrm>
              <a:off x="240" y="2880"/>
              <a:ext cx="5088" cy="365"/>
              <a:chOff x="480" y="2688"/>
              <a:chExt cx="5088" cy="365"/>
            </a:xfrm>
          </p:grpSpPr>
          <p:sp>
            <p:nvSpPr>
              <p:cNvPr id="208911" name="Rectangle 6"/>
              <p:cNvSpPr>
                <a:spLocks noChangeArrowheads="1"/>
              </p:cNvSpPr>
              <p:nvPr/>
            </p:nvSpPr>
            <p:spPr bwMode="auto">
              <a:xfrm>
                <a:off x="864" y="2688"/>
                <a:ext cx="470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th-TH" sz="3200" b="1">
                    <a:solidFill>
                      <a:srgbClr val="000000"/>
                    </a:solidFill>
                    <a:latin typeface="Angsana New" pitchFamily="18" charset="-34"/>
                  </a:rPr>
                  <a:t>รายที่เลือกไม่ยอมเข้าทำสัญญา ให้พิจารณารายต่ำถัดไป</a:t>
                </a:r>
              </a:p>
            </p:txBody>
          </p:sp>
          <p:sp>
            <p:nvSpPr>
              <p:cNvPr id="208912" name="AutoShape 9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288" cy="240"/>
              </a:xfrm>
              <a:prstGeom prst="rightArrow">
                <a:avLst>
                  <a:gd name="adj1" fmla="val 50000"/>
                  <a:gd name="adj2" fmla="val 3000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solidFill>
                    <a:srgbClr val="000000"/>
                  </a:solidFill>
                  <a:latin typeface="Angsana New" pitchFamily="18" charset="-34"/>
                </a:endParaRPr>
              </a:p>
            </p:txBody>
          </p:sp>
        </p:grpSp>
        <p:grpSp>
          <p:nvGrpSpPr>
            <p:cNvPr id="208904" name="Group 16"/>
            <p:cNvGrpSpPr>
              <a:grpSpLocks/>
            </p:cNvGrpSpPr>
            <p:nvPr/>
          </p:nvGrpSpPr>
          <p:grpSpPr bwMode="auto">
            <a:xfrm>
              <a:off x="234" y="3148"/>
              <a:ext cx="5142" cy="404"/>
              <a:chOff x="474" y="3148"/>
              <a:chExt cx="5142" cy="404"/>
            </a:xfrm>
          </p:grpSpPr>
          <p:sp>
            <p:nvSpPr>
              <p:cNvPr id="208909" name="Rectangle 13"/>
              <p:cNvSpPr>
                <a:spLocks noChangeArrowheads="1"/>
              </p:cNvSpPr>
              <p:nvPr/>
            </p:nvSpPr>
            <p:spPr bwMode="auto">
              <a:xfrm>
                <a:off x="858" y="3148"/>
                <a:ext cx="475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th-TH" sz="3200" b="1">
                    <a:solidFill>
                      <a:srgbClr val="000000"/>
                    </a:solidFill>
                    <a:latin typeface="Angsana New" pitchFamily="18" charset="-34"/>
                  </a:rPr>
                  <a:t>ราคาเท่ากันหลายราย ให้ผู้ที่เสนอราคาดังกล่าวยื่นซองใหม่</a:t>
                </a:r>
                <a:r>
                  <a:rPr lang="th-TH" sz="3600" b="1">
                    <a:solidFill>
                      <a:srgbClr val="000000"/>
                    </a:solidFill>
                    <a:latin typeface="Angsana New" pitchFamily="18" charset="-34"/>
                  </a:rPr>
                  <a:t> </a:t>
                </a:r>
              </a:p>
            </p:txBody>
          </p:sp>
          <p:sp>
            <p:nvSpPr>
              <p:cNvPr id="208910" name="AutoShape 14"/>
              <p:cNvSpPr>
                <a:spLocks noChangeArrowheads="1"/>
              </p:cNvSpPr>
              <p:nvPr/>
            </p:nvSpPr>
            <p:spPr bwMode="auto">
              <a:xfrm>
                <a:off x="474" y="3244"/>
                <a:ext cx="306" cy="240"/>
              </a:xfrm>
              <a:prstGeom prst="rightArrow">
                <a:avLst>
                  <a:gd name="adj1" fmla="val 50000"/>
                  <a:gd name="adj2" fmla="val 31875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solidFill>
                    <a:srgbClr val="000000"/>
                  </a:solidFill>
                  <a:latin typeface="Angsana New" pitchFamily="18" charset="-34"/>
                </a:endParaRPr>
              </a:p>
            </p:txBody>
          </p:sp>
        </p:grpSp>
        <p:sp>
          <p:nvSpPr>
            <p:cNvPr id="208905" name="Rectangle 17"/>
            <p:cNvSpPr>
              <a:spLocks noChangeArrowheads="1"/>
            </p:cNvSpPr>
            <p:nvPr/>
          </p:nvSpPr>
          <p:spPr bwMode="auto">
            <a:xfrm>
              <a:off x="144" y="2640"/>
              <a:ext cx="76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</a:pPr>
              <a:r>
                <a:rPr lang="th-TH" sz="3200" b="1">
                  <a:solidFill>
                    <a:srgbClr val="FF0000"/>
                  </a:solidFill>
                  <a:latin typeface="Angsana New" pitchFamily="18" charset="-34"/>
                </a:rPr>
                <a:t>ข้อสังเกต</a:t>
              </a:r>
              <a:r>
                <a:rPr lang="th-TH" sz="3600" b="1">
                  <a:solidFill>
                    <a:srgbClr val="FF0000"/>
                  </a:solidFill>
                  <a:latin typeface="Angsana New" pitchFamily="18" charset="-34"/>
                </a:rPr>
                <a:t> </a:t>
              </a:r>
              <a:r>
                <a:rPr lang="th-TH" sz="3600" b="1">
                  <a:solidFill>
                    <a:srgbClr val="FFFF00"/>
                  </a:solidFill>
                  <a:latin typeface="Angsana New" pitchFamily="18" charset="-34"/>
                </a:rPr>
                <a:t>   </a:t>
              </a:r>
              <a:r>
                <a:rPr lang="th-TH" sz="3000" b="1">
                  <a:solidFill>
                    <a:srgbClr val="D2611C"/>
                  </a:solidFill>
                  <a:latin typeface="Angsana New" pitchFamily="18" charset="-34"/>
                </a:rPr>
                <a:t> </a:t>
              </a:r>
            </a:p>
          </p:txBody>
        </p:sp>
        <p:grpSp>
          <p:nvGrpSpPr>
            <p:cNvPr id="208906" name="Group 21"/>
            <p:cNvGrpSpPr>
              <a:grpSpLocks/>
            </p:cNvGrpSpPr>
            <p:nvPr/>
          </p:nvGrpSpPr>
          <p:grpSpPr bwMode="auto">
            <a:xfrm>
              <a:off x="240" y="3436"/>
              <a:ext cx="5664" cy="404"/>
              <a:chOff x="240" y="3436"/>
              <a:chExt cx="5664" cy="404"/>
            </a:xfrm>
          </p:grpSpPr>
          <p:sp>
            <p:nvSpPr>
              <p:cNvPr id="208907" name="Rectangle 19"/>
              <p:cNvSpPr>
                <a:spLocks noChangeArrowheads="1"/>
              </p:cNvSpPr>
              <p:nvPr/>
            </p:nvSpPr>
            <p:spPr bwMode="auto">
              <a:xfrm>
                <a:off x="624" y="3436"/>
                <a:ext cx="528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th-TH" sz="3200" b="1">
                    <a:solidFill>
                      <a:srgbClr val="000000"/>
                    </a:solidFill>
                    <a:latin typeface="Angsana New" pitchFamily="18" charset="-34"/>
                  </a:rPr>
                  <a:t>ถูกต้องตามเอกสารสอบราคารายเดียว ให้ดำเนินการตามขั้นที่ 3 โดยอนุโลม</a:t>
                </a:r>
                <a:r>
                  <a:rPr lang="th-TH" sz="3600" b="1">
                    <a:solidFill>
                      <a:srgbClr val="000000"/>
                    </a:solidFill>
                    <a:latin typeface="Angsana New" pitchFamily="18" charset="-34"/>
                  </a:rPr>
                  <a:t> </a:t>
                </a:r>
              </a:p>
            </p:txBody>
          </p:sp>
          <p:sp>
            <p:nvSpPr>
              <p:cNvPr id="208908" name="AutoShape 20"/>
              <p:cNvSpPr>
                <a:spLocks noChangeArrowheads="1"/>
              </p:cNvSpPr>
              <p:nvPr/>
            </p:nvSpPr>
            <p:spPr bwMode="auto">
              <a:xfrm>
                <a:off x="240" y="3532"/>
                <a:ext cx="339" cy="240"/>
              </a:xfrm>
              <a:prstGeom prst="rightArrow">
                <a:avLst>
                  <a:gd name="adj1" fmla="val 50000"/>
                  <a:gd name="adj2" fmla="val 35313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solidFill>
                    <a:srgbClr val="000000"/>
                  </a:solidFill>
                  <a:latin typeface="Angsana New" pitchFamily="18" charset="-34"/>
                </a:endParaRPr>
              </a:p>
            </p:txBody>
          </p:sp>
        </p:grpSp>
      </p:grpSp>
      <p:sp>
        <p:nvSpPr>
          <p:cNvPr id="208902" name="Rectangle 23"/>
          <p:cNvSpPr>
            <a:spLocks noChangeArrowheads="1"/>
          </p:cNvSpPr>
          <p:nvPr/>
        </p:nvSpPr>
        <p:spPr bwMode="auto">
          <a:xfrm>
            <a:off x="152400" y="5867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</a:pPr>
            <a:r>
              <a:rPr lang="th-TH" sz="4000" b="1" u="sng">
                <a:solidFill>
                  <a:srgbClr val="000000"/>
                </a:solidFill>
                <a:latin typeface="Angsana New" pitchFamily="18" charset="-34"/>
              </a:rPr>
              <a:t>ขั้นที่ 5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รายงานผลและความเห็น ต่อหัวหน้าส่วนราชการเพื่อสั่งการ    </a:t>
            </a:r>
            <a:r>
              <a:rPr lang="th-TH" sz="3000" b="1">
                <a:solidFill>
                  <a:srgbClr val="000000"/>
                </a:solidFill>
                <a:latin typeface="Angsana New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 txBox="1">
            <a:spLocks noChangeArrowheads="1"/>
          </p:cNvSpPr>
          <p:nvPr/>
        </p:nvSpPr>
        <p:spPr bwMode="auto">
          <a:xfrm>
            <a:off x="323850" y="1628775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4513" indent="-349250" algn="ctr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ผู้เสนอราคาที่มีผลประโยชน์ร่วมกัน หมายถึง</a:t>
            </a:r>
          </a:p>
          <a:p>
            <a:pPr marL="544513" indent="-349250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en-US" sz="3600">
                <a:solidFill>
                  <a:srgbClr val="000000"/>
                </a:solidFill>
                <a:latin typeface="Angsana New" pitchFamily="18" charset="-34"/>
              </a:rPr>
              <a:t>		1</a:t>
            </a: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. บุคคล /นิติบุคคล เป็นผู้มีส่วนได้เสีย (ทางตรง/อ้อม) </a:t>
            </a:r>
            <a:br>
              <a:rPr lang="th-TH" sz="3600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    	รวมคู่สมรส/บุตรยังไม่บรรลุนิติภาวะ ได้แก่</a:t>
            </a:r>
          </a:p>
          <a:p>
            <a:pPr marL="544513" indent="-349250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         		-  มีความสัมพันธ์ในเชิงบริหาร</a:t>
            </a:r>
          </a:p>
          <a:p>
            <a:pPr marL="544513" indent="-349250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			-  มีความสัมพันธ์ในเชิงทุน   </a:t>
            </a:r>
          </a:p>
          <a:p>
            <a:pPr marL="544513" indent="-349250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             	-  มีความสัมพันธ์ในลักษณะไขว้กัน</a:t>
            </a:r>
            <a:endParaRPr lang="en-US" sz="3600">
              <a:solidFill>
                <a:srgbClr val="000000"/>
              </a:solidFill>
              <a:latin typeface="Angsana New" pitchFamily="18" charset="-34"/>
            </a:endParaRPr>
          </a:p>
          <a:p>
            <a:pPr marL="544513" indent="-349250">
              <a:spcBef>
                <a:spcPts val="400"/>
              </a:spcBef>
              <a:buClr>
                <a:srgbClr val="FE8637"/>
              </a:buClr>
              <a:buSzPct val="68000"/>
            </a:pPr>
            <a:r>
              <a:rPr lang="en-US" sz="100">
                <a:solidFill>
                  <a:srgbClr val="000000"/>
                </a:solidFill>
                <a:latin typeface="Angsana New" pitchFamily="18" charset="-34"/>
              </a:rPr>
              <a:t>		</a:t>
            </a:r>
            <a:r>
              <a:rPr lang="en-US" sz="3600">
                <a:solidFill>
                  <a:srgbClr val="000000"/>
                </a:solidFill>
                <a:latin typeface="Angsana New" pitchFamily="18" charset="-34"/>
              </a:rPr>
              <a:t>2</a:t>
            </a:r>
            <a:r>
              <a:rPr lang="th-TH" sz="3600">
                <a:solidFill>
                  <a:srgbClr val="000000"/>
                </a:solidFill>
                <a:latin typeface="Angsana New" pitchFamily="18" charset="-34"/>
              </a:rPr>
              <a:t>. เข้าเสนอราคา /เสนองาน ในคราวเดียวกัน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00113" y="379413"/>
            <a:ext cx="7200900" cy="113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</a:rPr>
              <a:t>การตรวจสอบผู้เสนอราคาที่มีผลประโยชน์ร่วมกัน</a:t>
            </a:r>
          </a:p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</a:rPr>
              <a:t>(ระเบียบข้อ 5 ประกอยข้อ 15 ตรี วรรคสอง)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428625" y="0"/>
            <a:ext cx="8072438" cy="8572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CC"/>
                </a:solidFill>
                <a:cs typeface="FreesiaUPC" pitchFamily="34" charset="-34"/>
              </a:rPr>
              <a:t>ครุภัณฑ์ หมายถึง</a:t>
            </a:r>
            <a:endParaRPr lang="th-TH" sz="4400" dirty="0">
              <a:solidFill>
                <a:prstClr val="white"/>
              </a:solidFill>
            </a:endParaRPr>
          </a:p>
        </p:txBody>
      </p:sp>
      <p:sp>
        <p:nvSpPr>
          <p:cNvPr id="3" name="รูปหกเหลี่ยม 2"/>
          <p:cNvSpPr/>
          <p:nvPr/>
        </p:nvSpPr>
        <p:spPr>
          <a:xfrm>
            <a:off x="0" y="1000125"/>
            <a:ext cx="9144000" cy="1643063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CC"/>
                </a:solidFill>
                <a:cs typeface="FreesiaUPC" pitchFamily="34" charset="-34"/>
              </a:rPr>
              <a:t>๑.รายจ่ายเพื่อให้ได้มาซึ่งสิ่งของโดยสภาพมี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0000CC"/>
                </a:solidFill>
                <a:cs typeface="FreesiaUPC" pitchFamily="34" charset="-34"/>
              </a:rPr>
              <a:t>ลักษณะคงทนถาวรที่มีราคาต่อหน่วย</a:t>
            </a:r>
            <a:r>
              <a:rPr lang="en-US" sz="3600" b="1" dirty="0">
                <a:solidFill>
                  <a:srgbClr val="0000CC"/>
                </a:solidFill>
                <a:cs typeface="FreesiaUPC" pitchFamily="34" charset="-34"/>
              </a:rPr>
              <a:t>:</a:t>
            </a:r>
            <a:r>
              <a:rPr lang="th-TH" sz="3600" b="1" dirty="0">
                <a:solidFill>
                  <a:srgbClr val="0000CC"/>
                </a:solidFill>
                <a:cs typeface="FreesiaUPC" pitchFamily="34" charset="-34"/>
              </a:rPr>
              <a:t>ต่อชุด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u="sng" dirty="0">
                <a:solidFill>
                  <a:srgbClr val="FF0000"/>
                </a:solidFill>
                <a:cs typeface="FreesiaUPC" pitchFamily="34" charset="-34"/>
              </a:rPr>
              <a:t>เกินกว่า๕พันบาท</a:t>
            </a:r>
            <a:endParaRPr lang="th-TH" sz="3600" dirty="0">
              <a:solidFill>
                <a:prstClr val="white"/>
              </a:solidFill>
            </a:endParaRPr>
          </a:p>
        </p:txBody>
      </p:sp>
      <p:sp>
        <p:nvSpPr>
          <p:cNvPr id="4" name="รูปหกเหลี่ยม 3"/>
          <p:cNvSpPr/>
          <p:nvPr/>
        </p:nvSpPr>
        <p:spPr>
          <a:xfrm>
            <a:off x="0" y="2714625"/>
            <a:ext cx="4143375" cy="2071688"/>
          </a:xfrm>
          <a:prstGeom prst="hexagon">
            <a:avLst/>
          </a:prstGeom>
          <a:solidFill>
            <a:srgbClr val="E1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๒.รายจ่ายเพื่อประกอบขึ้นใหม่ ดัดแปลงต่อเติมปรับปรุงครุภัณฑ์ที่มีวงเงินเกินกว่า ๕พันบาท</a:t>
            </a:r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5" name="รูปหกเหลี่ยม 4"/>
          <p:cNvSpPr/>
          <p:nvPr/>
        </p:nvSpPr>
        <p:spPr>
          <a:xfrm>
            <a:off x="4071938" y="2714625"/>
            <a:ext cx="4214812" cy="1857375"/>
          </a:xfrm>
          <a:prstGeom prst="hexagon">
            <a:avLst/>
          </a:prstGeom>
          <a:solidFill>
            <a:srgbClr val="FDC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๓.รายจ่ายเพื่อจัดหาโปรแกรม</a:t>
            </a:r>
            <a:r>
              <a:rPr lang="th-TH" sz="3200" b="1" i="1" dirty="0">
                <a:solidFill>
                  <a:srgbClr val="FF0000"/>
                </a:solidFill>
                <a:cs typeface="FreesiaUPC" pitchFamily="34" charset="-34"/>
              </a:rPr>
              <a:t>ค</a:t>
            </a:r>
            <a:r>
              <a:rPr lang="th-TH" sz="3200" b="1" i="1" u="sng" dirty="0">
                <a:solidFill>
                  <a:srgbClr val="FF0000"/>
                </a:solidFill>
                <a:cs typeface="FreesiaUPC" pitchFamily="34" charset="-34"/>
              </a:rPr>
              <a:t>อมพิวเตอร์  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ที่มีราคาต่อหน่วย</a:t>
            </a:r>
            <a:r>
              <a:rPr lang="en-US" sz="3200" b="1" dirty="0">
                <a:solidFill>
                  <a:srgbClr val="0000CC"/>
                </a:solidFill>
                <a:cs typeface="FreesiaUPC" pitchFamily="34" charset="-34"/>
              </a:rPr>
              <a:t>:</a:t>
            </a: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ชุดเกินกว่า ๒หมื่นบาท</a:t>
            </a:r>
            <a:endParaRPr lang="th-TH" sz="3200" dirty="0">
              <a:solidFill>
                <a:prstClr val="white"/>
              </a:solidFill>
            </a:endParaRPr>
          </a:p>
        </p:txBody>
      </p:sp>
      <p:sp>
        <p:nvSpPr>
          <p:cNvPr id="6" name="รูปหกเหลี่ยม 5"/>
          <p:cNvSpPr/>
          <p:nvPr/>
        </p:nvSpPr>
        <p:spPr>
          <a:xfrm>
            <a:off x="0" y="4786313"/>
            <a:ext cx="5572125" cy="185737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๔.รายจ่ายเพื่อซ่อมแซม</a:t>
            </a:r>
            <a:r>
              <a:rPr lang="th-TH" sz="3200" b="1" i="1" u="sng" dirty="0">
                <a:solidFill>
                  <a:srgbClr val="FF0000"/>
                </a:solidFill>
                <a:cs typeface="FreesiaUPC" pitchFamily="34" charset="-34"/>
              </a:rPr>
              <a:t>บำรุงรักษาโครงสร้างครุภัณฑ์ขนาดใหญ่ </a:t>
            </a:r>
            <a:r>
              <a:rPr lang="th-TH" b="1" i="1" u="sng" dirty="0">
                <a:solidFill>
                  <a:srgbClr val="FF0000"/>
                </a:solidFill>
                <a:cs typeface="FreesiaUPC" pitchFamily="34" charset="-34"/>
              </a:rPr>
              <a:t>เช่นเครื่องบิน เครื่องจักรกลยานพาหนะ/ไ</a:t>
            </a:r>
            <a:r>
              <a:rPr lang="th-TH" sz="3200" b="1" i="1" u="sng" dirty="0">
                <a:solidFill>
                  <a:srgbClr val="FF0000"/>
                </a:solidFill>
                <a:cs typeface="FreesiaUPC" pitchFamily="34" charset="-34"/>
              </a:rPr>
              <a:t>ม่รวมซ่อมบำรุงปกติ,ค่าซ่อมกลาง</a:t>
            </a:r>
            <a:endParaRPr lang="th-TH" sz="3200" dirty="0">
              <a:solidFill>
                <a:prstClr val="black"/>
              </a:solidFill>
            </a:endParaRPr>
          </a:p>
        </p:txBody>
      </p:sp>
      <p:sp>
        <p:nvSpPr>
          <p:cNvPr id="7" name="รูปหกเหลี่ยม 6"/>
          <p:cNvSpPr/>
          <p:nvPr/>
        </p:nvSpPr>
        <p:spPr>
          <a:xfrm>
            <a:off x="4786313" y="4643438"/>
            <a:ext cx="3429000" cy="1857375"/>
          </a:xfrm>
          <a:prstGeom prst="hexagon">
            <a:avLst/>
          </a:prstGeom>
          <a:solidFill>
            <a:srgbClr val="FFF0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cs typeface="FreesiaUPC" pitchFamily="34" charset="-34"/>
              </a:rPr>
              <a:t>๕.รายจ่ายเพื่อ</a:t>
            </a:r>
            <a:r>
              <a:rPr lang="th-TH" sz="3200" b="1" i="1" u="sng" dirty="0">
                <a:solidFill>
                  <a:srgbClr val="FF0000"/>
                </a:solidFill>
                <a:cs typeface="FreesiaUPC" pitchFamily="34" charset="-34"/>
              </a:rPr>
              <a:t>จ้าง            ที่ปรึกษาในการจัดหาหรือปรับปรุงครุภัณฑ์</a:t>
            </a:r>
            <a:endParaRPr lang="th-TH" sz="3200" dirty="0">
              <a:solidFill>
                <a:prstClr val="white"/>
              </a:solidFill>
            </a:endParaRPr>
          </a:p>
        </p:txBody>
      </p:sp>
      <p:sp>
        <p:nvSpPr>
          <p:cNvPr id="147464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305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D98A16-8AE3-4FC2-A7AB-46A612DB8AE0}" type="slidenum">
              <a:rPr lang="en-US" smtClean="0">
                <a:solidFill>
                  <a:srgbClr val="898989"/>
                </a:solidFill>
              </a:rPr>
              <a:pPr/>
              <a:t>7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7572375" y="857250"/>
            <a:ext cx="1500188" cy="57864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ราคา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ให้รวมถึงรายจ่ายที่ต้องชำระพร้อมกันเช่น          </a:t>
            </a:r>
            <a:r>
              <a:rPr lang="th-TH" b="1" dirty="0">
                <a:solidFill>
                  <a:srgbClr val="FF0000"/>
                </a:solidFill>
                <a:cs typeface="FreesiaUPC" pitchFamily="34" charset="-34"/>
              </a:rPr>
              <a:t>ค่าขนส่ง </a:t>
            </a:r>
            <a:r>
              <a:rPr lang="th-TH" b="1" dirty="0">
                <a:solidFill>
                  <a:srgbClr val="C00000"/>
                </a:solidFill>
                <a:cs typeface="FreesiaUPC" pitchFamily="34" charset="-34"/>
              </a:rPr>
              <a:t>ภาษี</a:t>
            </a: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 </a:t>
            </a:r>
            <a:r>
              <a:rPr lang="th-TH" b="1" dirty="0">
                <a:solidFill>
                  <a:srgbClr val="005C2A"/>
                </a:solidFill>
                <a:cs typeface="FreesiaUPC" pitchFamily="34" charset="-34"/>
              </a:rPr>
              <a:t>ค่าประกันภัย </a:t>
            </a:r>
            <a:r>
              <a:rPr lang="th-TH" b="1" dirty="0">
                <a:solidFill>
                  <a:srgbClr val="0000CC"/>
                </a:solidFill>
                <a:cs typeface="FreesiaUPC" pitchFamily="34" charset="-34"/>
              </a:rPr>
              <a:t>ค่าติดตั้ง </a:t>
            </a:r>
            <a:r>
              <a:rPr lang="th-TH" b="1" dirty="0">
                <a:solidFill>
                  <a:srgbClr val="441D61"/>
                </a:solidFill>
                <a:cs typeface="FreesiaUPC" pitchFamily="34" charset="-34"/>
              </a:rPr>
              <a:t>เป็นต้น</a:t>
            </a:r>
            <a:endParaRPr lang="th-TH" dirty="0">
              <a:solidFill>
                <a:srgbClr val="441D61"/>
              </a:solidFill>
            </a:endParaRPr>
          </a:p>
        </p:txBody>
      </p:sp>
      <p:pic>
        <p:nvPicPr>
          <p:cNvPr id="147466" name="รูปภาพ 10" descr="atoon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1638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สามเหลี่ยมหน้าจั่ว 11"/>
          <p:cNvSpPr/>
          <p:nvPr/>
        </p:nvSpPr>
        <p:spPr>
          <a:xfrm>
            <a:off x="7643813" y="357188"/>
            <a:ext cx="1428750" cy="50006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แผนผังลําดับงาน: กระบวนการสำรอง 2"/>
          <p:cNvSpPr/>
          <p:nvPr/>
        </p:nvSpPr>
        <p:spPr>
          <a:xfrm>
            <a:off x="2627784" y="908720"/>
            <a:ext cx="4143375" cy="785812"/>
          </a:xfrm>
          <a:prstGeom prst="flowChartAlternateProces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4000" b="1" smtClean="0">
                <a:solidFill>
                  <a:prstClr val="black"/>
                </a:solidFill>
                <a:latin typeface="Angsana New" pitchFamily="18" charset="-34"/>
              </a:rPr>
              <a:t>ความสัมพันธ์ในเชิงทุน</a:t>
            </a:r>
            <a:endParaRPr lang="th-TH" sz="4000" smtClean="0">
              <a:solidFill>
                <a:prstClr val="black"/>
              </a:solidFill>
              <a:latin typeface="Angsana New" pitchFamily="18" charset="-34"/>
            </a:endParaRPr>
          </a:p>
        </p:txBody>
      </p:sp>
      <p:sp>
        <p:nvSpPr>
          <p:cNvPr id="210949" name="Rectangle 3"/>
          <p:cNvSpPr txBox="1">
            <a:spLocks noChangeArrowheads="1"/>
          </p:cNvSpPr>
          <p:nvPr/>
        </p:nvSpPr>
        <p:spPr bwMode="auto">
          <a:xfrm>
            <a:off x="214313" y="1714500"/>
            <a:ext cx="52149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rgbClr val="4F81BD"/>
              </a:buClr>
              <a:buSzPct val="68000"/>
              <a:buFont typeface="Wingdings" pitchFamily="2" charset="2"/>
              <a:buChar char="q"/>
            </a:pPr>
            <a:r>
              <a:rPr lang="th-TH" sz="3600">
                <a:solidFill>
                  <a:srgbClr val="000000"/>
                </a:solidFill>
                <a:latin typeface="Angsana New" pitchFamily="18" charset="-34"/>
                <a:cs typeface="AngsanaUPC" pitchFamily="18" charset="-34"/>
              </a:rPr>
              <a:t>  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AngsanaUPC" pitchFamily="18" charset="-34"/>
              </a:rPr>
              <a:t>หุ้นส่วนในห้างหุ้นส่วนสามัญ</a:t>
            </a:r>
          </a:p>
          <a:p>
            <a:pPr marL="365125" indent="-255588">
              <a:spcBef>
                <a:spcPts val="400"/>
              </a:spcBef>
              <a:buClr>
                <a:srgbClr val="4F81BD"/>
              </a:buClr>
              <a:buSzPct val="68000"/>
              <a:buFont typeface="Wingdings" pitchFamily="2" charset="2"/>
              <a:buChar char="q"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AngsanaUPC" pitchFamily="18" charset="-34"/>
              </a:rPr>
              <a:t>  หุ้นส่วนไม่จำกัดความรับผิดใน หจก.</a:t>
            </a:r>
          </a:p>
          <a:p>
            <a:pPr marL="365125" indent="-255588">
              <a:spcBef>
                <a:spcPts val="400"/>
              </a:spcBef>
              <a:buClr>
                <a:srgbClr val="4F81BD"/>
              </a:buClr>
              <a:buSzPct val="68000"/>
              <a:buFont typeface="Wingdings" pitchFamily="2" charset="2"/>
              <a:buChar char="q"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AngsanaUPC" pitchFamily="18" charset="-34"/>
              </a:rPr>
              <a:t>  ผู้ถือหุ้นรายใหญ่ใน บจก., บ.มหาชน</a:t>
            </a:r>
            <a:br>
              <a:rPr lang="th-TH" sz="3600" b="1">
                <a:solidFill>
                  <a:srgbClr val="000000"/>
                </a:solidFill>
                <a:latin typeface="Angsana New" pitchFamily="18" charset="-34"/>
                <a:cs typeface="AngsanaUPC" pitchFamily="18" charset="-34"/>
              </a:rPr>
            </a:br>
            <a:r>
              <a:rPr lang="th-TH" sz="3600" b="1">
                <a:solidFill>
                  <a:srgbClr val="000000"/>
                </a:solidFill>
                <a:latin typeface="Angsana New" pitchFamily="18" charset="-34"/>
                <a:cs typeface="AngsanaUPC" pitchFamily="18" charset="-34"/>
              </a:rPr>
              <a:t>   (&gt;25% / กวพ.กำหนด)</a:t>
            </a:r>
          </a:p>
        </p:txBody>
      </p:sp>
      <p:sp>
        <p:nvSpPr>
          <p:cNvPr id="210950" name="Rectangle 4"/>
          <p:cNvSpPr>
            <a:spLocks noChangeArrowheads="1"/>
          </p:cNvSpPr>
          <p:nvPr/>
        </p:nvSpPr>
        <p:spPr bwMode="auto">
          <a:xfrm>
            <a:off x="5572125" y="3500438"/>
            <a:ext cx="33210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504D"/>
              </a:buClr>
              <a:buFont typeface="Courier New" pitchFamily="49" charset="0"/>
              <a:buChar char="o"/>
            </a:pPr>
            <a:r>
              <a:rPr lang="th-TH" sz="3600" b="1">
                <a:solidFill>
                  <a:srgbClr val="000000"/>
                </a:solidFill>
                <a:latin typeface="Browallia New" pitchFamily="34" charset="-34"/>
                <a:cs typeface="AngsanaUPC" pitchFamily="18" charset="-34"/>
              </a:rPr>
              <a:t>หุ้นส่วนในห้างหุ้นส่วนสามัญ/หจก.</a:t>
            </a:r>
          </a:p>
          <a:p>
            <a:pPr marL="342900" indent="-342900">
              <a:spcBef>
                <a:spcPct val="20000"/>
              </a:spcBef>
              <a:buClr>
                <a:srgbClr val="C0504D"/>
              </a:buClr>
              <a:buFont typeface="Courier New" pitchFamily="49" charset="0"/>
              <a:buChar char="o"/>
            </a:pPr>
            <a:r>
              <a:rPr lang="th-TH" sz="3600" b="1">
                <a:solidFill>
                  <a:srgbClr val="000000"/>
                </a:solidFill>
                <a:latin typeface="Browallia New" pitchFamily="34" charset="-34"/>
                <a:cs typeface="AngsanaUPC" pitchFamily="18" charset="-34"/>
              </a:rPr>
              <a:t>ผู้ถือหุ้นรายใหญ่ใน บจก./บมจ.</a:t>
            </a:r>
          </a:p>
        </p:txBody>
      </p:sp>
      <p:sp>
        <p:nvSpPr>
          <p:cNvPr id="8" name="เครื่องหมายบั้ง 7"/>
          <p:cNvSpPr/>
          <p:nvPr/>
        </p:nvSpPr>
        <p:spPr>
          <a:xfrm rot="1195725">
            <a:off x="4257997" y="4119486"/>
            <a:ext cx="1015609" cy="428628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แผนผังลําดับงาน: กระบวนการสำรอง 1"/>
          <p:cNvSpPr/>
          <p:nvPr/>
        </p:nvSpPr>
        <p:spPr>
          <a:xfrm>
            <a:off x="2555776" y="620688"/>
            <a:ext cx="4500562" cy="785813"/>
          </a:xfrm>
          <a:prstGeom prst="flowChartAlternateProces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4000" b="1" smtClean="0">
                <a:solidFill>
                  <a:prstClr val="black"/>
                </a:solidFill>
                <a:latin typeface="Angsana New" pitchFamily="18" charset="-34"/>
              </a:rPr>
              <a:t>ความสัมพันธ์ในเชิงบริหาร</a:t>
            </a:r>
            <a:endParaRPr lang="th-TH" sz="4000" smtClean="0">
              <a:solidFill>
                <a:prstClr val="black"/>
              </a:solidFill>
              <a:latin typeface="Angsana New" pitchFamily="18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0" y="1484313"/>
            <a:ext cx="3179763" cy="396081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65125" indent="-255588">
              <a:spcBef>
                <a:spcPts val="400"/>
              </a:spcBef>
              <a:buClr>
                <a:srgbClr val="4F81BD"/>
              </a:buClr>
              <a:buSzPct val="100000"/>
              <a:buFont typeface="Arial" pitchFamily="34" charset="0"/>
              <a:buChar char="•"/>
              <a:defRPr/>
            </a:pPr>
            <a:r>
              <a:rPr lang="th-TH" sz="3200" b="1">
                <a:solidFill>
                  <a:prstClr val="black"/>
                </a:solidFill>
              </a:rPr>
              <a:t>ผู้จัดการ</a:t>
            </a:r>
          </a:p>
          <a:p>
            <a:pPr marL="365125" indent="-255588">
              <a:spcBef>
                <a:spcPts val="400"/>
              </a:spcBef>
              <a:buClr>
                <a:srgbClr val="4F81BD"/>
              </a:buClr>
              <a:buSzPct val="100000"/>
              <a:buFont typeface="Arial" pitchFamily="34" charset="0"/>
              <a:buChar char="•"/>
              <a:defRPr/>
            </a:pPr>
            <a:r>
              <a:rPr lang="th-TH" sz="3200" b="1">
                <a:solidFill>
                  <a:prstClr val="black"/>
                </a:solidFill>
              </a:rPr>
              <a:t>หุ้นส่วนผู้จัดการ</a:t>
            </a:r>
          </a:p>
          <a:p>
            <a:pPr marL="365125" indent="-255588">
              <a:spcBef>
                <a:spcPts val="400"/>
              </a:spcBef>
              <a:buClr>
                <a:srgbClr val="4F81BD"/>
              </a:buClr>
              <a:buSzPct val="100000"/>
              <a:buFont typeface="Arial" pitchFamily="34" charset="0"/>
              <a:buChar char="•"/>
              <a:defRPr/>
            </a:pPr>
            <a:r>
              <a:rPr lang="th-TH" sz="3200" b="1">
                <a:solidFill>
                  <a:prstClr val="black"/>
                </a:solidFill>
              </a:rPr>
              <a:t>กรรมการผู้จัดการ</a:t>
            </a:r>
          </a:p>
          <a:p>
            <a:pPr marL="365125" indent="-255588">
              <a:spcBef>
                <a:spcPts val="400"/>
              </a:spcBef>
              <a:buClr>
                <a:srgbClr val="4F81BD"/>
              </a:buClr>
              <a:buSzPct val="100000"/>
              <a:buFont typeface="Arial" pitchFamily="34" charset="0"/>
              <a:buChar char="•"/>
              <a:defRPr/>
            </a:pPr>
            <a:r>
              <a:rPr lang="th-TH" sz="3200" b="1">
                <a:solidFill>
                  <a:prstClr val="black"/>
                </a:solidFill>
              </a:rPr>
              <a:t>ผู้บริหาร</a:t>
            </a:r>
          </a:p>
          <a:p>
            <a:pPr marL="365125" indent="-255588">
              <a:spcBef>
                <a:spcPts val="400"/>
              </a:spcBef>
              <a:buClr>
                <a:srgbClr val="4F81BD"/>
              </a:buClr>
              <a:buSzPct val="100000"/>
              <a:buFont typeface="Arial" pitchFamily="34" charset="0"/>
              <a:buChar char="•"/>
              <a:defRPr/>
            </a:pPr>
            <a:r>
              <a:rPr lang="th-TH" sz="3200" b="1">
                <a:solidFill>
                  <a:prstClr val="black"/>
                </a:solidFill>
              </a:rPr>
              <a:t>ผู้มีอำนาจในการดำเนินงาน</a:t>
            </a:r>
          </a:p>
        </p:txBody>
      </p:sp>
      <p:sp>
        <p:nvSpPr>
          <p:cNvPr id="211974" name="Text Box 5"/>
          <p:cNvSpPr txBox="1">
            <a:spLocks noChangeArrowheads="1"/>
          </p:cNvSpPr>
          <p:nvPr/>
        </p:nvSpPr>
        <p:spPr bwMode="auto">
          <a:xfrm>
            <a:off x="6715125" y="2143125"/>
            <a:ext cx="2357438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th-TH" sz="3200" b="1">
                <a:solidFill>
                  <a:srgbClr val="000000"/>
                </a:solidFill>
                <a:cs typeface="Cordia New" pitchFamily="34" charset="-34"/>
              </a:rPr>
              <a:t>บุคคลหรือนิติบุคคลอีกรายหนึ่งหรือหลายราย</a:t>
            </a:r>
          </a:p>
        </p:txBody>
      </p:sp>
      <p:sp>
        <p:nvSpPr>
          <p:cNvPr id="10" name="แผนผังลําดับงาน: กระบวนการสำรอง 9"/>
          <p:cNvSpPr/>
          <p:nvPr/>
        </p:nvSpPr>
        <p:spPr>
          <a:xfrm>
            <a:off x="3429000" y="1857375"/>
            <a:ext cx="2643188" cy="2357438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>
                <a:solidFill>
                  <a:prstClr val="black"/>
                </a:solidFill>
              </a:rPr>
              <a:t>มีอำนาจหรือสามารถใช้อำนาจในการบริหารจัดการกิจการ </a:t>
            </a: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2915370" y="2747020"/>
            <a:ext cx="500065" cy="428628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6143636" y="2714620"/>
            <a:ext cx="500066" cy="428628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แผนผังลําดับงาน: กระบวนการสำรอง 1"/>
          <p:cNvSpPr/>
          <p:nvPr/>
        </p:nvSpPr>
        <p:spPr>
          <a:xfrm>
            <a:off x="1979712" y="980728"/>
            <a:ext cx="5214938" cy="785813"/>
          </a:xfrm>
          <a:prstGeom prst="flowChartAlternateProcess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ความสัมพันธ์ในลักษณะไขว้กัน</a:t>
            </a:r>
            <a:endParaRPr lang="th-TH" sz="4000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2997" name="Text Box 3"/>
          <p:cNvSpPr txBox="1">
            <a:spLocks noChangeArrowheads="1"/>
          </p:cNvSpPr>
          <p:nvPr/>
        </p:nvSpPr>
        <p:spPr bwMode="auto">
          <a:xfrm>
            <a:off x="323850" y="2205038"/>
            <a:ext cx="41084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Font typeface="Arial" pitchFamily="34" charset="0"/>
              <a:buChar char="•"/>
            </a:pPr>
            <a:r>
              <a:rPr lang="th-TH" sz="400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ผู้จัดการ</a:t>
            </a:r>
          </a:p>
          <a:p>
            <a:pPr>
              <a:buClr>
                <a:srgbClr val="FF0066"/>
              </a:buClr>
              <a:buFont typeface="Arial" pitchFamily="34" charset="0"/>
              <a:buChar char="•"/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หุ้นส่วนผู้จัดการ</a:t>
            </a:r>
          </a:p>
          <a:p>
            <a:pPr>
              <a:buClr>
                <a:srgbClr val="FF0066"/>
              </a:buClr>
              <a:buFont typeface="Arial" pitchFamily="34" charset="0"/>
              <a:buChar char="•"/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กรรมการผู้จัดการ</a:t>
            </a:r>
          </a:p>
          <a:p>
            <a:pPr>
              <a:buClr>
                <a:srgbClr val="FF0066"/>
              </a:buClr>
              <a:buFont typeface="Arial" pitchFamily="34" charset="0"/>
              <a:buChar char="•"/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ผู้บริหาร</a:t>
            </a:r>
          </a:p>
          <a:p>
            <a:pPr>
              <a:buClr>
                <a:srgbClr val="FF0066"/>
              </a:buClr>
              <a:buFont typeface="Arial" pitchFamily="34" charset="0"/>
              <a:buChar char="•"/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ผู้มีอำนาจในการดำเนินงาน</a:t>
            </a:r>
          </a:p>
        </p:txBody>
      </p:sp>
      <p:sp>
        <p:nvSpPr>
          <p:cNvPr id="212998" name="Text Box 4"/>
          <p:cNvSpPr txBox="1">
            <a:spLocks noChangeArrowheads="1"/>
          </p:cNvSpPr>
          <p:nvPr/>
        </p:nvSpPr>
        <p:spPr bwMode="auto">
          <a:xfrm>
            <a:off x="5219700" y="2420938"/>
            <a:ext cx="37147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66"/>
              </a:buClr>
              <a:buFont typeface="Arial" pitchFamily="34" charset="0"/>
              <a:buChar char="•"/>
            </a:pPr>
            <a:r>
              <a:rPr lang="th-TH" sz="400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หุ้นส่วนในห้างหุ้นส่วน</a:t>
            </a:r>
          </a:p>
          <a:p>
            <a:pPr>
              <a:buClr>
                <a:srgbClr val="FF0066"/>
              </a:buClr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  สามัญ/หจก.</a:t>
            </a:r>
          </a:p>
          <a:p>
            <a:pPr>
              <a:buClr>
                <a:srgbClr val="FF0066"/>
              </a:buClr>
              <a:buFont typeface="Arial" pitchFamily="34" charset="0"/>
              <a:buChar char="•"/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ผู้ถือหุ้นรายใหญ่ใน  </a:t>
            </a:r>
          </a:p>
          <a:p>
            <a:pPr>
              <a:buClr>
                <a:srgbClr val="FF0066"/>
              </a:buClr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  บจก./บมจ.</a:t>
            </a:r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4281483" y="3395658"/>
            <a:ext cx="857256" cy="42862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80728"/>
            <a:ext cx="7286676" cy="646331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</a:rPr>
              <a:t>ตัวอย่าง</a:t>
            </a:r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</a:rPr>
              <a:t>: </a:t>
            </a:r>
            <a:r>
              <a:rPr lang="th-TH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ngsana New" pitchFamily="18" charset="-34"/>
              </a:rPr>
              <a:t>ผู้เสนอราคาที่มีผลประโยชน์ร่วมกัน </a:t>
            </a:r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1131864" y="987408"/>
          <a:ext cx="77867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4020" name="กลุ่ม 12"/>
          <p:cNvGrpSpPr>
            <a:grpSpLocks/>
          </p:cNvGrpSpPr>
          <p:nvPr/>
        </p:nvGrpSpPr>
        <p:grpSpPr bwMode="auto">
          <a:xfrm>
            <a:off x="0" y="2997200"/>
            <a:ext cx="1285875" cy="2095500"/>
            <a:chOff x="-71470" y="2928934"/>
            <a:chExt cx="1285852" cy="2094856"/>
          </a:xfrm>
        </p:grpSpPr>
        <p:sp>
          <p:nvSpPr>
            <p:cNvPr id="10" name="TextBox 9"/>
            <p:cNvSpPr txBox="1"/>
            <p:nvPr/>
          </p:nvSpPr>
          <p:spPr>
            <a:xfrm>
              <a:off x="-71470" y="2928934"/>
              <a:ext cx="1285852" cy="5237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b="1" u="sng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เชิงบริหาร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33" y="3714505"/>
              <a:ext cx="1142980" cy="5237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b="1" u="sng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เชิงทุน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33" y="4500076"/>
              <a:ext cx="1142980" cy="5237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b="1" u="sng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เชิงไขว้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355850" y="20637"/>
            <a:ext cx="3857626" cy="785813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4000" b="1" smtClean="0">
                <a:solidFill>
                  <a:prstClr val="black"/>
                </a:solidFill>
                <a:latin typeface="Angsana New" pitchFamily="18" charset="-34"/>
              </a:rPr>
              <a:t>คุณสมบัติผู้เสนอราคา</a:t>
            </a:r>
          </a:p>
        </p:txBody>
      </p:sp>
      <p:sp>
        <p:nvSpPr>
          <p:cNvPr id="215045" name="TextBox 5"/>
          <p:cNvSpPr txBox="1">
            <a:spLocks noChangeArrowheads="1"/>
          </p:cNvSpPr>
          <p:nvPr/>
        </p:nvSpPr>
        <p:spPr bwMode="auto">
          <a:xfrm>
            <a:off x="142875" y="1412875"/>
            <a:ext cx="8001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0700" lvl="1" indent="-228600">
              <a:lnSpc>
                <a:spcPct val="120000"/>
              </a:lnSpc>
              <a:spcBef>
                <a:spcPts val="500"/>
              </a:spcBef>
              <a:buClr>
                <a:srgbClr val="990033"/>
              </a:buClr>
              <a:buSzPct val="100000"/>
              <a:buFont typeface="Courier New" pitchFamily="49" charset="0"/>
              <a:buChar char="o"/>
            </a:pPr>
            <a:endParaRPr lang="th-TH" sz="1400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520700" lvl="1" indent="-228600">
              <a:lnSpc>
                <a:spcPct val="120000"/>
              </a:lnSpc>
              <a:spcBef>
                <a:spcPts val="500"/>
              </a:spcBef>
              <a:buClr>
                <a:srgbClr val="990033"/>
              </a:buClr>
              <a:buSzPct val="100000"/>
              <a:buFont typeface="Courier New" pitchFamily="49" charset="0"/>
              <a:buChar char="o"/>
            </a:pPr>
            <a:r>
              <a:rPr lang="th-TH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เป็นผู้มีอาชีพขายพัสดุ / รับจ้างงาน ตามที่ประกาศ</a:t>
            </a:r>
          </a:p>
          <a:p>
            <a:pPr marL="520700" lvl="1" indent="-228600">
              <a:lnSpc>
                <a:spcPct val="120000"/>
              </a:lnSpc>
              <a:spcBef>
                <a:spcPts val="500"/>
              </a:spcBef>
              <a:buClr>
                <a:srgbClr val="990033"/>
              </a:buClr>
              <a:buSzPct val="100000"/>
              <a:buFont typeface="Courier New" pitchFamily="49" charset="0"/>
              <a:buChar char="o"/>
            </a:pP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 ไม่เป็นผู้ถูกแจ้งเวียนชื่อผู้ทิ้งงานของทางราชการ</a:t>
            </a:r>
          </a:p>
          <a:p>
            <a:pPr marL="520700" lvl="1" indent="-228600">
              <a:lnSpc>
                <a:spcPct val="120000"/>
              </a:lnSpc>
              <a:spcBef>
                <a:spcPts val="500"/>
              </a:spcBef>
              <a:buClr>
                <a:srgbClr val="990033"/>
              </a:buClr>
              <a:buSzPct val="100000"/>
              <a:buFont typeface="Courier New" pitchFamily="49" charset="0"/>
              <a:buChar char="o"/>
            </a:pP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 ไม่เป็นผู้ที่มีผลประโยชน์ร่วมกันกับผู้เสนอราคารายอื่น ณ วันประกาศ  </a:t>
            </a:r>
          </a:p>
          <a:p>
            <a:pPr marL="520700" lvl="1" indent="-228600">
              <a:lnSpc>
                <a:spcPct val="120000"/>
              </a:lnSpc>
              <a:spcBef>
                <a:spcPts val="500"/>
              </a:spcBef>
              <a:buClr>
                <a:srgbClr val="990033"/>
              </a:buClr>
              <a:buSzPct val="100000"/>
            </a:pP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     หรือไม่เป็นผู้มีการกระทำอันเป็นการขัดขวางการแข่งขันราคาอย่างเป็นธรรม</a:t>
            </a:r>
          </a:p>
          <a:p>
            <a:pPr marL="520700" lvl="1" indent="-228600">
              <a:lnSpc>
                <a:spcPct val="120000"/>
              </a:lnSpc>
              <a:spcBef>
                <a:spcPts val="500"/>
              </a:spcBef>
              <a:buClr>
                <a:srgbClr val="990033"/>
              </a:buClr>
              <a:buSzPct val="100000"/>
              <a:buFont typeface="Courier New" pitchFamily="49" charset="0"/>
              <a:buChar char="o"/>
            </a:pP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 ไม่เป็นผู้ได้รับเอกสิทธิ์หรือความคุ้มกันซึ่งอาจปฏิเสธไม่ยอมขึ้นศาลไทย </a:t>
            </a:r>
          </a:p>
          <a:p>
            <a:pPr marL="520700" lvl="1" indent="-228600">
              <a:lnSpc>
                <a:spcPct val="120000"/>
              </a:lnSpc>
              <a:spcBef>
                <a:spcPts val="500"/>
              </a:spcBef>
              <a:buClr>
                <a:srgbClr val="990033"/>
              </a:buClr>
              <a:buSzPct val="100000"/>
            </a:pP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   เว้นแต่รัฐบาลของผู้เสนอราคาได้มีคำสั่งให้สละสิทธิ์และความคุ้มกัน </a:t>
            </a:r>
          </a:p>
          <a:p>
            <a:pPr marL="520700" lvl="1" indent="-228600">
              <a:lnSpc>
                <a:spcPct val="120000"/>
              </a:lnSpc>
              <a:spcBef>
                <a:spcPts val="500"/>
              </a:spcBef>
              <a:buClr>
                <a:srgbClr val="990033"/>
              </a:buClr>
              <a:buSzPct val="100000"/>
              <a:buFont typeface="Courier New" pitchFamily="49" charset="0"/>
              <a:buNone/>
            </a:pP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   </a:t>
            </a:r>
            <a:r>
              <a:rPr lang="en-US" b="1">
                <a:solidFill>
                  <a:srgbClr val="000000"/>
                </a:solidFill>
                <a:latin typeface="Angsana New" pitchFamily="18" charset="-34"/>
              </a:rPr>
              <a:t>** </a:t>
            </a:r>
            <a:r>
              <a:rPr lang="th-TH" b="1">
                <a:solidFill>
                  <a:srgbClr val="000000"/>
                </a:solidFill>
                <a:latin typeface="Angsana New" pitchFamily="18" charset="-34"/>
              </a:rPr>
              <a:t>ผู้เสนอราคาต้องผ่านการคัดเลือกผู้มีคุณสมบัติเบื้องต้นในการซื้อ /จ้างของกรม  </a:t>
            </a:r>
            <a:r>
              <a:rPr lang="en-US" b="1">
                <a:solidFill>
                  <a:srgbClr val="000000"/>
                </a:solidFill>
                <a:latin typeface="Angsana New" pitchFamily="18" charset="-34"/>
              </a:rPr>
              <a:t>(P.Q.)</a:t>
            </a:r>
            <a:endParaRPr lang="th-TH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323850" y="765175"/>
            <a:ext cx="2571750" cy="500063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b="1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คุณสมบัติทั่วไป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1071563" y="500063"/>
            <a:ext cx="5857875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ผู้เสนอราคาต้องเป็นนิติบุคคลหรือไม่ ?</a:t>
            </a:r>
            <a:endParaRPr lang="th-TH" sz="4000" b="1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6067" name="Rectangle 3"/>
          <p:cNvSpPr txBox="1">
            <a:spLocks noChangeArrowheads="1"/>
          </p:cNvSpPr>
          <p:nvPr/>
        </p:nvSpPr>
        <p:spPr bwMode="auto">
          <a:xfrm>
            <a:off x="395288" y="2420938"/>
            <a:ext cx="770572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th-TH" sz="36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เป็นบุคคลธรรมดาหรือนิติบุคคลก็ได้</a:t>
            </a:r>
          </a:p>
          <a:p>
            <a:pPr marL="273050" indent="-27305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th-TH" sz="4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ครม. กำหนดหลักเกณฑ์เพิ่มเติมกรณีงานจ้างก่อสร้างวงเงินตั้งแต่ </a:t>
            </a:r>
            <a:r>
              <a:rPr lang="en-US" sz="4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th-TH" sz="4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,</a:t>
            </a:r>
            <a:r>
              <a:rPr lang="en-US" sz="4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000</a:t>
            </a:r>
            <a:r>
              <a:rPr lang="th-TH" sz="4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,</a:t>
            </a:r>
            <a:r>
              <a:rPr lang="en-US" sz="4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000</a:t>
            </a:r>
            <a:r>
              <a:rPr lang="th-TH" sz="4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บาทขึ้นไปคุณสมบัติผู้เสนอราคาต้องเป็นนิติบุคคล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785813" y="357188"/>
            <a:ext cx="6572250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ผู้เสนอราคาจำเป็นต้องมีผลงานหรือไม่ ?</a:t>
            </a:r>
            <a:endParaRPr lang="th-TH" sz="4000" b="1">
              <a:solidFill>
                <a:prstClr val="white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7091" name="Rectangle 3"/>
          <p:cNvSpPr txBox="1">
            <a:spLocks noChangeArrowheads="1"/>
          </p:cNvSpPr>
          <p:nvPr/>
        </p:nvSpPr>
        <p:spPr bwMode="auto">
          <a:xfrm>
            <a:off x="323850" y="1500188"/>
            <a:ext cx="7704138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th-TH" sz="360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600" b="1" i="1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งานจ้างก่อสร้าง</a:t>
            </a:r>
          </a:p>
          <a:p>
            <a:pPr marL="273050" indent="-27305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th-TH" sz="36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	เป็นนิติบุคคลและมีผลงานก่อสร้างประเภทเดียวกันกับงานที่จ้างในวงเงินไม่เกินร้อยละ 50 ของวงเงินงบประมาณหรือประมาณการ</a:t>
            </a:r>
            <a:r>
              <a:rPr lang="th-TH" sz="32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                       </a:t>
            </a:r>
            <a:endParaRPr lang="th-TH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520700" lvl="1" indent="-228600">
              <a:spcBef>
                <a:spcPts val="500"/>
              </a:spcBef>
              <a:buClr>
                <a:srgbClr val="F9B639"/>
              </a:buClr>
              <a:buSzPct val="80000"/>
            </a:pPr>
            <a:r>
              <a:rPr lang="th-TH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			         	</a:t>
            </a: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(** เลือกตามความจำเป็น)</a:t>
            </a:r>
            <a:endParaRPr lang="th-TH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273050" indent="-273050" algn="r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th-TH" b="1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(ที่ นร (กวพ) 1305 / ว 7914 ลว 22 กันยายน 2543</a:t>
            </a:r>
            <a:r>
              <a:rPr lang="th-TH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marL="273050" indent="-273050">
              <a:spcBef>
                <a:spcPts val="600"/>
              </a:spcBef>
              <a:buClr>
                <a:srgbClr val="B13F9A"/>
              </a:buClr>
              <a:buSzPct val="73000"/>
            </a:pPr>
            <a:r>
              <a:rPr lang="th-TH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</a:t>
            </a:r>
          </a:p>
          <a:p>
            <a:pPr marL="520700" lvl="1" indent="-228600">
              <a:spcBef>
                <a:spcPts val="500"/>
              </a:spcBef>
              <a:buClr>
                <a:srgbClr val="F9B639"/>
              </a:buClr>
              <a:buSzPct val="80000"/>
            </a:pPr>
            <a:endParaRPr lang="th-TH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273050" indent="-27305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endParaRPr lang="th-TH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7092" name="Rectangle 3"/>
          <p:cNvSpPr txBox="1">
            <a:spLocks noChangeArrowheads="1"/>
          </p:cNvSpPr>
          <p:nvPr/>
        </p:nvSpPr>
        <p:spPr bwMode="auto">
          <a:xfrm>
            <a:off x="714375" y="4857750"/>
            <a:ext cx="6929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r>
              <a:rPr lang="th-TH" sz="3600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600" b="1" i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งานซื้อ</a:t>
            </a:r>
          </a:p>
          <a:p>
            <a:pPr marL="273050" indent="-273050"/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หากจำเป็น เป็นดุลพินิจ โดยอนุโลม 	</a:t>
            </a:r>
          </a:p>
          <a:p>
            <a:pPr marL="520700" lvl="1" indent="-228600">
              <a:spcBef>
                <a:spcPts val="500"/>
              </a:spcBef>
              <a:buClr>
                <a:srgbClr val="F9B639"/>
              </a:buClr>
              <a:buSzPct val="80000"/>
            </a:pPr>
            <a:endParaRPr lang="th-TH" sz="3200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273050" indent="-273050"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Char char=""/>
            </a:pPr>
            <a:endParaRPr lang="th-TH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7921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หลักฐานการเสนอราคา</a:t>
            </a:r>
            <a:r>
              <a:rPr lang="en-US" sz="4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: </a:t>
            </a:r>
            <a:r>
              <a:rPr lang="th-TH" sz="4000" b="1" spc="50" dirty="0">
                <a:ln w="11430">
                  <a:noFill/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นิติบุคคล 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93391" y="1165225"/>
            <a:ext cx="3141358" cy="19383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2400" b="1" u="sng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ห้างหุ้นส่วนสามัญหรือ หจก.</a:t>
            </a:r>
          </a:p>
          <a:p>
            <a:pPr eaLnBrk="1" hangingPunct="1">
              <a:defRPr/>
            </a:pPr>
            <a:r>
              <a:rPr lang="th-TH" sz="240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- สำเนาหนังสือรับรองการ</a:t>
            </a:r>
            <a:b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    จดทะเบียนนิติบุคคล </a:t>
            </a:r>
          </a:p>
          <a:p>
            <a:pPr eaLnBrk="1" hangingPunct="1">
              <a:defRPr/>
            </a:pP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 - บัญชีรายชื่อหุ้นส่วนผู้จัดการ </a:t>
            </a:r>
          </a:p>
          <a:p>
            <a:pPr eaLnBrk="1" hangingPunct="1">
              <a:defRPr/>
            </a:pPr>
            <a:r>
              <a:rPr lang="th-TH" sz="2400" b="1" smtClean="0">
                <a:solidFill>
                  <a:srgbClr val="0000CC"/>
                </a:solidFill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- บัญชีผู้มีอำนาจควบคุม</a:t>
            </a:r>
            <a:r>
              <a:rPr lang="en-US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ถ้ามี</a:t>
            </a:r>
            <a:r>
              <a:rPr lang="en-US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sz="2400" b="1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606032" y="1143000"/>
            <a:ext cx="3235940" cy="26781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2400" b="1" u="sng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บริษัทจำกัดหรือ บจม. 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- </a:t>
            </a: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สำเนาหนังสือรับรองการจด  </a:t>
            </a:r>
            <a:b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 ทะเบียนนิติบุคคล</a:t>
            </a:r>
          </a:p>
          <a:p>
            <a:pPr eaLnBrk="1" hangingPunct="1">
              <a:defRPr/>
            </a:pP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- หนังสือบริคณห์สนธิ  </a:t>
            </a:r>
          </a:p>
          <a:p>
            <a:pPr eaLnBrk="1" hangingPunct="1">
              <a:defRPr/>
            </a:pP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- บัญชีรายชื่อกรรมการผู้จัดการ  </a:t>
            </a:r>
          </a:p>
          <a:p>
            <a:pPr eaLnBrk="1" hangingPunct="1">
              <a:defRPr/>
            </a:pP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- บัญชีผู้ถือหุ้นรายใหญ่  </a:t>
            </a:r>
          </a:p>
          <a:p>
            <a:pPr eaLnBrk="1" hangingPunct="1">
              <a:defRPr/>
            </a:pP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- บัญชีผู้มีอำนาจควบคุม </a:t>
            </a:r>
            <a:r>
              <a:rPr lang="en-US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 (</a:t>
            </a: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ถ้ามี</a:t>
            </a:r>
            <a:r>
              <a:rPr lang="en-US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sz="2400" b="1" smtClean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7066823" y="1170550"/>
            <a:ext cx="2040050" cy="261794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b="1" u="sng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กิจการร่วมค้า</a:t>
            </a:r>
          </a:p>
          <a:p>
            <a:pPr eaLnBrk="1" hangingPunct="1">
              <a:defRPr/>
            </a:pPr>
            <a:r>
              <a:rPr lang="th-TH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- สำเนาสัญญาของการร่วมค้า</a:t>
            </a:r>
          </a:p>
          <a:p>
            <a:pPr eaLnBrk="1" hangingPunct="1">
              <a:defRPr/>
            </a:pPr>
            <a:r>
              <a:rPr lang="th-TH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- นิติบุคคล ใช้เอกสารแสดงการเป็นนิติบุคคล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430839" y="4976813"/>
            <a:ext cx="8503072" cy="1196975"/>
          </a:xfrm>
          <a:prstGeom prst="rect">
            <a:avLst/>
          </a:prstGeom>
          <a:noFill/>
          <a:ln w="38100">
            <a:solidFill>
              <a:srgbClr val="99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240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u="sng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เอกสารอื่น</a:t>
            </a:r>
            <a:r>
              <a:rPr lang="th-TH" sz="2400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	- </a:t>
            </a: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หลักฐานแสดงฐานะการเงิน</a:t>
            </a:r>
          </a:p>
          <a:p>
            <a:pPr eaLnBrk="1" hangingPunct="1">
              <a:defRPr/>
            </a:pP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			- สำเนาใบทะเบียนพาณิชย์</a:t>
            </a:r>
          </a:p>
          <a:p>
            <a:pPr eaLnBrk="1" hangingPunct="1">
              <a:defRPr/>
            </a:pPr>
            <a:r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t>			- สำเนาใบทะเบียนภาษีมูลค่าเพิ่ม</a:t>
            </a:r>
          </a:p>
        </p:txBody>
      </p:sp>
      <p:sp>
        <p:nvSpPr>
          <p:cNvPr id="218127" name="Rectangle 7"/>
          <p:cNvSpPr>
            <a:spLocks noChangeArrowheads="1"/>
          </p:cNvSpPr>
          <p:nvPr/>
        </p:nvSpPr>
        <p:spPr bwMode="auto">
          <a:xfrm>
            <a:off x="2714625" y="6256338"/>
            <a:ext cx="401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0000FF"/>
              </a:buClr>
              <a:buSzPct val="70000"/>
              <a:buFont typeface="Wingdings" pitchFamily="2" charset="2"/>
              <a:buNone/>
            </a:pPr>
            <a:r>
              <a:rPr lang="th-TH" b="1" i="1" u="sng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ผู้มีอำนาจรับรองสำเนาถูกต้อง</a:t>
            </a:r>
          </a:p>
        </p:txBody>
      </p:sp>
      <p:sp>
        <p:nvSpPr>
          <p:cNvPr id="98312" name="Line 12"/>
          <p:cNvSpPr>
            <a:spLocks noChangeShapeType="1"/>
          </p:cNvSpPr>
          <p:nvPr/>
        </p:nvSpPr>
        <p:spPr bwMode="auto">
          <a:xfrm>
            <a:off x="4591050" y="3811588"/>
            <a:ext cx="0" cy="1116012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8313" name="Line 13"/>
          <p:cNvSpPr>
            <a:spLocks noChangeShapeType="1"/>
          </p:cNvSpPr>
          <p:nvPr/>
        </p:nvSpPr>
        <p:spPr bwMode="auto">
          <a:xfrm>
            <a:off x="1163638" y="3103563"/>
            <a:ext cx="0" cy="183673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18134" name="Line 12"/>
          <p:cNvGrpSpPr>
            <a:grpSpLocks/>
          </p:cNvGrpSpPr>
          <p:nvPr/>
        </p:nvGrpSpPr>
        <p:grpSpPr bwMode="auto">
          <a:xfrm flipH="1">
            <a:off x="7451725" y="3716338"/>
            <a:ext cx="73025" cy="1152525"/>
            <a:chOff x="4746" y="2166"/>
            <a:chExt cx="42" cy="948"/>
          </a:xfrm>
        </p:grpSpPr>
        <p:pic>
          <p:nvPicPr>
            <p:cNvPr id="218135" name="Line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46" y="2166"/>
              <a:ext cx="42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136" name="Text Box 23"/>
            <p:cNvSpPr txBox="1">
              <a:spLocks noChangeArrowheads="1" noChangeShapeType="1"/>
            </p:cNvSpPr>
            <p:nvPr/>
          </p:nvSpPr>
          <p:spPr bwMode="auto">
            <a:xfrm>
              <a:off x="4769" y="2176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แผนผังลำดับงาน: เอกสาร 1"/>
          <p:cNvSpPr/>
          <p:nvPr/>
        </p:nvSpPr>
        <p:spPr>
          <a:xfrm>
            <a:off x="395288" y="0"/>
            <a:ext cx="8497887" cy="7000875"/>
          </a:xfrm>
          <a:prstGeom prst="flowChartDocumen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88900" cmpd="tri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19100" indent="-382588" algn="thaiDist">
              <a:defRPr/>
            </a:pPr>
            <a:endParaRPr lang="th-TH" sz="3400">
              <a:solidFill>
                <a:prstClr val="black"/>
              </a:solidFill>
              <a:latin typeface="Cordia New" pitchFamily="34" charset="-34"/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357422" y="285728"/>
            <a:ext cx="4929222" cy="571504"/>
          </a:xfrm>
          <a:prstGeom prst="roundRect">
            <a:avLst/>
          </a:prstGeom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20624" indent="-384048" algn="ctr" fontAlgn="auto">
              <a:spcAft>
                <a:spcPts val="0"/>
              </a:spcAft>
              <a:defRPr/>
            </a:pPr>
            <a:r>
              <a:rPr lang="th-TH" sz="32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หลักฐานการเสนอราคา</a:t>
            </a:r>
            <a:r>
              <a:rPr lang="en-US" sz="32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32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ผู้ร่วมค้า</a:t>
            </a:r>
          </a:p>
        </p:txBody>
      </p:sp>
      <p:sp>
        <p:nvSpPr>
          <p:cNvPr id="219140" name="Rectangle 3"/>
          <p:cNvSpPr txBox="1">
            <a:spLocks noChangeArrowheads="1"/>
          </p:cNvSpPr>
          <p:nvPr/>
        </p:nvSpPr>
        <p:spPr bwMode="auto">
          <a:xfrm>
            <a:off x="684213" y="981075"/>
            <a:ext cx="7991475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53735"/>
              </a:buClr>
              <a:buFont typeface="Wingdings" pitchFamily="2" charset="2"/>
              <a:buChar char="ü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สำเนาสัญญาของการร่วมค้า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53735"/>
              </a:buClr>
              <a:buFont typeface="Wingdings" pitchFamily="2" charset="2"/>
              <a:buChar char="ü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บุคคลธรรมดา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953735"/>
              </a:buClr>
              <a:buFont typeface="Courier New" pitchFamily="49" charset="0"/>
              <a:buChar char="o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สัญชาติไทย ใช้สำเนาบัตรประจำตัวประชาชนของผู้ร่วมค้า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953735"/>
              </a:buClr>
              <a:buFont typeface="Courier New" pitchFamily="49" charset="0"/>
              <a:buChar char="o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ไม่ใช่สัญชาติไทย ใช้สำเนาหนังสือเดินทาง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53735"/>
              </a:buClr>
              <a:buFont typeface="Wingdings" pitchFamily="2" charset="2"/>
              <a:buChar char="ü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นิติบุคคล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953735"/>
              </a:buClr>
              <a:buFont typeface="Courier New" pitchFamily="49" charset="0"/>
              <a:buChar char="o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ใช้เอกสารแสดงการเป็นนิติบุคคล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53735"/>
              </a:buClr>
              <a:buFont typeface="Wingdings" pitchFamily="2" charset="2"/>
              <a:buChar char="ü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เอกสารอื่น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953735"/>
              </a:buClr>
              <a:buFont typeface="Courier New" pitchFamily="49" charset="0"/>
              <a:buChar char="o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หลักฐานแสดงฐานะการเงิน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953735"/>
              </a:buClr>
              <a:buFont typeface="Courier New" pitchFamily="49" charset="0"/>
              <a:buChar char="o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สำเนาใบทะเบียนพาณิชย์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953735"/>
              </a:buClr>
              <a:buFont typeface="Courier New" pitchFamily="49" charset="0"/>
              <a:buChar char="o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สำเนาใบทะเบียนภาษีมูลค่าเพิ่ม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53735"/>
              </a:buClr>
              <a:buFont typeface="Wingdings" pitchFamily="2" charset="2"/>
              <a:buChar char="ü"/>
            </a:pPr>
            <a:r>
              <a:rPr lang="th-TH" sz="32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รับรองสำเนาถูกต้องโดยผู้มีอำนาจ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th-TH" sz="3200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th-TH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th-TH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19141" name="Picture 6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5781">
            <a:off x="6286500" y="3286125"/>
            <a:ext cx="11001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มนมุมสี่เหลี่ยมด้านทแยงมุม 9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20624" indent="-384048" algn="thaiDist" fontAlgn="auto">
              <a:spcAft>
                <a:spcPts val="0"/>
              </a:spcAft>
              <a:defRPr/>
            </a:pPr>
            <a:endParaRPr lang="th-TH" sz="3400" dirty="0">
              <a:solidFill>
                <a:prstClr val="black"/>
              </a:solidFill>
              <a:latin typeface="Cordia New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5059366" y="58716"/>
            <a:ext cx="3214710" cy="85725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20624" indent="-384048" algn="ctr" fontAlgn="auto">
              <a:spcAft>
                <a:spcPts val="0"/>
              </a:spcAft>
              <a:defRPr/>
            </a:pPr>
            <a:r>
              <a:rPr lang="th-TH" sz="40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owallia New" pitchFamily="34" charset="-34"/>
                <a:cs typeface="Browallia New" pitchFamily="34" charset="-34"/>
              </a:rPr>
              <a:t>กิจการร่วมค้า</a:t>
            </a:r>
          </a:p>
        </p:txBody>
      </p:sp>
      <p:sp>
        <p:nvSpPr>
          <p:cNvPr id="220164" name="Rectangle 3"/>
          <p:cNvSpPr txBox="1">
            <a:spLocks noChangeArrowheads="1"/>
          </p:cNvSpPr>
          <p:nvPr/>
        </p:nvSpPr>
        <p:spPr bwMode="auto">
          <a:xfrm>
            <a:off x="250825" y="836613"/>
            <a:ext cx="871378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h-TH" sz="3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จดทะเบียน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th-TH" sz="3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คุณสมบัติครบถ้วนตามเงื่อนไข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th-TH" sz="3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คุณสมบัติด้านผลงานก่อสร้าง ..... ใช้ผลงานของผู้เข้าร่วมค้าได้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th-TH" sz="3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 ไม่จดทะเบียน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th-TH" sz="3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คุณสมบัติทุกรายต้องครบถ้วนตามเงื่อนไข 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th-TH" sz="3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ข้อยกเว้น</a:t>
            </a:r>
          </a:p>
          <a:p>
            <a:pPr marL="1143000" lvl="2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th-TH" sz="3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ตกลงเป็นลายลักษณ์อักษร </a:t>
            </a:r>
          </a:p>
          <a:p>
            <a:pPr marL="1143000" lvl="2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th-TH" sz="3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ให้ใครเป็นผู้รับชอบหลักในการเข้าเสนอราคาและแสดงหลักฐานพร้อมซองข้อเสนอราคา / ของข้อเสนอทางเทคนิค </a:t>
            </a:r>
          </a:p>
          <a:p>
            <a:pPr marL="1143000" lvl="2" indent="-2286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th-TH" sz="30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ใช้ผลงานของผู้เข้าร่วมค้าหลักได้	</a:t>
            </a:r>
          </a:p>
          <a:p>
            <a:pPr marL="1143000" lvl="2" indent="-228600">
              <a:spcBef>
                <a:spcPct val="20000"/>
              </a:spcBef>
              <a:buClr>
                <a:srgbClr val="C00000"/>
              </a:buClr>
            </a:pPr>
            <a:r>
              <a:rPr lang="th-TH" sz="25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(ที่ นร (กวพ) 1305/ว 2457 ลว. 16 มีค.2543)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xfrm>
            <a:off x="8458200" y="6356350"/>
            <a:ext cx="4000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B2555A-841B-4A96-A97B-C2AEDD9F79BD}" type="slidenum">
              <a:rPr lang="en-US" sz="1600" smtClean="0">
                <a:solidFill>
                  <a:srgbClr val="898989"/>
                </a:solidFill>
              </a:rPr>
              <a:pPr/>
              <a:t>8</a:t>
            </a:fld>
            <a:endParaRPr lang="th-TH" sz="1600" smtClean="0">
              <a:solidFill>
                <a:srgbClr val="898989"/>
              </a:solidFill>
            </a:endParaRPr>
          </a:p>
        </p:txBody>
      </p:sp>
      <p:sp>
        <p:nvSpPr>
          <p:cNvPr id="3" name="รูปห้าเหลี่ยม 2"/>
          <p:cNvSpPr/>
          <p:nvPr/>
        </p:nvSpPr>
        <p:spPr>
          <a:xfrm>
            <a:off x="285750" y="142875"/>
            <a:ext cx="8858250" cy="928688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CC"/>
                </a:solidFill>
                <a:cs typeface="FreesiaUPC" pitchFamily="34" charset="-34"/>
              </a:rPr>
              <a:t>ที่ดินและสิ่งก่อสร้าง หมายถึง  </a:t>
            </a:r>
            <a:r>
              <a:rPr lang="th-TH" sz="4400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รายจ่ายเพื่อ</a:t>
            </a:r>
            <a:endParaRPr lang="th-TH" sz="4400" dirty="0">
              <a:solidFill>
                <a:prstClr val="black"/>
              </a:solidFill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0" y="1142984"/>
            <a:ext cx="2214546" cy="2000264"/>
          </a:xfrm>
          <a:prstGeom prst="ellipse">
            <a:avLst/>
          </a:prstGeom>
          <a:solidFill>
            <a:srgbClr val="FFE1FF"/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(๑)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prstClr val="black"/>
                </a:solidFill>
                <a:latin typeface="BrowalliaUPC" pitchFamily="34" charset="-34"/>
                <a:cs typeface="FreesiaUPC" pitchFamily="34" charset="-34"/>
              </a:rPr>
              <a:t>จัดหาที่ดิน</a:t>
            </a:r>
            <a:endParaRPr lang="th-TH" sz="4000" dirty="0">
              <a:solidFill>
                <a:prstClr val="white"/>
              </a:solidFill>
              <a:cs typeface="FreesiaUPC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571604" y="1071546"/>
            <a:ext cx="2928958" cy="2286016"/>
          </a:xfrm>
          <a:prstGeom prst="ellipse">
            <a:avLst/>
          </a:prstGeom>
          <a:solidFill>
            <a:srgbClr val="FFFF99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latin typeface="BrowalliaUPC" pitchFamily="34" charset="-34"/>
                <a:cs typeface="EucrosiaUPC" pitchFamily="18" charset="-34"/>
              </a:rPr>
              <a:t>(๒)ปรับปรุที่ดินให้มีมูลค่าเพิ่มขึ้นและมีวงเงินเกิน ๕ หมื่นบาท</a:t>
            </a:r>
            <a:endParaRPr lang="th-TH" sz="3200" dirty="0">
              <a:solidFill>
                <a:srgbClr val="0000CC"/>
              </a:soli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3786182" y="785794"/>
            <a:ext cx="5357818" cy="2286016"/>
          </a:xfrm>
          <a:prstGeom prst="ellipse">
            <a:avLst/>
          </a:prstGeom>
          <a:solidFill>
            <a:srgbClr val="CCFFFF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(๓)ประกอบขึ้นใหม่/ดัดแปลงต่อเติม/ปรับปรุงสิ่งก่อสร้างให้มีมูลค่าเพิ่มขึ้นและมีวงเงินเกินกว่า๕ หมื่นบาท</a:t>
            </a:r>
            <a:endParaRPr lang="th-TH" sz="3200" dirty="0">
              <a:solidFill>
                <a:prstClr val="white"/>
              </a:solidFill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0" y="3143248"/>
            <a:ext cx="3286116" cy="3500462"/>
          </a:xfrm>
          <a:prstGeom prst="ellipse">
            <a:avLst/>
          </a:prstGeom>
          <a:solidFill>
            <a:srgbClr val="CCFFFF"/>
          </a:solidFill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441D61"/>
                </a:solidFill>
                <a:latin typeface="BrowalliaUPC" pitchFamily="34" charset="-34"/>
                <a:cs typeface="EucrosiaUPC" pitchFamily="18" charset="-34"/>
              </a:rPr>
              <a:t>(๔)ติดตั้งระบบไฟฟ้า/ประปา รวมอุปกรณ์ต่างๆซึ่งติดตั้งครั้งแรกทั้งขณะ/ก่อนและหลังก่อสร้างอาคาร</a:t>
            </a:r>
            <a:endParaRPr lang="th-TH" sz="3200" dirty="0">
              <a:solidFill>
                <a:srgbClr val="441D61"/>
              </a:solidFill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6143636" y="2786058"/>
            <a:ext cx="3000364" cy="264320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BrowalliaUPC" pitchFamily="34" charset="-34"/>
                <a:cs typeface="EucrosiaUPC" pitchFamily="18" charset="-34"/>
              </a:rPr>
              <a:t>(๖)จ้างที่ปรึกษาในการจัดหาหรือปรับปรุงที่ดินและหรือสิ่งก่อสร้าง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1785918" y="5643578"/>
            <a:ext cx="7715272" cy="928694"/>
          </a:xfrm>
          <a:prstGeom prst="ellipse">
            <a:avLst/>
          </a:prstGeom>
          <a:solidFill>
            <a:srgbClr val="FFFF99"/>
          </a:solidFill>
          <a:ln w="5715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0000CC"/>
                </a:solidFill>
                <a:latin typeface="BrowalliaUPC" pitchFamily="34" charset="-34"/>
                <a:cs typeface="EucrosiaUPC" pitchFamily="18" charset="-34"/>
              </a:rPr>
              <a:t>(๕)ออกแบบ /จ้างควบคุมงาน                         ที่จ่ายให้แก่เอกชนหรือนิติบุคคล</a:t>
            </a:r>
            <a:endParaRPr lang="th-TH" sz="3200" dirty="0">
              <a:solidFill>
                <a:srgbClr val="0000CC"/>
              </a:solidFill>
            </a:endParaRPr>
          </a:p>
        </p:txBody>
      </p:sp>
      <p:sp>
        <p:nvSpPr>
          <p:cNvPr id="16" name="ลูกศรลง 15"/>
          <p:cNvSpPr/>
          <p:nvPr/>
        </p:nvSpPr>
        <p:spPr>
          <a:xfrm rot="2697023">
            <a:off x="8102600" y="554038"/>
            <a:ext cx="428625" cy="6683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7" name="วงรี 16"/>
          <p:cNvSpPr/>
          <p:nvPr/>
        </p:nvSpPr>
        <p:spPr>
          <a:xfrm>
            <a:off x="2571736" y="3000372"/>
            <a:ext cx="4214842" cy="292895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rgbClr val="C00000"/>
                </a:solidFill>
                <a:latin typeface="BrowalliaUPC" pitchFamily="34" charset="-34"/>
                <a:cs typeface="EucrosiaUPC" pitchFamily="18" charset="-34"/>
              </a:rPr>
              <a:t>(๗)รายจ่ายที่เกี่ยวเนื่องกับที่ดินและสิ่งก่อสร้าง เช่นค่าเวนคืนที่ดิน/ค่าชดเชยกรรมสิทธิ์ที่ดิน/</a:t>
            </a:r>
            <a:r>
              <a:rPr lang="th-TH" b="1" dirty="0">
                <a:solidFill>
                  <a:srgbClr val="C00000"/>
                </a:solidFill>
                <a:latin typeface="BrowalliaUPC" pitchFamily="34" charset="-34"/>
                <a:cs typeface="EucrosiaUPC" pitchFamily="18" charset="-34"/>
              </a:rPr>
              <a:t>ค่าชดเชยผลอาสิน </a:t>
            </a:r>
            <a:endParaRPr lang="th-TH" sz="3200" dirty="0">
              <a:solidFill>
                <a:srgbClr val="C00000"/>
              </a:solidFill>
            </a:endParaRPr>
          </a:p>
        </p:txBody>
      </p:sp>
      <p:pic>
        <p:nvPicPr>
          <p:cNvPr id="148492" name="รูปภาพ 17" descr="1186991789etoon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6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หยดน้ำ 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9144000 w 9144000"/>
              <a:gd name="T1" fmla="*/ 3429000 h 6858000"/>
              <a:gd name="T2" fmla="*/ 7804887 w 9144000"/>
              <a:gd name="T3" fmla="*/ 5853668 h 6858000"/>
              <a:gd name="T4" fmla="*/ 4572000 w 9144000"/>
              <a:gd name="T5" fmla="*/ 6858000 h 6858000"/>
              <a:gd name="T6" fmla="*/ 1339109 w 9144000"/>
              <a:gd name="T7" fmla="*/ 5853668 h 6858000"/>
              <a:gd name="T8" fmla="*/ 0 w 9144000"/>
              <a:gd name="T9" fmla="*/ 3429000 h 6858000"/>
              <a:gd name="T10" fmla="*/ 1339109 w 9144000"/>
              <a:gd name="T11" fmla="*/ 1004330 h 6858000"/>
              <a:gd name="T12" fmla="*/ 4572000 w 9144000"/>
              <a:gd name="T13" fmla="*/ 0 h 6858000"/>
              <a:gd name="T14" fmla="*/ 9143992 w 9144000"/>
              <a:gd name="T15" fmla="*/ 0 h 6858000"/>
              <a:gd name="T16" fmla="*/ 0 60000 65536"/>
              <a:gd name="T17" fmla="*/ 5898240 60000 65536"/>
              <a:gd name="T18" fmla="*/ 5898240 60000 65536"/>
              <a:gd name="T19" fmla="*/ 5898240 60000 65536"/>
              <a:gd name="T20" fmla="*/ 11796480 60000 65536"/>
              <a:gd name="T21" fmla="*/ 17694720 60000 65536"/>
              <a:gd name="T22" fmla="*/ 17694720 60000 65536"/>
              <a:gd name="T23" fmla="*/ 17694720 60000 65536"/>
              <a:gd name="T24" fmla="*/ 1339109 w 9144000"/>
              <a:gd name="T25" fmla="*/ 1004330 h 6858000"/>
              <a:gd name="T26" fmla="*/ 7804887 w 9144000"/>
              <a:gd name="T27" fmla="*/ 5853668 h 6858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144000" h="6858000">
                <a:moveTo>
                  <a:pt x="0" y="3429000"/>
                </a:moveTo>
                <a:lnTo>
                  <a:pt x="0" y="3429000"/>
                </a:lnTo>
                <a:cubicBezTo>
                  <a:pt x="3" y="1535217"/>
                  <a:pt x="2046956" y="4"/>
                  <a:pt x="4572000" y="5"/>
                </a:cubicBezTo>
                <a:cubicBezTo>
                  <a:pt x="4572002" y="5"/>
                  <a:pt x="4572003" y="5"/>
                  <a:pt x="4572005" y="5"/>
                </a:cubicBezTo>
                <a:cubicBezTo>
                  <a:pt x="6095999" y="2"/>
                  <a:pt x="7619997" y="0"/>
                  <a:pt x="9143998" y="0"/>
                </a:cubicBezTo>
                <a:cubicBezTo>
                  <a:pt x="9143999" y="1142999"/>
                  <a:pt x="9144000" y="2285999"/>
                  <a:pt x="9144000" y="3429000"/>
                </a:cubicBezTo>
                <a:cubicBezTo>
                  <a:pt x="9144000" y="5322784"/>
                  <a:pt x="7097045" y="6858000"/>
                  <a:pt x="4572000" y="6858000"/>
                </a:cubicBezTo>
                <a:cubicBezTo>
                  <a:pt x="4571999" y="6858000"/>
                  <a:pt x="4571998" y="6857999"/>
                  <a:pt x="4571998" y="6857999"/>
                </a:cubicBezTo>
                <a:cubicBezTo>
                  <a:pt x="2046952" y="6857999"/>
                  <a:pt x="0" y="5322783"/>
                  <a:pt x="0" y="3429000"/>
                </a:cubicBezTo>
                <a:cubicBezTo>
                  <a:pt x="-1" y="3428998"/>
                  <a:pt x="0" y="3428996"/>
                  <a:pt x="0" y="3428995"/>
                </a:cubicBezTo>
                <a:lnTo>
                  <a:pt x="0" y="3429000"/>
                </a:lnTo>
                <a:close/>
              </a:path>
            </a:pathLst>
          </a:cu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endParaRPr lang="th-TH"/>
          </a:p>
        </p:txBody>
      </p:sp>
      <p:sp>
        <p:nvSpPr>
          <p:cNvPr id="221187" name="TextBox 6"/>
          <p:cNvSpPr txBox="1">
            <a:spLocks noChangeArrowheads="1"/>
          </p:cNvSpPr>
          <p:nvPr/>
        </p:nvSpPr>
        <p:spPr bwMode="auto">
          <a:xfrm>
            <a:off x="2000250" y="2143125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132259" y="420666"/>
            <a:ext cx="3929091" cy="85725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20624" indent="-384048" algn="ctr" fontAlgn="auto">
              <a:spcAft>
                <a:spcPts val="0"/>
              </a:spcAft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 New" pitchFamily="34" charset="-34"/>
                <a:cs typeface="Angsana New"/>
              </a:rPr>
              <a:t>หนังสือรับรองผลงาน</a:t>
            </a:r>
          </a:p>
        </p:txBody>
      </p:sp>
      <p:sp>
        <p:nvSpPr>
          <p:cNvPr id="221189" name="TextBox 11"/>
          <p:cNvSpPr txBox="1">
            <a:spLocks noChangeArrowheads="1"/>
          </p:cNvSpPr>
          <p:nvPr/>
        </p:nvSpPr>
        <p:spPr bwMode="auto">
          <a:xfrm>
            <a:off x="857250" y="1643063"/>
            <a:ext cx="7858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lnSpc>
                <a:spcPct val="90000"/>
              </a:lnSpc>
              <a:buFont typeface="Wingdings" pitchFamily="2" charset="2"/>
              <a:buChar char="Ø"/>
            </a:pPr>
            <a:r>
              <a:rPr lang="th-TH" sz="4000" b="1">
                <a:solidFill>
                  <a:srgbClr val="7030A0"/>
                </a:solidFill>
                <a:latin typeface="Angsana New" pitchFamily="18" charset="-34"/>
              </a:rPr>
              <a:t>  </a:t>
            </a: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ผลงานประเภทเดียวกันกับงานที่ประกวดราคาจ้าง หมายถึง</a:t>
            </a:r>
          </a:p>
        </p:txBody>
      </p:sp>
      <p:sp>
        <p:nvSpPr>
          <p:cNvPr id="221190" name="TextBox 12"/>
          <p:cNvSpPr txBox="1">
            <a:spLocks noChangeArrowheads="1"/>
          </p:cNvSpPr>
          <p:nvPr/>
        </p:nvSpPr>
        <p:spPr bwMode="auto">
          <a:xfrm>
            <a:off x="1331913" y="2781300"/>
            <a:ext cx="71437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thaiDist">
              <a:buFont typeface="Courier New" pitchFamily="49" charset="0"/>
              <a:buChar char="o"/>
            </a:pPr>
            <a:r>
              <a:rPr lang="th-TH" sz="3600">
                <a:solidFill>
                  <a:srgbClr val="FFFFFF"/>
                </a:solidFill>
                <a:latin typeface="Angsana New" pitchFamily="18" charset="-34"/>
              </a:rPr>
              <a:t> 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ผลงานที่</a:t>
            </a:r>
            <a:r>
              <a:rPr lang="th-TH" sz="3600" b="1" u="sng">
                <a:solidFill>
                  <a:srgbClr val="000000"/>
                </a:solidFill>
                <a:latin typeface="Angsana New" pitchFamily="18" charset="-34"/>
              </a:rPr>
              <a:t>ใช้เทคนิค</a:t>
            </a: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ในการดำเนินการ</a:t>
            </a:r>
            <a:r>
              <a:rPr lang="th-TH" sz="3600" b="1" u="sng">
                <a:solidFill>
                  <a:srgbClr val="000000"/>
                </a:solidFill>
                <a:latin typeface="Angsana New" pitchFamily="18" charset="-34"/>
              </a:rPr>
              <a:t>เหมือนกัน</a:t>
            </a:r>
            <a:r>
              <a:rPr lang="en-US" sz="3600" b="1" u="sng">
                <a:solidFill>
                  <a:srgbClr val="000000"/>
                </a:solidFill>
                <a:latin typeface="Angsana New" pitchFamily="18" charset="-34"/>
              </a:rPr>
              <a:t>    </a:t>
            </a:r>
            <a:endParaRPr lang="th-TH" sz="3600" b="1" u="sng">
              <a:solidFill>
                <a:srgbClr val="000000"/>
              </a:solidFill>
              <a:latin typeface="Angsana New" pitchFamily="18" charset="-34"/>
            </a:endParaRPr>
          </a:p>
          <a:p>
            <a:pPr lvl="1" algn="thaiDist"/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    กับงานที่ประกวดราคาจ้าง </a:t>
            </a:r>
          </a:p>
          <a:p>
            <a:pPr lvl="1" algn="thaiDist">
              <a:buFont typeface="Courier New" pitchFamily="49" charset="0"/>
              <a:buChar char="o"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เป็นผลงานในสัญญาเดียว</a:t>
            </a:r>
          </a:p>
          <a:p>
            <a:pPr lvl="1" algn="thaiDist">
              <a:buFont typeface="Courier New" pitchFamily="49" charset="0"/>
              <a:buChar char="o"/>
            </a:pPr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เป็นสัญญาผู้รับจ้างได้ทำงานแล้วเสร็จตาม</a:t>
            </a:r>
          </a:p>
          <a:p>
            <a:pPr lvl="1" algn="thaiDist"/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   สัญญาที่ได้มีการส่งมอบงานและตรวจรับ</a:t>
            </a:r>
          </a:p>
          <a:p>
            <a:pPr lvl="1" algn="thaiDist"/>
            <a:r>
              <a:rPr lang="th-TH" sz="3600" b="1">
                <a:solidFill>
                  <a:srgbClr val="000000"/>
                </a:solidFill>
                <a:latin typeface="Angsana New" pitchFamily="18" charset="-34"/>
              </a:rPr>
              <a:t>    เรียบร้อยแล้ว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หยดน้ำ 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9144000 w 9144000"/>
              <a:gd name="T1" fmla="*/ 3429000 h 6858000"/>
              <a:gd name="T2" fmla="*/ 7804887 w 9144000"/>
              <a:gd name="T3" fmla="*/ 5853668 h 6858000"/>
              <a:gd name="T4" fmla="*/ 4572000 w 9144000"/>
              <a:gd name="T5" fmla="*/ 6858000 h 6858000"/>
              <a:gd name="T6" fmla="*/ 1339109 w 9144000"/>
              <a:gd name="T7" fmla="*/ 5853668 h 6858000"/>
              <a:gd name="T8" fmla="*/ 0 w 9144000"/>
              <a:gd name="T9" fmla="*/ 3429000 h 6858000"/>
              <a:gd name="T10" fmla="*/ 1339109 w 9144000"/>
              <a:gd name="T11" fmla="*/ 1004330 h 6858000"/>
              <a:gd name="T12" fmla="*/ 4572000 w 9144000"/>
              <a:gd name="T13" fmla="*/ 0 h 6858000"/>
              <a:gd name="T14" fmla="*/ 9143992 w 9144000"/>
              <a:gd name="T15" fmla="*/ 0 h 6858000"/>
              <a:gd name="T16" fmla="*/ 0 60000 65536"/>
              <a:gd name="T17" fmla="*/ 5898240 60000 65536"/>
              <a:gd name="T18" fmla="*/ 5898240 60000 65536"/>
              <a:gd name="T19" fmla="*/ 5898240 60000 65536"/>
              <a:gd name="T20" fmla="*/ 11796480 60000 65536"/>
              <a:gd name="T21" fmla="*/ 17694720 60000 65536"/>
              <a:gd name="T22" fmla="*/ 17694720 60000 65536"/>
              <a:gd name="T23" fmla="*/ 17694720 60000 65536"/>
              <a:gd name="T24" fmla="*/ 1339109 w 9144000"/>
              <a:gd name="T25" fmla="*/ 1004330 h 6858000"/>
              <a:gd name="T26" fmla="*/ 7804887 w 9144000"/>
              <a:gd name="T27" fmla="*/ 5853668 h 68580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144000" h="6858000">
                <a:moveTo>
                  <a:pt x="0" y="3429000"/>
                </a:moveTo>
                <a:lnTo>
                  <a:pt x="0" y="3429000"/>
                </a:lnTo>
                <a:cubicBezTo>
                  <a:pt x="3" y="1535217"/>
                  <a:pt x="2046956" y="4"/>
                  <a:pt x="4572000" y="5"/>
                </a:cubicBezTo>
                <a:cubicBezTo>
                  <a:pt x="4572002" y="5"/>
                  <a:pt x="4572003" y="5"/>
                  <a:pt x="4572005" y="5"/>
                </a:cubicBezTo>
                <a:cubicBezTo>
                  <a:pt x="6095999" y="2"/>
                  <a:pt x="7619997" y="0"/>
                  <a:pt x="9143998" y="0"/>
                </a:cubicBezTo>
                <a:cubicBezTo>
                  <a:pt x="9143999" y="1142999"/>
                  <a:pt x="9144000" y="2285999"/>
                  <a:pt x="9144000" y="3429000"/>
                </a:cubicBezTo>
                <a:cubicBezTo>
                  <a:pt x="9144000" y="5322784"/>
                  <a:pt x="7097045" y="6858000"/>
                  <a:pt x="4572000" y="6858000"/>
                </a:cubicBezTo>
                <a:cubicBezTo>
                  <a:pt x="4571999" y="6858000"/>
                  <a:pt x="4571998" y="6857999"/>
                  <a:pt x="4571998" y="6857999"/>
                </a:cubicBezTo>
                <a:cubicBezTo>
                  <a:pt x="2046952" y="6857999"/>
                  <a:pt x="0" y="5322783"/>
                  <a:pt x="0" y="3429000"/>
                </a:cubicBezTo>
                <a:cubicBezTo>
                  <a:pt x="-1" y="3428998"/>
                  <a:pt x="0" y="3428996"/>
                  <a:pt x="0" y="3428995"/>
                </a:cubicBezTo>
                <a:lnTo>
                  <a:pt x="0" y="3429000"/>
                </a:lnTo>
                <a:close/>
              </a:path>
            </a:pathLst>
          </a:custGeom>
          <a:noFill/>
          <a:ln w="38100" algn="ctr">
            <a:solidFill>
              <a:srgbClr val="7030A0"/>
            </a:solidFill>
            <a:prstDash val="sysDash"/>
            <a:round/>
            <a:headEnd/>
            <a:tailEnd/>
          </a:ln>
        </p:spPr>
        <p:txBody>
          <a:bodyPr anchor="ctr"/>
          <a:lstStyle/>
          <a:p>
            <a:endParaRPr lang="th-TH"/>
          </a:p>
        </p:txBody>
      </p:sp>
      <p:sp>
        <p:nvSpPr>
          <p:cNvPr id="222211" name="TextBox 6"/>
          <p:cNvSpPr txBox="1">
            <a:spLocks noChangeArrowheads="1"/>
          </p:cNvSpPr>
          <p:nvPr/>
        </p:nvSpPr>
        <p:spPr bwMode="auto">
          <a:xfrm>
            <a:off x="2000250" y="2143125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2212" name="TextBox 7"/>
          <p:cNvSpPr txBox="1">
            <a:spLocks noChangeArrowheads="1"/>
          </p:cNvSpPr>
          <p:nvPr/>
        </p:nvSpPr>
        <p:spPr bwMode="auto">
          <a:xfrm>
            <a:off x="250825" y="2205038"/>
            <a:ext cx="84629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66800" lvl="1" indent="-609600" algn="thaiDist">
              <a:buFont typeface="Wingdings" pitchFamily="2" charset="2"/>
              <a:buChar char="Ø"/>
            </a:pPr>
            <a:r>
              <a:rPr lang="th-TH" sz="4400" b="1">
                <a:solidFill>
                  <a:srgbClr val="000000"/>
                </a:solidFill>
                <a:latin typeface="Angsana New" pitchFamily="18" charset="-34"/>
              </a:rPr>
              <a:t>ต้องเป็นผลงานที่กระทำสัญญากับส่วนราชการ รัฐวิสาหกิจหรือเอกชน ซึ่งเป็นผู้ว่าจ้างโดยตรง </a:t>
            </a:r>
            <a:r>
              <a:rPr lang="th-TH" sz="4400" b="1" i="1">
                <a:solidFill>
                  <a:srgbClr val="000000"/>
                </a:solidFill>
                <a:latin typeface="Angsana New" pitchFamily="18" charset="-34"/>
              </a:rPr>
              <a:t>ไม่ใช่ผลงานอันเกิดจากการรับจ้างช่วง</a:t>
            </a:r>
          </a:p>
        </p:txBody>
      </p:sp>
      <p:pic>
        <p:nvPicPr>
          <p:cNvPr id="223235" name="Picture 3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429132"/>
            <a:ext cx="1827886" cy="182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มุมมน 6"/>
          <p:cNvSpPr/>
          <p:nvPr/>
        </p:nvSpPr>
        <p:spPr>
          <a:xfrm>
            <a:off x="4143372" y="428604"/>
            <a:ext cx="3929090" cy="85725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20624" indent="-384048" algn="ctr" fontAlgn="auto">
              <a:spcAft>
                <a:spcPts val="0"/>
              </a:spcAft>
              <a:defRPr/>
            </a:pPr>
            <a:r>
              <a:rPr lang="th-TH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wallia New" pitchFamily="34" charset="-34"/>
                <a:cs typeface="Angsana New"/>
              </a:rPr>
              <a:t>หนังสือรับรองผลงาน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7715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thaiDist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 เรียกรายต่ำสุดที่เห็นควรซื้อหรือจ้าง</a:t>
            </a:r>
          </a:p>
          <a:p>
            <a:pPr marL="800100" lvl="1" indent="-342900" algn="thaiDist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กรณี</a:t>
            </a:r>
            <a:r>
              <a:rPr lang="th-TH" sz="3200" b="1" u="sng">
                <a:solidFill>
                  <a:srgbClr val="000000"/>
                </a:solidFill>
                <a:latin typeface="Angsana New" pitchFamily="18" charset="-34"/>
              </a:rPr>
              <a:t>ยอมลดราคา</a:t>
            </a: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อยู่ในวงเงินงบประมาณ ถ้าเหมาะสมให้เสนอซื้อหรือจ้างจากรายนั้น</a:t>
            </a:r>
          </a:p>
          <a:p>
            <a:pPr marL="800100" lvl="1" indent="-342900" algn="thaiDist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3200" b="1" u="sng">
                <a:solidFill>
                  <a:srgbClr val="000000"/>
                </a:solidFill>
                <a:latin typeface="Angsana New" pitchFamily="18" charset="-34"/>
              </a:rPr>
              <a:t>ยอมลดราคา แต่ยังเกินงบประมาณ ไม่เกินร้อยละ</a:t>
            </a:r>
            <a:r>
              <a:rPr lang="en-US" sz="3200" b="1" u="sng">
                <a:solidFill>
                  <a:srgbClr val="000000"/>
                </a:solidFill>
                <a:latin typeface="Angsana New" pitchFamily="18" charset="-34"/>
              </a:rPr>
              <a:t>10</a:t>
            </a:r>
            <a:r>
              <a:rPr lang="th-TH" sz="3200" b="1" u="sng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th-TH" sz="3200" b="1" u="sng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ถ้าเหมาะสมให้เสนอซื้อหรือจ้างจากรายนั้น</a:t>
            </a:r>
          </a:p>
          <a:p>
            <a:pPr marL="800100" lvl="1" indent="-342900" algn="thaiDist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3200" b="1" u="sng">
                <a:solidFill>
                  <a:srgbClr val="000000"/>
                </a:solidFill>
                <a:latin typeface="Angsana New" pitchFamily="18" charset="-34"/>
              </a:rPr>
              <a:t>ยอมลด เกินกว่าร้อยละ </a:t>
            </a:r>
            <a:r>
              <a:rPr lang="en-US" sz="3200" b="1" u="sng">
                <a:solidFill>
                  <a:srgbClr val="000000"/>
                </a:solidFill>
                <a:latin typeface="Angsana New" pitchFamily="18" charset="-34"/>
              </a:rPr>
              <a:t>10 </a:t>
            </a: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เรียกทุกรายที่ถูกต้องมายื่นซองใหม่</a:t>
            </a:r>
          </a:p>
          <a:p>
            <a:pPr marL="800100" lvl="1" indent="-342900" algn="thaiDist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3200" b="1" u="sng">
                <a:solidFill>
                  <a:srgbClr val="000000"/>
                </a:solidFill>
                <a:latin typeface="Angsana New" pitchFamily="18" charset="-34"/>
              </a:rPr>
              <a:t>ไม่ยอมลด ถ้าไม่เกินร้อยละ </a:t>
            </a:r>
            <a:r>
              <a:rPr lang="en-US" sz="3200" b="1" u="sng">
                <a:solidFill>
                  <a:srgbClr val="000000"/>
                </a:solidFill>
                <a:latin typeface="Angsana New" pitchFamily="18" charset="-34"/>
              </a:rPr>
              <a:t>10</a:t>
            </a:r>
            <a:r>
              <a:rPr lang="en-US" sz="3200" b="1">
                <a:solidFill>
                  <a:srgbClr val="000000"/>
                </a:solidFill>
                <a:latin typeface="Angsana New" pitchFamily="18" charset="-34"/>
              </a:rPr>
              <a:t>  </a:t>
            </a: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ถ้าเหมาะสมให้ซื้อ/จ้าง </a:t>
            </a:r>
            <a:br>
              <a:rPr lang="th-TH" sz="32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200" b="1">
                <a:solidFill>
                  <a:srgbClr val="000000"/>
                </a:solidFill>
                <a:latin typeface="Angsana New" pitchFamily="18" charset="-34"/>
              </a:rPr>
              <a:t>ถ้าไม่เหมาะสมให้ยกเลิก หรือ</a:t>
            </a:r>
            <a:r>
              <a:rPr lang="th-TH" sz="3200" b="1" u="sng">
                <a:solidFill>
                  <a:srgbClr val="000000"/>
                </a:solidFill>
                <a:latin typeface="Angsana New" pitchFamily="18" charset="-34"/>
              </a:rPr>
              <a:t>หากเกินกว่าร้อยละ </a:t>
            </a:r>
            <a:r>
              <a:rPr lang="en-US" sz="3200" b="1" u="sng">
                <a:solidFill>
                  <a:srgbClr val="000000"/>
                </a:solidFill>
                <a:latin typeface="Angsana New" pitchFamily="18" charset="-34"/>
              </a:rPr>
              <a:t>10 </a:t>
            </a:r>
            <a:r>
              <a:rPr lang="th-TH" sz="3200" b="1" u="sng">
                <a:solidFill>
                  <a:srgbClr val="000000"/>
                </a:solidFill>
                <a:latin typeface="Angsana New" pitchFamily="18" charset="-34"/>
              </a:rPr>
              <a:t/>
            </a:r>
            <a:br>
              <a:rPr lang="th-TH" sz="3200" b="1" u="sng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3200" b="1" u="sng">
                <a:solidFill>
                  <a:srgbClr val="000000"/>
                </a:solidFill>
                <a:latin typeface="Angsana New" pitchFamily="18" charset="-34"/>
              </a:rPr>
              <a:t>เรียกทุกรายที่ถูกต้องมายื่นซองใหม่</a:t>
            </a:r>
          </a:p>
          <a:p>
            <a:pPr marL="342900" indent="-342900" algn="thaiDist">
              <a:lnSpc>
                <a:spcPct val="90000"/>
              </a:lnSpc>
              <a:spcBef>
                <a:spcPct val="20000"/>
              </a:spcBef>
            </a:pPr>
            <a:endParaRPr lang="th-TH" sz="3200" b="1">
              <a:solidFill>
                <a:srgbClr val="000000"/>
              </a:solidFill>
              <a:latin typeface="Angsana New" pitchFamily="18" charset="-34"/>
            </a:endParaRPr>
          </a:p>
          <a:p>
            <a:pPr marL="342900" indent="-342900" algn="thaiDi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th-TH" sz="3200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2057400" y="152400"/>
            <a:ext cx="5000660" cy="71438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ขั้นตอนและวิธีการต่อรองราคา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3"/>
          <p:cNvSpPr txBox="1">
            <a:spLocks noChangeArrowheads="1"/>
          </p:cNvSpPr>
          <p:nvPr/>
        </p:nvSpPr>
        <p:spPr bwMode="auto">
          <a:xfrm>
            <a:off x="914400" y="1066800"/>
            <a:ext cx="75152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ดำเนินการต่อรองไม่ได้ผล เสนอหัวหน้า</a:t>
            </a:r>
            <a:br>
              <a:rPr lang="th-TH" sz="40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ส่วนราชการเพื่อใช้ดุลพินิจว่าสมควร ลดรายการ </a:t>
            </a:r>
            <a:br>
              <a:rPr lang="th-TH" sz="40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ลดจำนวน ลดเนื้องาน หรือขอเงินเพิ่ม หรือยกเลิก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Ø"/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 ถ้าพิจารณาปรับลดรายการ ลดจำนวน หรือ</a:t>
            </a:r>
            <a:br>
              <a:rPr lang="th-TH" sz="40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ลดเนื้องานจากผู้เสนอราคาทุกราย หากรายต่ำสุด</a:t>
            </a:r>
            <a:br>
              <a:rPr lang="th-TH" sz="4000" b="1">
                <a:solidFill>
                  <a:srgbClr val="000000"/>
                </a:solidFill>
                <a:latin typeface="Angsana New" pitchFamily="18" charset="-34"/>
              </a:rPr>
            </a:b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ที่ได้ยังเป็นรายต่ำสุดอยู่ให้ซื้อหรือจากรายนั้น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4000" b="1">
                <a:solidFill>
                  <a:srgbClr val="000000"/>
                </a:solidFill>
                <a:latin typeface="Angsana New" pitchFamily="18" charset="-34"/>
              </a:rPr>
              <a:t>หากปรับลดแล้วลำดับเปลี่ยน ให้ยกเลิก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2133600" y="152400"/>
            <a:ext cx="5000660" cy="71438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odchiangUPC" pitchFamily="18" charset="-34"/>
                <a:cs typeface="KodchiangUPC" pitchFamily="18" charset="-34"/>
              </a:rPr>
              <a:t>ขั้นตอนและวิธีการต่อรองราคา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0075" cy="6226175"/>
          </a:xfr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9600" b="1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reesiaUPC" pitchFamily="34" charset="-34"/>
              </a:rPr>
              <a:t>การบริหารสัญญา</a:t>
            </a:r>
            <a:r>
              <a:rPr lang="th-TH" sz="8800" b="1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8800" b="1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8800" b="1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8800" b="1" i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sz="8800" b="1" i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283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E1FF9E-8AC1-430F-8E8B-CB51627EC8D1}" type="slidenum">
              <a:rPr lang="en-US" smtClean="0">
                <a:solidFill>
                  <a:srgbClr val="898989"/>
                </a:solidFill>
              </a:rPr>
              <a:pPr/>
              <a:t>84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225284" name="Picture 6" descr="http://www.rungring.8m.com/g3d0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3286125"/>
            <a:ext cx="51435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ชื่อเรื่อง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05825" cy="1082675"/>
          </a:xfrm>
          <a:solidFill>
            <a:srgbClr val="A5FDCF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pPr algn="l" eaLnBrk="1" hangingPunct="1"/>
            <a:r>
              <a:rPr lang="th-TH" sz="6000" b="1" smtClean="0">
                <a:solidFill>
                  <a:srgbClr val="FF0000"/>
                </a:solidFill>
                <a:cs typeface="FreesiaUPC" pitchFamily="34" charset="-34"/>
              </a:rPr>
              <a:t>ผลของสัญญา</a:t>
            </a:r>
          </a:p>
        </p:txBody>
      </p:sp>
      <p:sp>
        <p:nvSpPr>
          <p:cNvPr id="1587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285875"/>
            <a:ext cx="8648700" cy="3390900"/>
          </a:xfrm>
          <a:solidFill>
            <a:srgbClr val="C7FFAB"/>
          </a:solidFill>
          <a:ln w="57150">
            <a:solidFill>
              <a:srgbClr val="99FF66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u="sng" dirty="0" smtClean="0">
                <a:solidFill>
                  <a:srgbClr val="C00000"/>
                </a:solidFill>
                <a:cs typeface="FreesiaUPC" pitchFamily="34" charset="-34"/>
              </a:rPr>
              <a:t>หลักการ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4000" b="1" dirty="0" smtClean="0">
                <a:cs typeface="FreesiaUPC" pitchFamily="34" charset="-34"/>
              </a:rPr>
              <a:t>สัญญามีผลนับตั้งแต่วันที่คู่สัญญาได้ลงนามในสัญญา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400" b="1" u="sng" dirty="0" smtClean="0">
                <a:solidFill>
                  <a:srgbClr val="C00000"/>
                </a:solidFill>
                <a:cs typeface="EucrosiaUPC" pitchFamily="18" charset="-34"/>
              </a:rPr>
              <a:t>ยกเว้น </a:t>
            </a:r>
            <a:r>
              <a:rPr lang="th-TH" sz="4000" dirty="0" smtClean="0">
                <a:solidFill>
                  <a:srgbClr val="C00000"/>
                </a:solidFill>
                <a:cs typeface="EucrosiaUPC" pitchFamily="18" charset="-34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4000" dirty="0" smtClean="0">
                <a:cs typeface="EucrosiaUPC" pitchFamily="18" charset="-34"/>
              </a:rPr>
              <a:t>   </a:t>
            </a:r>
            <a:r>
              <a:rPr lang="th-TH" sz="4000" b="1" dirty="0" smtClean="0">
                <a:cs typeface="FreesiaUPC" pitchFamily="34" charset="-34"/>
              </a:rPr>
              <a:t>คู่สัญญามีข้อตกลงกำหนดเงื่อนไขกันไว้ในสัญญา	เป็นอย่างอื่น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th-TH" sz="4000" dirty="0" smtClean="0">
              <a:cs typeface="EucrosiaUPC" pitchFamily="18" charset="-34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th-TH" sz="4000" dirty="0" smtClean="0">
              <a:cs typeface="EucrosiaUPC" pitchFamily="18" charset="-34"/>
            </a:endParaRPr>
          </a:p>
        </p:txBody>
      </p:sp>
      <p:sp>
        <p:nvSpPr>
          <p:cNvPr id="226308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3E7F84-3698-46D0-960C-004F6D9FA833}" type="slidenum">
              <a:rPr lang="en-US" smtClean="0">
                <a:solidFill>
                  <a:srgbClr val="898989"/>
                </a:solidFill>
              </a:rPr>
              <a:pPr/>
              <a:t>85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214313" y="4714875"/>
            <a:ext cx="8720137" cy="1928813"/>
          </a:xfrm>
          <a:prstGeom prst="rect">
            <a:avLst/>
          </a:prstGeom>
          <a:solidFill>
            <a:srgbClr val="FFFF66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400" b="1" u="sng" dirty="0">
                <a:solidFill>
                  <a:srgbClr val="C00000"/>
                </a:solidFill>
                <a:latin typeface="Calibri"/>
                <a:cs typeface="FreesiaUPC" pitchFamily="34" charset="-34"/>
              </a:rPr>
              <a:t>ระเบียบข้อ๑๓๕</a:t>
            </a:r>
            <a:br>
              <a:rPr lang="th-TH" sz="4400" b="1" u="sng" dirty="0">
                <a:solidFill>
                  <a:srgbClr val="C00000"/>
                </a:solidFill>
                <a:latin typeface="Calibri"/>
                <a:cs typeface="FreesiaUPC" pitchFamily="34" charset="-34"/>
              </a:rPr>
            </a:br>
            <a:r>
              <a:rPr lang="th-TH" sz="4000" b="1" dirty="0">
                <a:solidFill>
                  <a:prstClr val="black"/>
                </a:solidFill>
                <a:latin typeface="Calibri"/>
                <a:cs typeface="FreesiaUPC" pitchFamily="34" charset="-34"/>
              </a:rPr>
              <a:t>สัญญา/ข้อตกลงที่มีมูลค่า ๑ ล้านบาทขึ้นไป                  	ให้ส่งสำเนาให้</a:t>
            </a:r>
            <a:r>
              <a:rPr lang="th-TH" sz="4000" b="1" dirty="0" err="1">
                <a:solidFill>
                  <a:prstClr val="black"/>
                </a:solidFill>
                <a:latin typeface="Calibri"/>
                <a:cs typeface="FreesiaUPC" pitchFamily="34" charset="-34"/>
              </a:rPr>
              <a:t>สตง.</a:t>
            </a:r>
            <a:r>
              <a:rPr lang="th-TH" sz="4000" b="1" dirty="0">
                <a:solidFill>
                  <a:prstClr val="black"/>
                </a:solidFill>
                <a:latin typeface="Calibri"/>
                <a:cs typeface="FreesiaUPC" pitchFamily="34" charset="-34"/>
              </a:rPr>
              <a:t>และกรมสรรพากรภายใน ๓๐ วัน    	นับแต่วันทำสัญญา หรือ ข้อตกลงด้วย</a:t>
            </a:r>
            <a:endParaRPr lang="th-TH" sz="4400" b="1" dirty="0">
              <a:solidFill>
                <a:prstClr val="black"/>
              </a:solidFill>
              <a:latin typeface="Calibri"/>
              <a:cs typeface="FreesiaUPC" pitchFamily="34" charset="-34"/>
            </a:endParaRPr>
          </a:p>
        </p:txBody>
      </p:sp>
      <p:pic>
        <p:nvPicPr>
          <p:cNvPr id="226310" name="รูปภาพ 4" descr="judge_jody_listening__a_h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71438"/>
            <a:ext cx="35004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ลูกศรลง 7"/>
          <p:cNvSpPr/>
          <p:nvPr/>
        </p:nvSpPr>
        <p:spPr>
          <a:xfrm rot="19126880">
            <a:off x="3419475" y="4641850"/>
            <a:ext cx="714375" cy="5318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20137" cy="868362"/>
          </a:xfrm>
          <a:solidFill>
            <a:srgbClr val="FFFF00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cs typeface="FreesiaUPC" pitchFamily="34" charset="-34"/>
              </a:rPr>
              <a:t>   </a:t>
            </a:r>
            <a:r>
              <a:rPr lang="th-TH" sz="5400" b="1" dirty="0" smtClean="0">
                <a:solidFill>
                  <a:srgbClr val="0000CC"/>
                </a:solidFill>
                <a:cs typeface="FreesiaUPC" pitchFamily="34" charset="-34"/>
              </a:rPr>
              <a:t>ใคร ?   เป็นผู้มีหน้าที่บริหารสัญญา</a:t>
            </a:r>
            <a:endParaRPr lang="th-TH" sz="5400" b="1" dirty="0">
              <a:solidFill>
                <a:srgbClr val="0000CC"/>
              </a:solidFill>
              <a:cs typeface="FreesiaUPC" pitchFamily="34" charset="-34"/>
            </a:endParaRPr>
          </a:p>
        </p:txBody>
      </p:sp>
      <p:sp>
        <p:nvSpPr>
          <p:cNvPr id="256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313" y="1285875"/>
            <a:ext cx="8720137" cy="5357813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66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คำวินิจฉัย</a:t>
            </a:r>
            <a:r>
              <a:rPr lang="th-TH" b="1" u="sng" dirty="0" err="1" smtClean="0">
                <a:solidFill>
                  <a:srgbClr val="C00000"/>
                </a:solidFill>
                <a:cs typeface="FreesiaUPC" pitchFamily="34" charset="-34"/>
              </a:rPr>
              <a:t>กวพ.</a:t>
            </a: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ด่วนที่สุด ที่ </a:t>
            </a:r>
            <a:r>
              <a:rPr lang="th-TH" b="1" u="sng" dirty="0" err="1" smtClean="0">
                <a:solidFill>
                  <a:srgbClr val="C00000"/>
                </a:solidFill>
                <a:cs typeface="FreesiaUPC" pitchFamily="34" charset="-34"/>
              </a:rPr>
              <a:t>กค</a:t>
            </a: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(</a:t>
            </a:r>
            <a:r>
              <a:rPr lang="th-TH" b="1" u="sng" dirty="0" err="1" smtClean="0">
                <a:solidFill>
                  <a:srgbClr val="C00000"/>
                </a:solidFill>
                <a:cs typeface="FreesiaUPC" pitchFamily="34" charset="-34"/>
              </a:rPr>
              <a:t>กวพ</a:t>
            </a: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)๐๔๐๘.๔/๒๘๕๑๔ลว.๑๒ ต.ค.๔๘</a:t>
            </a: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th-TH" sz="4000" b="1" dirty="0" smtClean="0">
                <a:cs typeface="FreesiaUPC" pitchFamily="34" charset="-34"/>
              </a:rPr>
              <a:t>เจ้าหน้าที่พัสดุ/ </a:t>
            </a:r>
            <a:r>
              <a:rPr lang="th-TH" sz="4000" b="1" dirty="0" smtClean="0">
                <a:solidFill>
                  <a:srgbClr val="FF0000"/>
                </a:solidFill>
                <a:cs typeface="FreesiaUPC" pitchFamily="34" charset="-34"/>
              </a:rPr>
              <a:t>คณะกรรมการตรวจรับพัสดุ </a:t>
            </a:r>
            <a:r>
              <a:rPr lang="th-TH" sz="4000" b="1" dirty="0" smtClean="0">
                <a:solidFill>
                  <a:srgbClr val="000066"/>
                </a:solidFill>
                <a:cs typeface="FreesiaUPC" pitchFamily="34" charset="-34"/>
              </a:rPr>
              <a:t>หรือ </a:t>
            </a:r>
            <a:r>
              <a:rPr lang="th-TH" sz="4000" b="1" dirty="0" smtClean="0">
                <a:solidFill>
                  <a:srgbClr val="990033"/>
                </a:solidFill>
                <a:cs typeface="FreesiaUPC" pitchFamily="34" charset="-34"/>
              </a:rPr>
              <a:t>คณะกรรมการตรวจการจ้าง</a:t>
            </a: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th-TH" sz="3600" b="1" u="sng" dirty="0" smtClean="0">
                <a:solidFill>
                  <a:srgbClr val="FF0000"/>
                </a:solidFill>
                <a:cs typeface="FreesiaUPC" pitchFamily="34" charset="-34"/>
              </a:rPr>
              <a:t>โดยปกติ </a:t>
            </a:r>
            <a:r>
              <a:rPr lang="th-TH" sz="3600" b="1" dirty="0" smtClean="0">
                <a:solidFill>
                  <a:srgbClr val="000066"/>
                </a:solidFill>
                <a:cs typeface="FreesiaUPC" pitchFamily="34" charset="-34"/>
              </a:rPr>
              <a:t>ต้องมีหน้าที่บริหารสัญญา กล่าวคือ เมื่อสัญญา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rgbClr val="C00000"/>
              </a:buClr>
              <a:buFont typeface="Verdana" pitchFamily="34" charset="0"/>
              <a:buNone/>
              <a:defRPr/>
            </a:pPr>
            <a:r>
              <a:rPr lang="th-TH" sz="3600" b="1" dirty="0" smtClean="0">
                <a:solidFill>
                  <a:srgbClr val="000066"/>
                </a:solidFill>
                <a:cs typeface="FreesiaUPC" pitchFamily="34" charset="-34"/>
              </a:rPr>
              <a:t>	ครบกำหนด จะต้องแจ้งให้ผู้ขายหรือรับจ้างส่งมอบงาน 	ตามสัญญา เจ้าหน้าที่ดังกล่าว จะต้องเสนอหัวหน้าส่วน	ราชการให้มี </a:t>
            </a:r>
            <a:r>
              <a:rPr lang="th-TH" sz="3600" b="1" dirty="0" smtClean="0">
                <a:solidFill>
                  <a:srgbClr val="FF0000"/>
                </a:solidFill>
                <a:cs typeface="FreesiaUPC" pitchFamily="34" charset="-34"/>
              </a:rPr>
              <a:t>หนังสือแจ้งเตือน </a:t>
            </a:r>
            <a:r>
              <a:rPr lang="th-TH" sz="3600" b="1" dirty="0" smtClean="0">
                <a:solidFill>
                  <a:srgbClr val="990099"/>
                </a:solidFill>
                <a:cs typeface="FreesiaUPC" pitchFamily="34" charset="-34"/>
              </a:rPr>
              <a:t>แจ้งปรับ </a:t>
            </a:r>
            <a:r>
              <a:rPr lang="th-TH" sz="3600" b="1" dirty="0" smtClean="0">
                <a:solidFill>
                  <a:srgbClr val="000066"/>
                </a:solidFill>
                <a:cs typeface="FreesiaUPC" pitchFamily="34" charset="-34"/>
              </a:rPr>
              <a:t>แล้วแต่กรณี   “””</a:t>
            </a:r>
            <a:r>
              <a:rPr lang="th-TH" sz="3600" b="1" dirty="0" smtClean="0">
                <a:solidFill>
                  <a:srgbClr val="C00000"/>
                </a:solidFill>
                <a:cs typeface="FreesiaUPC" pitchFamily="34" charset="-34"/>
              </a:rPr>
              <a:t>หากมิได้ดำเนินการ จะถือว่าละเลยไม่ดำเนินการตามหน้าที่</a:t>
            </a:r>
          </a:p>
        </p:txBody>
      </p:sp>
      <p:sp>
        <p:nvSpPr>
          <p:cNvPr id="22733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9E43D4-4C87-4BA0-8E49-3F252E5BB259}" type="slidenum">
              <a:rPr lang="en-US" smtClean="0">
                <a:solidFill>
                  <a:srgbClr val="898989"/>
                </a:solidFill>
              </a:rPr>
              <a:pPr/>
              <a:t>86</a:t>
            </a:fld>
            <a:endParaRPr lang="th-TH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88913"/>
            <a:ext cx="8643937" cy="882650"/>
          </a:xfrm>
          <a:solidFill>
            <a:srgbClr val="FFFF00"/>
          </a:solidFill>
          <a:ln w="38100">
            <a:solidFill>
              <a:srgbClr val="009900"/>
            </a:solidFill>
          </a:ln>
        </p:spPr>
        <p:txBody>
          <a:bodyPr rtlCol="0"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chemeClr val="tx2">
                    <a:satMod val="130000"/>
                  </a:schemeClr>
                </a:solidFill>
                <a:latin typeface="Browallia New" pitchFamily="34" charset="-34"/>
                <a:cs typeface="EucrosiaUPC" pitchFamily="18" charset="-34"/>
              </a:rPr>
              <a:t>      </a:t>
            </a:r>
            <a:r>
              <a:rPr lang="th-TH" sz="4000" b="1" dirty="0" smtClean="0">
                <a:solidFill>
                  <a:schemeClr val="tx2">
                    <a:satMod val="130000"/>
                  </a:schemeClr>
                </a:solidFill>
                <a:latin typeface="Browallia New" pitchFamily="34" charset="-34"/>
                <a:cs typeface="EucrosiaUPC" pitchFamily="18" charset="-34"/>
              </a:rPr>
              <a:t>กรณีจำเป็นต้องแก้ไข/เปลี่ยนแปลงสัญญา</a:t>
            </a:r>
            <a:r>
              <a:rPr lang="th-TH" sz="4000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  <a:cs typeface="EucrosiaUPC" pitchFamily="18" charset="-34"/>
              </a:rPr>
              <a:t>(ข้อ๑๓๖) </a:t>
            </a:r>
            <a:r>
              <a:rPr lang="th-TH" sz="6000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  <a:cs typeface="EucrosiaUPC" pitchFamily="18" charset="-34"/>
              </a:rPr>
              <a:t/>
            </a:r>
            <a:br>
              <a:rPr lang="th-TH" sz="6000" b="1" dirty="0" smtClean="0">
                <a:solidFill>
                  <a:schemeClr val="tx2">
                    <a:satMod val="130000"/>
                  </a:schemeClr>
                </a:solidFill>
                <a:latin typeface="Angsana New" pitchFamily="18" charset="-34"/>
                <a:cs typeface="EucrosiaUPC" pitchFamily="18" charset="-34"/>
              </a:rPr>
            </a:br>
            <a:endParaRPr lang="th-TH" sz="6000" b="1" dirty="0" smtClean="0">
              <a:solidFill>
                <a:schemeClr val="tx2">
                  <a:satMod val="130000"/>
                </a:schemeClr>
              </a:solidFill>
              <a:latin typeface="Angsana New" pitchFamily="18" charset="-34"/>
              <a:cs typeface="EucrosiaUPC" pitchFamily="18" charset="-34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285875"/>
            <a:ext cx="8501062" cy="538321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9900"/>
            </a:solidFill>
          </a:ln>
        </p:spPr>
        <p:txBody>
          <a:bodyPr rtlCol="0">
            <a:normAutofit fontScale="25000" lnSpcReduction="200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14400" b="1" u="sng" dirty="0" smtClean="0">
                <a:solidFill>
                  <a:srgbClr val="FF0000"/>
                </a:solidFill>
                <a:cs typeface="EucrosiaUPC" pitchFamily="18" charset="-34"/>
              </a:rPr>
              <a:t>หลัก</a:t>
            </a:r>
            <a:r>
              <a:rPr lang="th-TH" sz="14400" b="1" i="1" u="sng" dirty="0" smtClean="0">
                <a:solidFill>
                  <a:srgbClr val="FF0000"/>
                </a:solidFill>
                <a:cs typeface="EucrosiaUPC" pitchFamily="18" charset="-34"/>
              </a:rPr>
              <a:t> </a:t>
            </a:r>
            <a:r>
              <a:rPr lang="th-TH" sz="14400" b="1" dirty="0" smtClean="0">
                <a:solidFill>
                  <a:srgbClr val="FF0000"/>
                </a:solidFill>
                <a:cs typeface="EucrosiaUPC" pitchFamily="18" charset="-34"/>
              </a:rPr>
              <a:t> </a:t>
            </a:r>
            <a:r>
              <a:rPr lang="en-US" sz="14400" b="1" dirty="0" smtClean="0">
                <a:solidFill>
                  <a:srgbClr val="FF0000"/>
                </a:solidFill>
                <a:cs typeface="EucrosiaUPC" pitchFamily="18" charset="-34"/>
              </a:rPr>
              <a:t>*</a:t>
            </a:r>
            <a:r>
              <a:rPr lang="th-TH" sz="14400" b="1" dirty="0" smtClean="0">
                <a:cs typeface="EucrosiaUPC" pitchFamily="18" charset="-34"/>
              </a:rPr>
              <a:t>สัญญาที่ลงนามแล้ว </a:t>
            </a:r>
            <a:r>
              <a:rPr lang="th-TH" sz="14400" b="1" u="sng" dirty="0" smtClean="0">
                <a:solidFill>
                  <a:srgbClr val="A50021"/>
                </a:solidFill>
                <a:cs typeface="EucrosiaUPC" pitchFamily="18" charset="-34"/>
              </a:rPr>
              <a:t>ห้ามแก้ไขเปลี่ยนแปลง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14400" b="1" u="sng" dirty="0" smtClean="0">
                <a:solidFill>
                  <a:srgbClr val="FF0000"/>
                </a:solidFill>
                <a:cs typeface="EucrosiaUPC" pitchFamily="18" charset="-34"/>
              </a:rPr>
              <a:t>ข้อยกเว้น</a:t>
            </a:r>
            <a:r>
              <a:rPr lang="th-TH" sz="14400" b="1" dirty="0" smtClean="0">
                <a:solidFill>
                  <a:srgbClr val="FF0000"/>
                </a:solidFill>
                <a:cs typeface="EucrosiaUPC" pitchFamily="18" charset="-34"/>
              </a:rPr>
              <a:t> -</a:t>
            </a:r>
            <a:r>
              <a:rPr lang="th-TH" sz="14400" b="1" u="sng" dirty="0" smtClean="0">
                <a:solidFill>
                  <a:srgbClr val="C00000"/>
                </a:solidFill>
                <a:cs typeface="EucrosiaUPC" pitchFamily="18" charset="-34"/>
              </a:rPr>
              <a:t>กรณีจำเป็นต้องแก้ไข</a:t>
            </a:r>
          </a:p>
          <a:p>
            <a:pPr marL="1297623" lvl="4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Blip>
                <a:blip r:embed="rId2"/>
              </a:buBlip>
              <a:defRPr/>
            </a:pPr>
            <a:r>
              <a:rPr lang="th-TH" sz="14400" b="1" dirty="0" smtClean="0">
                <a:cs typeface="EucrosiaUPC" pitchFamily="18" charset="-34"/>
              </a:rPr>
              <a:t>  เป็นอำนาจหัวหน้าส่วนราชการพิจารณา </a:t>
            </a:r>
          </a:p>
          <a:p>
            <a:pPr marL="1297623" lvl="4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Blip>
                <a:blip r:embed="rId2"/>
              </a:buBlip>
              <a:defRPr/>
            </a:pPr>
            <a:r>
              <a:rPr lang="th-TH" sz="14400" b="1" dirty="0" smtClean="0">
                <a:cs typeface="EucrosiaUPC" pitchFamily="18" charset="-34"/>
              </a:rPr>
              <a:t>  การแก้ไขจะต้องเป็นไปเพื่อประโยชน์ราชการ        	หรือไม่ทำให้ทางราชการเสียประโยชน์</a:t>
            </a:r>
          </a:p>
          <a:p>
            <a:pPr marL="1297623" lvl="4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Blip>
                <a:blip r:embed="rId2"/>
              </a:buBlip>
              <a:defRPr/>
            </a:pPr>
            <a:r>
              <a:rPr lang="th-TH" sz="14400" b="1" dirty="0" smtClean="0">
                <a:cs typeface="EucrosiaUPC" pitchFamily="18" charset="-34"/>
              </a:rPr>
              <a:t> หากต้องเพิ่ม /ลดวงเงิน /ขยายเวลาการส่งมอบ/                    ก็ให้ตกลงไปพร้อมกัน 	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th-TH" sz="14400" b="1" u="sng" dirty="0" smtClean="0">
                <a:solidFill>
                  <a:srgbClr val="002060"/>
                </a:solidFill>
                <a:cs typeface="EucrosiaUPC" pitchFamily="18" charset="-34"/>
              </a:rPr>
              <a:t>ระยะเวลาที่จะแก้ไข </a:t>
            </a:r>
            <a:r>
              <a:rPr lang="en-US" sz="14400" b="1" u="sng" dirty="0" smtClean="0">
                <a:solidFill>
                  <a:srgbClr val="002060"/>
                </a:solidFill>
                <a:cs typeface="EucrosiaUPC" pitchFamily="18" charset="-34"/>
              </a:rPr>
              <a:t>:-</a:t>
            </a:r>
            <a:r>
              <a:rPr lang="th-TH" sz="14400" b="1" u="sng" dirty="0" smtClean="0">
                <a:solidFill>
                  <a:srgbClr val="002060"/>
                </a:solidFill>
                <a:cs typeface="EucrosiaUPC" pitchFamily="18" charset="-34"/>
              </a:rPr>
              <a:t> </a:t>
            </a:r>
          </a:p>
          <a:p>
            <a:pPr marL="542925" lvl="4" indent="-45085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sz="12300" b="1" dirty="0" smtClean="0">
                <a:solidFill>
                  <a:srgbClr val="008000"/>
                </a:solidFill>
                <a:cs typeface="EucrosiaUPC" pitchFamily="18" charset="-34"/>
              </a:rPr>
              <a:t>“</a:t>
            </a:r>
            <a:r>
              <a:rPr lang="th-TH" sz="16000" b="1" u="sng" dirty="0" smtClean="0">
                <a:solidFill>
                  <a:srgbClr val="FF0000"/>
                </a:solidFill>
                <a:cs typeface="EucrosiaUPC" pitchFamily="18" charset="-34"/>
              </a:rPr>
              <a:t>จะแก้ไขเมื่อไดก็ได้ </a:t>
            </a:r>
          </a:p>
          <a:p>
            <a:pPr marL="542925" lvl="4" indent="-45085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6000" b="1" u="sng" dirty="0" smtClean="0">
                <a:solidFill>
                  <a:srgbClr val="FF0000"/>
                </a:solidFill>
                <a:cs typeface="EucrosiaUPC" pitchFamily="18" charset="-34"/>
              </a:rPr>
              <a:t>แต่ต้องก่อนการตรวจรับงวดสุดท้าย</a:t>
            </a:r>
          </a:p>
          <a:p>
            <a:pPr marL="542925" lvl="4" indent="-45085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12300" b="1" dirty="0" smtClean="0">
                <a:solidFill>
                  <a:srgbClr val="0000CC"/>
                </a:solidFill>
                <a:cs typeface="EucrosiaUPC" pitchFamily="18" charset="-34"/>
              </a:rPr>
              <a:t>(</a:t>
            </a:r>
            <a:r>
              <a:rPr lang="th-TH" sz="12300" b="1" dirty="0" err="1" smtClean="0">
                <a:solidFill>
                  <a:srgbClr val="0000CC"/>
                </a:solidFill>
                <a:cs typeface="EucrosiaUPC" pitchFamily="18" charset="-34"/>
              </a:rPr>
              <a:t>กค</a:t>
            </a:r>
            <a:r>
              <a:rPr lang="th-TH" sz="12300" b="1" dirty="0" smtClean="0">
                <a:solidFill>
                  <a:srgbClr val="0000CC"/>
                </a:solidFill>
                <a:cs typeface="EucrosiaUPC" pitchFamily="18" charset="-34"/>
              </a:rPr>
              <a:t>(</a:t>
            </a:r>
            <a:r>
              <a:rPr lang="th-TH" sz="12300" b="1" dirty="0" err="1" smtClean="0">
                <a:solidFill>
                  <a:srgbClr val="0000CC"/>
                </a:solidFill>
                <a:cs typeface="EucrosiaUPC" pitchFamily="18" charset="-34"/>
              </a:rPr>
              <a:t>กวพ</a:t>
            </a:r>
            <a:r>
              <a:rPr lang="th-TH" sz="12300" b="1" dirty="0" smtClean="0">
                <a:solidFill>
                  <a:srgbClr val="0000CC"/>
                </a:solidFill>
                <a:cs typeface="EucrosiaUPC" pitchFamily="18" charset="-34"/>
              </a:rPr>
              <a:t>)๐๔๐๘.๔/๒๔๓๗๙ </a:t>
            </a:r>
            <a:r>
              <a:rPr lang="th-TH" sz="12300" b="1" dirty="0" err="1" smtClean="0">
                <a:solidFill>
                  <a:srgbClr val="0000CC"/>
                </a:solidFill>
                <a:cs typeface="EucrosiaUPC" pitchFamily="18" charset="-34"/>
              </a:rPr>
              <a:t>ลว.</a:t>
            </a:r>
            <a:r>
              <a:rPr lang="th-TH" sz="12300" b="1" dirty="0" smtClean="0">
                <a:solidFill>
                  <a:srgbClr val="0000CC"/>
                </a:solidFill>
                <a:cs typeface="EucrosiaUPC" pitchFamily="18" charset="-34"/>
              </a:rPr>
              <a:t>๑กย.๔๘)</a:t>
            </a:r>
          </a:p>
          <a:p>
            <a:pPr marL="542925" lvl="4" indent="-450850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h-TH" sz="12300" b="1" dirty="0" smtClean="0">
                <a:solidFill>
                  <a:srgbClr val="FF0000"/>
                </a:solidFill>
                <a:cs typeface="EucrosiaUPC" pitchFamily="18" charset="-34"/>
              </a:rPr>
              <a:t>”</a:t>
            </a:r>
          </a:p>
        </p:txBody>
      </p:sp>
      <p:sp>
        <p:nvSpPr>
          <p:cNvPr id="228356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F9F385-5F5B-492D-BD1E-092DB017354D}" type="slidenum">
              <a:rPr lang="en-US" smtClean="0">
                <a:solidFill>
                  <a:srgbClr val="898989"/>
                </a:solidFill>
              </a:rPr>
              <a:pPr/>
              <a:t>87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228357" name="Picture 6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09529">
            <a:off x="123825" y="414338"/>
            <a:ext cx="9794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57375" y="274638"/>
            <a:ext cx="7077075" cy="1143000"/>
          </a:xfrm>
          <a:solidFill>
            <a:srgbClr val="FFFF00"/>
          </a:solidFill>
          <a:ln w="38100">
            <a:solidFill>
              <a:srgbClr val="6600FF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2">
                    <a:satMod val="130000"/>
                  </a:schemeClr>
                </a:solidFill>
                <a:latin typeface="Browallia New" pitchFamily="34" charset="-34"/>
                <a:cs typeface="EucrosiaUPC" pitchFamily="18" charset="-34"/>
              </a:rPr>
              <a:t/>
            </a:r>
            <a:br>
              <a:rPr lang="th-TH" b="1" dirty="0" smtClean="0">
                <a:solidFill>
                  <a:schemeClr val="tx2">
                    <a:satMod val="130000"/>
                  </a:schemeClr>
                </a:solidFill>
                <a:latin typeface="Browallia New" pitchFamily="34" charset="-34"/>
                <a:cs typeface="EucrosiaUPC" pitchFamily="18" charset="-34"/>
              </a:rPr>
            </a:br>
            <a:r>
              <a:rPr lang="th-TH" sz="4800" b="1" dirty="0" smtClean="0">
                <a:latin typeface="Browallia New" pitchFamily="34" charset="-34"/>
                <a:cs typeface="EucrosiaUPC" pitchFamily="18" charset="-34"/>
              </a:rPr>
              <a:t>การแก้ไข/เปลี่ยนแปลงสัญญา</a:t>
            </a:r>
            <a:r>
              <a:rPr lang="th-TH" sz="4800" b="1" dirty="0" smtClean="0">
                <a:latin typeface="Angsana New" pitchFamily="18" charset="-34"/>
                <a:cs typeface="EucrosiaUPC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EucrosiaUPC" pitchFamily="18" charset="-34"/>
              </a:rPr>
              <a:t>(ต่อ)</a:t>
            </a:r>
            <a:r>
              <a:rPr lang="th-TH" sz="6000" b="1" dirty="0" smtClean="0">
                <a:latin typeface="Angsana New" pitchFamily="18" charset="-34"/>
                <a:cs typeface="EucrosiaUPC" pitchFamily="18" charset="-34"/>
              </a:rPr>
              <a:t> </a:t>
            </a:r>
            <a:r>
              <a:rPr lang="th-TH" sz="5400" b="1" dirty="0" smtClean="0">
                <a:latin typeface="Angsana New" pitchFamily="18" charset="-34"/>
                <a:cs typeface="EucrosiaUPC" pitchFamily="18" charset="-34"/>
              </a:rPr>
              <a:t/>
            </a:r>
            <a:br>
              <a:rPr lang="th-TH" sz="5400" b="1" dirty="0" smtClean="0">
                <a:latin typeface="Angsana New" pitchFamily="18" charset="-34"/>
                <a:cs typeface="EucrosiaUPC" pitchFamily="18" charset="-34"/>
              </a:rPr>
            </a:br>
            <a:endParaRPr lang="th-TH" sz="4000" dirty="0"/>
          </a:p>
        </p:txBody>
      </p:sp>
      <p:sp>
        <p:nvSpPr>
          <p:cNvPr id="226307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714500"/>
            <a:ext cx="8648700" cy="4857750"/>
          </a:xfr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4200" b="1" u="sng" dirty="0" smtClean="0">
                <a:solidFill>
                  <a:srgbClr val="FF0000"/>
                </a:solidFill>
                <a:cs typeface="EucrosiaUPC" pitchFamily="18" charset="-34"/>
              </a:rPr>
              <a:t>การแก้ไขสัญญา  ถ้าจำเป็นต้อง</a:t>
            </a:r>
            <a:r>
              <a:rPr lang="en-US" sz="4200" b="1" u="sng" dirty="0" smtClean="0">
                <a:solidFill>
                  <a:srgbClr val="FF0000"/>
                </a:solidFill>
                <a:cs typeface="EucrosiaUPC" pitchFamily="18" charset="-34"/>
              </a:rPr>
              <a:t>:-</a:t>
            </a:r>
            <a:endParaRPr lang="th-TH" sz="4200" b="1" u="sng" dirty="0" smtClean="0">
              <a:solidFill>
                <a:srgbClr val="FF0000"/>
              </a:solidFill>
              <a:cs typeface="EucrosiaUPC" pitchFamily="18" charset="-34"/>
            </a:endParaRPr>
          </a:p>
          <a:p>
            <a:pPr lvl="1" indent="-282575" eaLnBrk="1" fontAlgn="auto" hangingPunct="1">
              <a:lnSpc>
                <a:spcPct val="9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th-TH" sz="3800" b="1" dirty="0" smtClean="0">
                <a:solidFill>
                  <a:srgbClr val="C00000"/>
                </a:solidFill>
                <a:cs typeface="EucrosiaUPC" pitchFamily="18" charset="-34"/>
              </a:rPr>
              <a:t>-</a:t>
            </a:r>
            <a:r>
              <a:rPr lang="th-TH" sz="4200" b="1" dirty="0" smtClean="0">
                <a:cs typeface="EucrosiaUPC" pitchFamily="18" charset="-34"/>
              </a:rPr>
              <a:t>เพิ่ม /ลดวงเงิน /ขยายเวลาการส่งมอบ/                    ก็ให้ตกลงไปพร้อมกัน </a:t>
            </a:r>
          </a:p>
          <a:p>
            <a:pPr lvl="1" indent="-282575" eaLnBrk="1" fontAlgn="auto" hangingPunct="1">
              <a:lnSpc>
                <a:spcPct val="90000"/>
              </a:lnSpc>
              <a:spcAft>
                <a:spcPts val="0"/>
              </a:spcAft>
              <a:buFont typeface="Verdana" pitchFamily="34" charset="0"/>
              <a:buNone/>
              <a:defRPr/>
            </a:pPr>
            <a:endParaRPr lang="th-TH" b="1" dirty="0" smtClean="0">
              <a:cs typeface="EucrosiaUPC" pitchFamily="18" charset="-34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4600" b="1" u="sng" dirty="0" smtClean="0">
                <a:solidFill>
                  <a:srgbClr val="A50021"/>
                </a:solidFill>
                <a:cs typeface="EucrosiaUPC" pitchFamily="18" charset="-34"/>
              </a:rPr>
              <a:t>กรณีงานเกี่ยวกับความมั่นคงแข็งแรง</a:t>
            </a:r>
            <a:r>
              <a:rPr lang="th-TH" sz="4600" b="1" u="sng" dirty="0" smtClean="0">
                <a:cs typeface="EucrosiaUPC" pitchFamily="18" charset="-34"/>
              </a:rPr>
              <a:t>/</a:t>
            </a:r>
            <a:r>
              <a:rPr lang="th-TH" sz="4600" b="1" u="sng" dirty="0" smtClean="0">
                <a:solidFill>
                  <a:srgbClr val="FF0000"/>
                </a:solidFill>
                <a:cs typeface="EucrosiaUPC" pitchFamily="18" charset="-34"/>
              </a:rPr>
              <a:t>งานเทคนิคเฉพาะอย่าง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h-TH" sz="3800" b="1" dirty="0" smtClean="0">
                <a:solidFill>
                  <a:srgbClr val="C00000"/>
                </a:solidFill>
                <a:cs typeface="EucrosiaUPC" pitchFamily="18" charset="-34"/>
              </a:rPr>
              <a:t>   -</a:t>
            </a:r>
            <a:r>
              <a:rPr lang="th-TH" sz="4100" b="1" dirty="0" smtClean="0">
                <a:solidFill>
                  <a:srgbClr val="0000FF"/>
                </a:solidFill>
                <a:cs typeface="EucrosiaUPC" pitchFamily="18" charset="-34"/>
              </a:rPr>
              <a:t>ต้องได้รับการรับรองจากสถาปนิก/วิศวกรฯ ที่รับผิดชอบ ก่อนการแก้ไข</a:t>
            </a:r>
            <a:endParaRPr lang="th-TH" sz="3800" b="1" dirty="0" smtClean="0">
              <a:solidFill>
                <a:srgbClr val="0000FF"/>
              </a:solidFill>
              <a:cs typeface="EucrosiaUPC" pitchFamily="18" charset="-34"/>
            </a:endParaRPr>
          </a:p>
        </p:txBody>
      </p:sp>
      <p:sp>
        <p:nvSpPr>
          <p:cNvPr id="229380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A6BB52-4A25-4A9F-8BA4-3F8A6E2167D8}" type="slidenum">
              <a:rPr lang="en-US" smtClean="0">
                <a:solidFill>
                  <a:srgbClr val="898989"/>
                </a:solidFill>
              </a:rPr>
              <a:pPr/>
              <a:t>88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229381" name="Picture 4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247650"/>
            <a:ext cx="15319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8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4714875"/>
            <a:ext cx="1276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DB88DE-3475-4834-B4F5-D90B32C0974C}" type="slidenum">
              <a:rPr lang="en-US" smtClean="0">
                <a:solidFill>
                  <a:srgbClr val="898989"/>
                </a:solidFill>
              </a:rPr>
              <a:pPr/>
              <a:t>89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มนมุมสี่เหลี่ยมด้านทแยงมุม 2"/>
          <p:cNvSpPr/>
          <p:nvPr/>
        </p:nvSpPr>
        <p:spPr>
          <a:xfrm>
            <a:off x="71438" y="214313"/>
            <a:ext cx="8786812" cy="135731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rgbClr val="C00000"/>
                </a:solidFill>
                <a:cs typeface="FreesiaUPC" pitchFamily="34" charset="-34"/>
              </a:rPr>
              <a:t>คู่สัญญาขอแก้ไขงวดงาน และงวดเงินใหม่ </a:t>
            </a:r>
          </a:p>
          <a:p>
            <a:pPr algn="ctr">
              <a:defRPr/>
            </a:pPr>
            <a:r>
              <a:rPr lang="th-TH" sz="4800" b="1" dirty="0">
                <a:solidFill>
                  <a:srgbClr val="C00000"/>
                </a:solidFill>
                <a:cs typeface="FreesiaUPC" pitchFamily="34" charset="-34"/>
              </a:rPr>
              <a:t>ให้เหมา</a:t>
            </a:r>
            <a:r>
              <a:rPr lang="th-TH" sz="4400" b="1" dirty="0">
                <a:solidFill>
                  <a:srgbClr val="C00000"/>
                </a:solidFill>
                <a:cs typeface="FreesiaUPC" pitchFamily="34" charset="-34"/>
              </a:rPr>
              <a:t>ะสม กระทำได้</a:t>
            </a:r>
            <a:r>
              <a:rPr lang="th-TH" sz="4000" b="1" dirty="0">
                <a:solidFill>
                  <a:srgbClr val="00A44A"/>
                </a:solidFill>
                <a:cs typeface="FreesiaUPC" pitchFamily="34" charset="-34"/>
              </a:rPr>
              <a:t>(</a:t>
            </a:r>
            <a:r>
              <a:rPr lang="en-US" sz="2000" b="1" dirty="0">
                <a:solidFill>
                  <a:srgbClr val="00A44A"/>
                </a:solidFill>
                <a:cs typeface="FreesiaUPC" pitchFamily="34" charset="-34"/>
              </a:rPr>
              <a:t>RF</a:t>
            </a:r>
            <a:r>
              <a:rPr lang="th-TH" sz="4000" b="1" dirty="0">
                <a:solidFill>
                  <a:srgbClr val="00A44A"/>
                </a:solidFill>
                <a:cs typeface="FreesiaUPC" pitchFamily="34" charset="-34"/>
              </a:rPr>
              <a:t>๐๕๐๗๙/๑๗/๐๒/๒๕๕๓)</a:t>
            </a:r>
            <a:endParaRPr lang="th-TH" sz="4400" dirty="0">
              <a:solidFill>
                <a:srgbClr val="00A44A"/>
              </a:solidFill>
              <a:cs typeface="FreesiaUPC" pitchFamily="34" charset="-34"/>
            </a:endParaRPr>
          </a:p>
        </p:txBody>
      </p:sp>
      <p:sp>
        <p:nvSpPr>
          <p:cNvPr id="4" name="มนมุมสี่เหลี่ยมด้านทแยงมุม 3"/>
          <p:cNvSpPr/>
          <p:nvPr/>
        </p:nvSpPr>
        <p:spPr>
          <a:xfrm>
            <a:off x="71438" y="1714500"/>
            <a:ext cx="9001125" cy="4857750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q"/>
              <a:defRPr/>
            </a:pPr>
            <a:r>
              <a:rPr lang="th-TH" sz="3600" b="1" u="sng" dirty="0">
                <a:solidFill>
                  <a:prstClr val="black"/>
                </a:solidFill>
                <a:cs typeface="FreesiaUPC" pitchFamily="34" charset="-34"/>
              </a:rPr>
              <a:t>หากมีความจำเป็นต้องแก้ไขสัญญา เป็นดุลพินิจของ             ส่วนราชการ ที่จะต้องพิจารณา ตามนัยระเบียบฯพัสดุ ข้อ ๑๓๖ </a:t>
            </a:r>
            <a:r>
              <a:rPr lang="th-TH" sz="3600" b="1" u="sng" dirty="0">
                <a:solidFill>
                  <a:srgbClr val="C00000"/>
                </a:solidFill>
                <a:cs typeface="FreesiaUPC" pitchFamily="34" charset="-34"/>
              </a:rPr>
              <a:t>กล่าวคือ </a:t>
            </a:r>
          </a:p>
          <a:p>
            <a:pPr algn="ctr">
              <a:buFont typeface="Wingdings" pitchFamily="2" charset="2"/>
              <a:buChar char="q"/>
              <a:defRPr/>
            </a:pPr>
            <a:r>
              <a:rPr lang="th-TH" sz="3600" b="1" u="sng" dirty="0">
                <a:solidFill>
                  <a:srgbClr val="C00000"/>
                </a:solidFill>
                <a:cs typeface="FreesiaUPC" pitchFamily="34" charset="-34"/>
              </a:rPr>
              <a:t> </a:t>
            </a:r>
            <a:r>
              <a:rPr lang="th-TH" sz="3600" b="1" u="sng" dirty="0">
                <a:solidFill>
                  <a:srgbClr val="0000CC"/>
                </a:solidFill>
                <a:cs typeface="FreesiaUPC" pitchFamily="34" charset="-34"/>
              </a:rPr>
              <a:t>ต้องเป็นการแก้ไขเพื่อประโยชน์ของทางราชการ </a:t>
            </a:r>
          </a:p>
          <a:p>
            <a:pPr algn="ctr">
              <a:buFont typeface="Wingdings" pitchFamily="2" charset="2"/>
              <a:buChar char="q"/>
              <a:defRPr/>
            </a:pPr>
            <a:r>
              <a:rPr lang="th-TH" sz="3600" b="1" u="sng" dirty="0">
                <a:solidFill>
                  <a:srgbClr val="0000CC"/>
                </a:solidFill>
                <a:cs typeface="FreesiaUPC" pitchFamily="34" charset="-34"/>
              </a:rPr>
              <a:t>–หรือไม่ทำให้ทางราชการเสียประโยชน์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th-TH" sz="3600" b="1" u="sng" dirty="0">
                <a:solidFill>
                  <a:srgbClr val="C00000"/>
                </a:solidFill>
                <a:cs typeface="FreesiaUPC" pitchFamily="34" charset="-34"/>
              </a:rPr>
              <a:t>โดยการแก้ไขต้องไม่กระทบต่อวัตถุประสงค์ของสัญญาเดิม</a:t>
            </a:r>
          </a:p>
          <a:p>
            <a:pPr algn="ctr">
              <a:defRPr/>
            </a:pPr>
            <a:r>
              <a:rPr lang="th-TH" sz="3600" b="1" u="sng" dirty="0">
                <a:solidFill>
                  <a:srgbClr val="C00000"/>
                </a:solidFill>
                <a:cs typeface="FreesiaUPC" pitchFamily="34" charset="-34"/>
              </a:rPr>
              <a:t>แต่ทั้งนี้  งวดงาน และงวดเงินที่แก้ไขใหม่ต้องสัมพันธ์กันด้วย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th-TH" sz="3600" b="1" u="sng" dirty="0">
                <a:solidFill>
                  <a:srgbClr val="00A44A"/>
                </a:solidFill>
                <a:cs typeface="FreesiaUPC" pitchFamily="34" charset="-34"/>
              </a:rPr>
              <a:t>และกรณีใดจะเป็นประโยชน์ต่อทางราชการห</a:t>
            </a:r>
            <a:r>
              <a:rPr lang="th-TH" sz="3600" b="1" u="sng" dirty="0">
                <a:solidFill>
                  <a:srgbClr val="00A44A"/>
                </a:solidFill>
              </a:rPr>
              <a:t>รือไม่นั้น            ให้คำนึงถึงความเป็นธรรมด้วย</a:t>
            </a:r>
            <a:endParaRPr lang="th-TH" sz="3600" dirty="0">
              <a:solidFill>
                <a:srgbClr val="00A44A"/>
              </a:solidFill>
            </a:endParaRPr>
          </a:p>
        </p:txBody>
      </p:sp>
      <p:pic>
        <p:nvPicPr>
          <p:cNvPr id="230405" name="รูปภาพ 4" descr="1DTA3CAINK9RHCA26REBUCAGD8TB5CAF4P3WKCAG7WOR6CA8WI5DZCARF4M0RCAB7C7EVCAU1D6BUCAXQ99YYCADJIB5KCA9LDFNECAU79QQACAJTVESVCAHL35QCCA82OY55CA9A5RZ2CAGDI2V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786063"/>
            <a:ext cx="92868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40"/>
          <p:cNvGrpSpPr>
            <a:grpSpLocks/>
          </p:cNvGrpSpPr>
          <p:nvPr/>
        </p:nvGrpSpPr>
        <p:grpSpPr bwMode="auto">
          <a:xfrm>
            <a:off x="251521" y="5314192"/>
            <a:ext cx="8712966" cy="1131912"/>
            <a:chOff x="2610214" y="1981199"/>
            <a:chExt cx="3623743" cy="609601"/>
          </a:xfrm>
          <a:solidFill>
            <a:schemeClr val="bg1"/>
          </a:solidFill>
        </p:grpSpPr>
        <p:sp>
          <p:nvSpPr>
            <p:cNvPr id="42" name="สี่เหลี่ยมมุมมน 41"/>
            <p:cNvSpPr/>
            <p:nvPr/>
          </p:nvSpPr>
          <p:spPr>
            <a:xfrm>
              <a:off x="2610214" y="1981199"/>
              <a:ext cx="3623743" cy="609601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srgbClr val="000000"/>
                </a:solidFill>
              </a:endParaRPr>
            </a:p>
          </p:txBody>
        </p:sp>
        <p:sp>
          <p:nvSpPr>
            <p:cNvPr id="43" name="สี่เหลี่ยมผืนผ้า 42"/>
            <p:cNvSpPr/>
            <p:nvPr/>
          </p:nvSpPr>
          <p:spPr>
            <a:xfrm>
              <a:off x="2700058" y="2021636"/>
              <a:ext cx="3444054" cy="513809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th-TH" b="1" spc="150" dirty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4815_KwangMD_Catthai" pitchFamily="2" charset="0"/>
                  <a:cs typeface="4815_KwangMD_Catthai" pitchFamily="2" charset="0"/>
                </a:rPr>
                <a:t>     </a:t>
              </a:r>
              <a:r>
                <a:rPr lang="th-TH" sz="4000" b="1" spc="150" dirty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4815_KwangMD_Catthai" pitchFamily="2" charset="0"/>
                  <a:cs typeface="4815_KwangMD_Catthai" pitchFamily="2" charset="0"/>
                </a:rPr>
                <a:t>การจ้างออกแบบและควบคุมงาน</a:t>
              </a:r>
            </a:p>
          </p:txBody>
        </p:sp>
      </p:grpSp>
      <p:grpSp>
        <p:nvGrpSpPr>
          <p:cNvPr id="149507" name="กลุ่ม 52"/>
          <p:cNvGrpSpPr>
            <a:grpSpLocks/>
          </p:cNvGrpSpPr>
          <p:nvPr/>
        </p:nvGrpSpPr>
        <p:grpSpPr bwMode="auto">
          <a:xfrm>
            <a:off x="1060450" y="217488"/>
            <a:ext cx="7242175" cy="954087"/>
            <a:chOff x="2982784" y="1981200"/>
            <a:chExt cx="2985064" cy="954013"/>
          </a:xfrm>
        </p:grpSpPr>
        <p:sp>
          <p:nvSpPr>
            <p:cNvPr id="54" name="สี่เหลี่ยมมุมมน 53"/>
            <p:cNvSpPr/>
            <p:nvPr/>
          </p:nvSpPr>
          <p:spPr>
            <a:xfrm>
              <a:off x="3200677" y="2003423"/>
              <a:ext cx="2590501" cy="68574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400">
                <a:solidFill>
                  <a:srgbClr val="FFFFFF"/>
                </a:solidFill>
              </a:endParaRPr>
            </a:p>
          </p:txBody>
        </p:sp>
        <p:sp>
          <p:nvSpPr>
            <p:cNvPr id="55" name="สี่เหลี่ยมผืนผ้า 54"/>
            <p:cNvSpPr/>
            <p:nvPr/>
          </p:nvSpPr>
          <p:spPr>
            <a:xfrm>
              <a:off x="2982784" y="1981200"/>
              <a:ext cx="2985064" cy="95401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th-TH" sz="4000" b="1" spc="150" dirty="0">
                  <a:ln w="11430"/>
                  <a:solidFill>
                    <a:srgbClr val="0000CC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4815_KwangMD_Catthai" pitchFamily="2" charset="0"/>
                  <a:cs typeface="4815_KwangMD_Catthai" pitchFamily="2" charset="0"/>
                </a:rPr>
                <a:t>ประเภทของการจัดหา</a:t>
              </a:r>
            </a:p>
          </p:txBody>
        </p:sp>
      </p:grpSp>
      <p:sp>
        <p:nvSpPr>
          <p:cNvPr id="65" name="สี่เหลี่ยมผืนผ้า 64"/>
          <p:cNvSpPr/>
          <p:nvPr/>
        </p:nvSpPr>
        <p:spPr bwMode="auto">
          <a:xfrm>
            <a:off x="1027074" y="4191189"/>
            <a:ext cx="2886633" cy="8219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th-TH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4815_KwangMD_Catthai" pitchFamily="2" charset="0"/>
                <a:cs typeface="4815_KwangMD_Catthai" pitchFamily="2" charset="0"/>
              </a:rPr>
              <a:t>การจ้าง</a:t>
            </a:r>
          </a:p>
        </p:txBody>
      </p:sp>
      <p:sp>
        <p:nvSpPr>
          <p:cNvPr id="52" name="สี่เหลี่ยมผืนผ้า 51"/>
          <p:cNvSpPr/>
          <p:nvPr/>
        </p:nvSpPr>
        <p:spPr bwMode="auto">
          <a:xfrm>
            <a:off x="1057181" y="2994240"/>
            <a:ext cx="2890728" cy="9540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th-TH" sz="4000" b="1" spc="150" dirty="0">
                <a:ln w="11430"/>
                <a:solidFill>
                  <a:srgbClr val="33CC3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4815_KwangMD_Catthai" pitchFamily="2" charset="0"/>
                <a:cs typeface="4815_KwangMD_Catthai" pitchFamily="2" charset="0"/>
              </a:rPr>
              <a:t>การซื้อ</a:t>
            </a:r>
          </a:p>
        </p:txBody>
      </p:sp>
      <p:grpSp>
        <p:nvGrpSpPr>
          <p:cNvPr id="5" name="กลุ่ม 59"/>
          <p:cNvGrpSpPr>
            <a:grpSpLocks/>
          </p:cNvGrpSpPr>
          <p:nvPr/>
        </p:nvGrpSpPr>
        <p:grpSpPr bwMode="auto">
          <a:xfrm>
            <a:off x="997337" y="1848139"/>
            <a:ext cx="3155180" cy="821699"/>
            <a:chOff x="685800" y="2876926"/>
            <a:chExt cx="2601160" cy="1104146"/>
          </a:xfrm>
          <a:solidFill>
            <a:schemeClr val="bg1"/>
          </a:solidFill>
        </p:grpSpPr>
        <p:sp>
          <p:nvSpPr>
            <p:cNvPr id="61" name="สี่เหลี่ยมมุมมน 60"/>
            <p:cNvSpPr/>
            <p:nvPr/>
          </p:nvSpPr>
          <p:spPr>
            <a:xfrm>
              <a:off x="685800" y="3124200"/>
              <a:ext cx="2590800" cy="609600"/>
            </a:xfrm>
            <a:prstGeom prst="round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600">
                <a:solidFill>
                  <a:schemeClr val="tx1"/>
                </a:solidFill>
                <a:latin typeface="Franklin Gothic Book" pitchFamily="34" charset="0"/>
                <a:cs typeface="LilyUPC" pitchFamily="34" charset="-34"/>
              </a:endParaRPr>
            </a:p>
          </p:txBody>
        </p:sp>
        <p:sp>
          <p:nvSpPr>
            <p:cNvPr id="62" name="สี่เหลี่ยมผืนผ้า 61"/>
            <p:cNvSpPr/>
            <p:nvPr/>
          </p:nvSpPr>
          <p:spPr>
            <a:xfrm>
              <a:off x="696160" y="2876926"/>
              <a:ext cx="2590800" cy="1104146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th-TH" sz="3600" b="1" spc="150" dirty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4815_KwangMD_Catthai" pitchFamily="2" charset="0"/>
                  <a:cs typeface="4815_KwangMD_Catthai" pitchFamily="2" charset="0"/>
                </a:rPr>
                <a:t>การจัดทำเอง</a:t>
              </a:r>
            </a:p>
          </p:txBody>
        </p:sp>
      </p:grpSp>
      <p:sp>
        <p:nvSpPr>
          <p:cNvPr id="46" name="สี่เหลี่ยมผืนผ้า 45"/>
          <p:cNvSpPr/>
          <p:nvPr/>
        </p:nvSpPr>
        <p:spPr bwMode="auto">
          <a:xfrm>
            <a:off x="5287487" y="2913168"/>
            <a:ext cx="2785119" cy="9540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th-TH" sz="4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4815_KwangMD_Catthai" pitchFamily="2" charset="0"/>
                <a:cs typeface="4815_KwangMD_Catthai" pitchFamily="2" charset="0"/>
              </a:rPr>
              <a:t>การเช่า</a:t>
            </a:r>
          </a:p>
        </p:txBody>
      </p:sp>
      <p:sp>
        <p:nvSpPr>
          <p:cNvPr id="49" name="สี่เหลี่ยมผืนผ้า 48"/>
          <p:cNvSpPr/>
          <p:nvPr/>
        </p:nvSpPr>
        <p:spPr bwMode="auto">
          <a:xfrm>
            <a:off x="4872315" y="4048382"/>
            <a:ext cx="3724303" cy="11267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th-TH" sz="3600" b="1" spc="150" dirty="0">
                <a:ln w="11430"/>
                <a:solidFill>
                  <a:srgbClr val="9966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4815_KwangMD_Catthai" pitchFamily="2" charset="0"/>
                <a:cs typeface="4815_KwangMD_Catthai" pitchFamily="2" charset="0"/>
              </a:rPr>
              <a:t>การแลกเปลี่ยน</a:t>
            </a:r>
          </a:p>
        </p:txBody>
      </p:sp>
      <p:sp>
        <p:nvSpPr>
          <p:cNvPr id="58" name="สี่เหลี่ยมผืนผ้า 48"/>
          <p:cNvSpPr/>
          <p:nvPr/>
        </p:nvSpPr>
        <p:spPr bwMode="auto">
          <a:xfrm>
            <a:off x="4770516" y="1848142"/>
            <a:ext cx="3739299" cy="8678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th-TH" sz="3600" b="1" spc="150" dirty="0">
                <a:ln w="11430"/>
                <a:solidFill>
                  <a:srgbClr val="FF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4815_KwangMD_Catthai" pitchFamily="2" charset="0"/>
                <a:cs typeface="4815_KwangMD_Catthai" pitchFamily="2" charset="0"/>
              </a:rPr>
              <a:t>การจ้างที่ปรึกษา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 rot="19574076">
            <a:off x="-75402" y="1410781"/>
            <a:ext cx="2815156" cy="583049"/>
          </a:xfrm>
          <a:prstGeom prst="round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gsana New" pitchFamily="18" charset="-34"/>
                <a:cs typeface="+mj-cs"/>
              </a:rPr>
              <a:t>ระเบียบข้อ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FCCF0E-9035-4CAF-8D5E-2D1635ED7B18}" type="slidenum">
              <a:rPr lang="en-US" smtClean="0">
                <a:solidFill>
                  <a:srgbClr val="898989"/>
                </a:solidFill>
              </a:rPr>
              <a:pPr/>
              <a:t>90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14313" y="214313"/>
            <a:ext cx="8786812" cy="17145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800" b="1" dirty="0">
                <a:solidFill>
                  <a:srgbClr val="0000CC"/>
                </a:solidFill>
                <a:cs typeface="FreesiaUPC" pitchFamily="34" charset="-34"/>
              </a:rPr>
              <a:t>การกำหนดค่าปรับไว้ในสัญญา</a:t>
            </a:r>
          </a:p>
          <a:p>
            <a:pPr algn="ctr">
              <a:defRPr/>
            </a:pPr>
            <a:r>
              <a:rPr lang="th-TH" sz="4000" b="1" dirty="0">
                <a:solidFill>
                  <a:srgbClr val="0000CC"/>
                </a:solidFill>
                <a:cs typeface="FreesiaUPC" pitchFamily="34" charset="-34"/>
              </a:rPr>
              <a:t>กรณีสัญญาจ้างที่ต้องการผลสำเร็จของงานพร้อมกัน</a:t>
            </a:r>
          </a:p>
          <a:p>
            <a:pPr algn="ctr">
              <a:defRPr/>
            </a:pPr>
            <a:r>
              <a:rPr lang="th-TH" sz="3600" b="1" dirty="0">
                <a:solidFill>
                  <a:srgbClr val="D60093"/>
                </a:solidFill>
                <a:cs typeface="FreesiaUPC" pitchFamily="34" charset="-34"/>
              </a:rPr>
              <a:t>(ข้อ ๑๓๔)</a:t>
            </a:r>
            <a:endParaRPr lang="th-TH" sz="3200" dirty="0">
              <a:solidFill>
                <a:srgbClr val="D60093"/>
              </a:solidFill>
            </a:endParaRPr>
          </a:p>
        </p:txBody>
      </p:sp>
      <p:sp>
        <p:nvSpPr>
          <p:cNvPr id="4" name="พับมุม 3"/>
          <p:cNvSpPr/>
          <p:nvPr/>
        </p:nvSpPr>
        <p:spPr>
          <a:xfrm>
            <a:off x="142875" y="2143125"/>
            <a:ext cx="8786813" cy="2357438"/>
          </a:xfrm>
          <a:prstGeom prst="foldedCorner">
            <a:avLst/>
          </a:prstGeom>
          <a:solidFill>
            <a:srgbClr val="FFFF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Char char="q"/>
              <a:defRPr/>
            </a:pPr>
            <a:endParaRPr lang="th-TH" sz="3600" b="1" dirty="0">
              <a:solidFill>
                <a:srgbClr val="FF0000"/>
              </a:solidFill>
              <a:cs typeface="FreesiaUPC" pitchFamily="34" charset="-34"/>
            </a:endParaRPr>
          </a:p>
          <a:p>
            <a:pPr algn="ctr">
              <a:buFont typeface="Wingdings" pitchFamily="2" charset="2"/>
              <a:buChar char="q"/>
              <a:defRPr/>
            </a:pPr>
            <a:r>
              <a:rPr lang="th-TH" sz="4400" b="1" dirty="0">
                <a:solidFill>
                  <a:srgbClr val="FF0000"/>
                </a:solidFill>
                <a:cs typeface="FreesiaUPC" pitchFamily="34" charset="-34"/>
              </a:rPr>
              <a:t>อัตราค่าปรับฐานผิดสัญญาจ้าง</a:t>
            </a:r>
          </a:p>
          <a:p>
            <a:pPr algn="r">
              <a:buFont typeface="Wingdings" pitchFamily="2" charset="2"/>
              <a:buChar char="q"/>
              <a:defRPr/>
            </a:pPr>
            <a:r>
              <a:rPr lang="th-TH" sz="3600" b="1" dirty="0">
                <a:solidFill>
                  <a:srgbClr val="000099"/>
                </a:solidFill>
                <a:cs typeface="FreesiaUPC" pitchFamily="34" charset="-34"/>
              </a:rPr>
              <a:t>ให้กำหนดค่าปรับเป็นรายวัน เป็นจำนวนเงินตายตัว </a:t>
            </a:r>
          </a:p>
          <a:p>
            <a:pPr algn="r">
              <a:buFont typeface="Wingdings" pitchFamily="2" charset="2"/>
              <a:buChar char="Ø"/>
              <a:defRPr/>
            </a:pPr>
            <a:r>
              <a:rPr lang="th-TH" sz="3600" b="1" dirty="0">
                <a:solidFill>
                  <a:srgbClr val="000099"/>
                </a:solidFill>
                <a:cs typeface="FreesiaUPC" pitchFamily="34" charset="-34"/>
              </a:rPr>
              <a:t>ในอัตราร้อยละ ๐.๐๑-๐.๑๐ ของราคาค่าจ้างนั้น </a:t>
            </a:r>
          </a:p>
          <a:p>
            <a:pPr algn="ctr">
              <a:buFont typeface="Wingdings" pitchFamily="2" charset="2"/>
              <a:buChar char="q"/>
              <a:defRPr/>
            </a:pPr>
            <a:r>
              <a:rPr lang="th-TH" sz="3600" b="1" dirty="0">
                <a:solidFill>
                  <a:srgbClr val="000099"/>
                </a:solidFill>
                <a:cs typeface="FreesiaUPC" pitchFamily="34" charset="-34"/>
              </a:rPr>
              <a:t>แต่ไม่ต่ำกว่าวันละ ๑๐๐ บาท</a:t>
            </a:r>
            <a:endParaRPr lang="th-TH" sz="3600" dirty="0">
              <a:solidFill>
                <a:srgbClr val="000099"/>
              </a:solidFill>
            </a:endParaRPr>
          </a:p>
        </p:txBody>
      </p:sp>
      <p:sp>
        <p:nvSpPr>
          <p:cNvPr id="5" name="พับมุม 4"/>
          <p:cNvSpPr/>
          <p:nvPr/>
        </p:nvSpPr>
        <p:spPr>
          <a:xfrm>
            <a:off x="71438" y="4643438"/>
            <a:ext cx="8929687" cy="192881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th-TH" sz="3600" b="1" dirty="0">
              <a:solidFill>
                <a:srgbClr val="0000CC"/>
              </a:solidFill>
              <a:cs typeface="FreesiaUPC" pitchFamily="34" charset="-34"/>
            </a:endParaRPr>
          </a:p>
          <a:p>
            <a:pPr>
              <a:buClr>
                <a:srgbClr val="D60093"/>
              </a:buClr>
              <a:buFont typeface="Arial" pitchFamily="34" charset="0"/>
              <a:buChar char="►"/>
              <a:defRPr/>
            </a:pPr>
            <a:r>
              <a:rPr lang="th-TH" sz="3600" b="1" dirty="0">
                <a:solidFill>
                  <a:srgbClr val="FF0000"/>
                </a:solidFill>
                <a:cs typeface="FreesiaUPC" pitchFamily="34" charset="-34"/>
              </a:rPr>
              <a:t>สำหรับงานก่อสร้างสาธารณูปโภค</a:t>
            </a:r>
            <a:r>
              <a:rPr lang="th-TH" sz="3600" b="1" dirty="0">
                <a:solidFill>
                  <a:srgbClr val="0000CC"/>
                </a:solidFill>
                <a:cs typeface="FreesiaUPC" pitchFamily="34" charset="-34"/>
              </a:rPr>
              <a:t>ที่มีผลกระทบต่อการจราจร 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th-TH" sz="3600" b="1" dirty="0">
                <a:solidFill>
                  <a:prstClr val="black"/>
                </a:solidFill>
                <a:cs typeface="FreesiaUPC" pitchFamily="34" charset="-34"/>
              </a:rPr>
              <a:t>ให้กำหนดค่าปรับอัตราร้อยละ ๐.๒๕ ของราคาค่าจ้างนั้น </a:t>
            </a:r>
          </a:p>
          <a:p>
            <a:pPr algn="ctr">
              <a:buClr>
                <a:srgbClr val="FF0000"/>
              </a:buClr>
              <a:buFont typeface="Symbol" pitchFamily="18" charset="2"/>
              <a:buChar char="§"/>
              <a:defRPr/>
            </a:pPr>
            <a:r>
              <a:rPr lang="th-TH" sz="3600" b="1" dirty="0">
                <a:solidFill>
                  <a:srgbClr val="C00000"/>
                </a:solidFill>
                <a:cs typeface="FreesiaUPC" pitchFamily="34" charset="-34"/>
              </a:rPr>
              <a:t>แต่อาจกำหนดขั้นสูงสุดของการปรับได้</a:t>
            </a:r>
            <a:endParaRPr lang="th-TH" sz="3600" dirty="0">
              <a:solidFill>
                <a:srgbClr val="C00000"/>
              </a:solidFill>
            </a:endParaRPr>
          </a:p>
        </p:txBody>
      </p:sp>
      <p:pic>
        <p:nvPicPr>
          <p:cNvPr id="231430" name="รูปภาพ 5" descr="btoon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00250"/>
            <a:ext cx="13525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1438"/>
            <a:ext cx="8715375" cy="857250"/>
          </a:xfrm>
          <a:solidFill>
            <a:srgbClr val="A5FDCF"/>
          </a:solidFill>
          <a:ln w="57150">
            <a:solidFill>
              <a:srgbClr val="9933FF"/>
            </a:solidFill>
          </a:ln>
        </p:spPr>
        <p:txBody>
          <a:bodyPr/>
          <a:lstStyle/>
          <a:p>
            <a:pPr eaLnBrk="1" hangingPunct="1"/>
            <a:r>
              <a:rPr lang="th-TH" sz="4000" b="1" smtClean="0">
                <a:solidFill>
                  <a:srgbClr val="C00000"/>
                </a:solidFill>
                <a:latin typeface="Cordia New" pitchFamily="34" charset="-34"/>
                <a:cs typeface="FreesiaUPC" pitchFamily="34" charset="-34"/>
              </a:rPr>
              <a:t>การแก้ไขสัญญา เพื่อเปลี่ยนหลักประกันสัญญา กระทำได้</a:t>
            </a:r>
            <a:endParaRPr lang="th-TH" b="1" smtClean="0">
              <a:solidFill>
                <a:srgbClr val="C00000"/>
              </a:solidFill>
              <a:latin typeface="Cordia New" pitchFamily="34" charset="-34"/>
              <a:cs typeface="FreesiaUPC" pitchFamily="34" charset="-34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71563"/>
            <a:ext cx="8750300" cy="5561012"/>
          </a:xfrm>
          <a:solidFill>
            <a:schemeClr val="bg1"/>
          </a:solidFill>
          <a:ln w="76200" cmpd="tri">
            <a:solidFill>
              <a:srgbClr val="990000"/>
            </a:solidFill>
          </a:ln>
        </p:spPr>
        <p:txBody>
          <a:bodyPr rtlCol="0">
            <a:normAutofit lnSpcReduction="10000"/>
          </a:bodyPr>
          <a:lstStyle/>
          <a:p>
            <a:pPr marL="268288" indent="-268288" algn="ctr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3600" b="1" i="1" u="sng" dirty="0" smtClean="0">
                <a:solidFill>
                  <a:srgbClr val="990000"/>
                </a:solidFill>
                <a:latin typeface="Cordia New" pitchFamily="34" charset="-34"/>
                <a:cs typeface="FreesiaUPC" pitchFamily="34" charset="-34"/>
              </a:rPr>
              <a:t>คู่สัญญาขอเปลี่ยนหลักประกันสัญญา เป็นอย่างใดตามข้อ ๑๔๑(๑)-(๔)ย่อมแก้ไขสัญญาได้ ทางราชการมิได้เสียประโยชน์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600" b="1" dirty="0" smtClean="0">
                <a:latin typeface="Cordia New" pitchFamily="34" charset="-34"/>
                <a:cs typeface="FreesiaUPC" pitchFamily="34" charset="-34"/>
              </a:rPr>
              <a:t>เนื่องจากระเบียบข้อ ๑๔๑ กำหนดว่า </a:t>
            </a:r>
            <a:r>
              <a:rPr lang="th-TH" sz="3600" b="1" u="sng" dirty="0" smtClean="0">
                <a:latin typeface="Cordia New" pitchFamily="34" charset="-34"/>
                <a:cs typeface="FreesiaUPC" pitchFamily="34" charset="-34"/>
              </a:rPr>
              <a:t>“หลักประกันซอง           หรือหลักประกันสัญญา  </a:t>
            </a:r>
            <a:r>
              <a:rPr lang="th-TH" sz="3600" b="1" u="sng" dirty="0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ให้ใช้หลักประกันอย่างหนึ่ง  อย่างใด ดังต่อไปนี้</a:t>
            </a:r>
            <a:r>
              <a:rPr lang="th-TH" sz="3600" b="1" dirty="0" smtClean="0">
                <a:solidFill>
                  <a:srgbClr val="0000CC"/>
                </a:solidFill>
                <a:latin typeface="Cordia New" pitchFamily="34" charset="-34"/>
                <a:cs typeface="FreesiaUPC" pitchFamily="34" charset="-34"/>
              </a:rPr>
              <a:t>	</a:t>
            </a:r>
          </a:p>
          <a:p>
            <a:pPr marL="1068388" lvl="2" indent="-2682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h-TH" sz="3200" b="1" dirty="0" smtClean="0">
                <a:solidFill>
                  <a:srgbClr val="C00000"/>
                </a:solidFill>
                <a:latin typeface="Cordia New" pitchFamily="34" charset="-34"/>
                <a:cs typeface="FreesiaUPC" pitchFamily="34" charset="-34"/>
                <a:sym typeface="Wingdings" pitchFamily="2" charset="2"/>
              </a:rPr>
              <a:t>เงินสด</a:t>
            </a:r>
            <a:r>
              <a:rPr lang="th-TH" sz="3200" b="1" dirty="0" smtClean="0">
                <a:solidFill>
                  <a:srgbClr val="C00000"/>
                </a:solidFill>
                <a:latin typeface="Cordia New" pitchFamily="34" charset="-34"/>
                <a:cs typeface="FreesiaUPC" pitchFamily="34" charset="-34"/>
              </a:rPr>
              <a:t> /</a:t>
            </a:r>
            <a:r>
              <a:rPr lang="th-TH" sz="3200" b="1" dirty="0" smtClean="0">
                <a:solidFill>
                  <a:srgbClr val="C00000"/>
                </a:solidFill>
                <a:latin typeface="Cordia New" pitchFamily="34" charset="-34"/>
                <a:cs typeface="FreesiaUPC" pitchFamily="34" charset="-34"/>
                <a:sym typeface="Wingdings 2" pitchFamily="18" charset="2"/>
              </a:rPr>
              <a:t>เช็ค</a:t>
            </a:r>
            <a:r>
              <a:rPr lang="th-TH" sz="3200" b="1" dirty="0" smtClean="0">
                <a:latin typeface="Cordia New" pitchFamily="34" charset="-34"/>
                <a:cs typeface="FreesiaUPC" pitchFamily="34" charset="-34"/>
                <a:sym typeface="Wingdings 2" pitchFamily="18" charset="2"/>
              </a:rPr>
              <a:t>ที่ธนาคารเซ็นสั่งจ่ายซึ่งเป็นเช็คลงวันที่ใช้เช็คนั้น ชำระต่อเจ้าหน้าที่ หรือก่อนวันนั้นไม่เกิน ๓ วันทำการ/  </a:t>
            </a:r>
            <a:r>
              <a:rPr lang="th-TH" sz="3200" b="1" dirty="0" smtClean="0">
                <a:solidFill>
                  <a:srgbClr val="C00000"/>
                </a:solidFill>
                <a:latin typeface="Cordia New" pitchFamily="34" charset="-34"/>
                <a:cs typeface="FreesiaUPC" pitchFamily="34" charset="-34"/>
                <a:sym typeface="Wingdings 2" pitchFamily="18" charset="2"/>
              </a:rPr>
              <a:t>หนังสือค้ำประกันของธนาคาร</a:t>
            </a:r>
            <a:r>
              <a:rPr lang="th-TH" sz="3200" b="1" dirty="0" smtClean="0">
                <a:latin typeface="Cordia New" pitchFamily="34" charset="-34"/>
                <a:cs typeface="FreesiaUPC" pitchFamily="34" charset="-34"/>
                <a:sym typeface="Wingdings 2" pitchFamily="18" charset="2"/>
              </a:rPr>
              <a:t>ภายในประเทศตามตัวอย่างที่ </a:t>
            </a:r>
            <a:r>
              <a:rPr lang="th-TH" sz="3200" b="1" dirty="0" err="1" smtClean="0">
                <a:latin typeface="Cordia New" pitchFamily="34" charset="-34"/>
                <a:cs typeface="FreesiaUPC" pitchFamily="34" charset="-34"/>
                <a:sym typeface="Wingdings 2" pitchFamily="18" charset="2"/>
              </a:rPr>
              <a:t>กวพ.</a:t>
            </a:r>
            <a:r>
              <a:rPr lang="th-TH" sz="3200" b="1" dirty="0" smtClean="0">
                <a:latin typeface="Cordia New" pitchFamily="34" charset="-34"/>
                <a:cs typeface="FreesiaUPC" pitchFamily="34" charset="-34"/>
                <a:sym typeface="Wingdings 2" pitchFamily="18" charset="2"/>
              </a:rPr>
              <a:t>กำหนด/  </a:t>
            </a:r>
            <a:r>
              <a:rPr lang="th-TH" sz="3200" b="1" i="1" dirty="0" smtClean="0">
                <a:solidFill>
                  <a:srgbClr val="003E1C"/>
                </a:solidFill>
                <a:latin typeface="Cordia New" pitchFamily="34" charset="-34"/>
                <a:cs typeface="FreesiaUPC" pitchFamily="34" charset="-34"/>
                <a:sym typeface="Wingdings 2" pitchFamily="18" charset="2"/>
              </a:rPr>
              <a:t>หนังสือค้ำประกันของบริษัทเงินทุน</a:t>
            </a:r>
            <a:r>
              <a:rPr lang="th-TH" sz="3200" b="1" dirty="0" smtClean="0">
                <a:latin typeface="Cordia New" pitchFamily="34" charset="-34"/>
                <a:cs typeface="FreesiaUPC" pitchFamily="34" charset="-34"/>
                <a:sym typeface="Wingdings 2" pitchFamily="18" charset="2"/>
              </a:rPr>
              <a:t>หลักทรัพย์ตามรายชื่อที่ธปท.แจ้งเวียน/   </a:t>
            </a:r>
            <a:r>
              <a:rPr lang="th-TH" sz="3200" b="1" dirty="0" smtClean="0">
                <a:solidFill>
                  <a:srgbClr val="C00000"/>
                </a:solidFill>
                <a:latin typeface="Cordia New" pitchFamily="34" charset="-34"/>
                <a:cs typeface="FreesiaUPC" pitchFamily="34" charset="-34"/>
                <a:sym typeface="Wingdings 2" pitchFamily="18" charset="2"/>
              </a:rPr>
              <a:t>พันธบัตรรัฐบาลไทย</a:t>
            </a:r>
          </a:p>
        </p:txBody>
      </p:sp>
      <p:sp>
        <p:nvSpPr>
          <p:cNvPr id="232452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FA83D1-E9A0-45AE-A5C4-1D45F4A72120}" type="slidenum">
              <a:rPr lang="en-US" smtClean="0">
                <a:solidFill>
                  <a:srgbClr val="898989"/>
                </a:solidFill>
              </a:rPr>
              <a:pPr/>
              <a:t>91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4" name="ลูกศรขวา 3"/>
          <p:cNvSpPr/>
          <p:nvPr/>
        </p:nvSpPr>
        <p:spPr>
          <a:xfrm rot="2885558">
            <a:off x="454025" y="2179638"/>
            <a:ext cx="642937" cy="3571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  <p:pic>
        <p:nvPicPr>
          <p:cNvPr id="232454" name="รูปภาพ 5" descr="1-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8"/>
            <a:ext cx="5000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มุมมน 5"/>
          <p:cNvSpPr/>
          <p:nvPr/>
        </p:nvSpPr>
        <p:spPr>
          <a:xfrm>
            <a:off x="857250" y="857250"/>
            <a:ext cx="8001000" cy="5786438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  <p:sp>
        <p:nvSpPr>
          <p:cNvPr id="36867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214313"/>
            <a:ext cx="7786688" cy="2500312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 w="38100">
            <a:solidFill>
              <a:srgbClr val="00B05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Browallia New" pitchFamily="34" charset="-34"/>
                <a:cs typeface="FreesiaUPC" pitchFamily="34" charset="-34"/>
              </a:rPr>
              <a:t>ใคร</a:t>
            </a:r>
            <a:r>
              <a:rPr lang="en-US" b="1" dirty="0" smtClean="0">
                <a:latin typeface="Browallia New" pitchFamily="34" charset="-34"/>
                <a:cs typeface="FreesiaUPC" pitchFamily="34" charset="-34"/>
              </a:rPr>
              <a:t> ?</a:t>
            </a:r>
            <a:r>
              <a:rPr lang="th-TH" b="1" dirty="0" smtClean="0">
                <a:latin typeface="Browallia New" pitchFamily="34" charset="-34"/>
                <a:cs typeface="FreesiaUPC" pitchFamily="34" charset="-34"/>
              </a:rPr>
              <a:t> </a:t>
            </a:r>
            <a:br>
              <a:rPr lang="th-TH" b="1" dirty="0" smtClean="0">
                <a:latin typeface="Browallia New" pitchFamily="34" charset="-34"/>
                <a:cs typeface="FreesiaUPC" pitchFamily="34" charset="-34"/>
              </a:rPr>
            </a:br>
            <a:r>
              <a:rPr lang="th-TH" b="1" u="sng" dirty="0" smtClean="0">
                <a:solidFill>
                  <a:srgbClr val="C00000"/>
                </a:solidFill>
                <a:latin typeface="Browallia New" pitchFamily="34" charset="-34"/>
                <a:cs typeface="FreesiaUPC" pitchFamily="34" charset="-34"/>
              </a:rPr>
              <a:t>เป็นผู้เสนอความเห็นต่อหัวหน้าส่วนราชการ </a:t>
            </a:r>
            <a:r>
              <a:rPr lang="th-TH" b="1" dirty="0" smtClean="0">
                <a:latin typeface="Browallia New" pitchFamily="34" charset="-34"/>
                <a:cs typeface="FreesiaUPC" pitchFamily="34" charset="-34"/>
              </a:rPr>
              <a:t>เพื่อ แก้ไข/เปลี่ยนแปลงสัญญา หรือข้อตกลง การงด ลดค่าปรับ/ขยายเวลาสัญญา/ข้อตกลง</a:t>
            </a:r>
          </a:p>
        </p:txBody>
      </p:sp>
      <p:sp>
        <p:nvSpPr>
          <p:cNvPr id="233476" name="ตัวยึดเนื้อหา 4"/>
          <p:cNvSpPr>
            <a:spLocks noGrp="1"/>
          </p:cNvSpPr>
          <p:nvPr>
            <p:ph idx="1"/>
          </p:nvPr>
        </p:nvSpPr>
        <p:spPr>
          <a:xfrm>
            <a:off x="1071563" y="2928938"/>
            <a:ext cx="7786687" cy="3500437"/>
          </a:xfrm>
          <a:solidFill>
            <a:srgbClr val="FFF7DD"/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smtClean="0">
                <a:solidFill>
                  <a:srgbClr val="FF0000"/>
                </a:solidFill>
                <a:cs typeface="FreesiaUPC" pitchFamily="34" charset="-34"/>
              </a:rPr>
              <a:t>หนังสือแจ้งเวียนของสำนักนายกรัฐมนตรี ที่ นร (กวพ) ๑๓๐๕/ว ๑๑๙๔๘ ลว.๑๓ ธันวาคม </a:t>
            </a:r>
            <a:r>
              <a:rPr lang="th-TH" sz="3600" b="1" smtClean="0">
                <a:solidFill>
                  <a:srgbClr val="FF0000"/>
                </a:solidFill>
                <a:latin typeface="Browallia New" pitchFamily="34" charset="-34"/>
                <a:cs typeface="FreesiaUPC" pitchFamily="34" charset="-34"/>
              </a:rPr>
              <a:t>๒๕๔๓          ข้อ ๓ กำหนดให้เป็นหน้าที่ของ </a:t>
            </a:r>
            <a:r>
              <a:rPr lang="en-US" sz="3600" b="1" smtClean="0">
                <a:solidFill>
                  <a:srgbClr val="FF0000"/>
                </a:solidFill>
                <a:latin typeface="Browallia New" pitchFamily="34" charset="-34"/>
                <a:cs typeface="FreesiaUPC" pitchFamily="34" charset="-34"/>
              </a:rPr>
              <a:t>:-</a:t>
            </a:r>
            <a:endParaRPr lang="th-TH" sz="3600" b="1" smtClean="0">
              <a:solidFill>
                <a:srgbClr val="FF0000"/>
              </a:solidFill>
              <a:latin typeface="Browallia New" pitchFamily="34" charset="-34"/>
              <a:cs typeface="FreesiaUPC" pitchFamily="34" charset="-34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h-TH" sz="3600" b="1" smtClean="0">
                <a:solidFill>
                  <a:srgbClr val="FF0000"/>
                </a:solidFill>
                <a:latin typeface="Browallia New" pitchFamily="34" charset="-34"/>
                <a:cs typeface="FreesiaUPC" pitchFamily="34" charset="-34"/>
              </a:rPr>
              <a:t>“</a:t>
            </a:r>
            <a:r>
              <a:rPr lang="th-TH" sz="3600" b="1" smtClean="0">
                <a:solidFill>
                  <a:srgbClr val="002060"/>
                </a:solidFill>
                <a:latin typeface="Browallia New" pitchFamily="34" charset="-34"/>
                <a:cs typeface="FreesiaUPC" pitchFamily="34" charset="-34"/>
              </a:rPr>
              <a:t>คณะกรรมการตรวจรับพัสดุ  หรือ</a:t>
            </a: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h-TH" sz="3600" b="1" smtClean="0">
                <a:solidFill>
                  <a:srgbClr val="002060"/>
                </a:solidFill>
                <a:latin typeface="Browallia New" pitchFamily="34" charset="-34"/>
                <a:cs typeface="FreesiaUPC" pitchFamily="34" charset="-34"/>
              </a:rPr>
              <a:t>  </a:t>
            </a:r>
            <a:r>
              <a:rPr lang="th-TH" sz="3600" b="1" smtClean="0">
                <a:solidFill>
                  <a:srgbClr val="006600"/>
                </a:solidFill>
                <a:latin typeface="Browallia New" pitchFamily="34" charset="-34"/>
                <a:cs typeface="FreesiaUPC" pitchFamily="34" charset="-34"/>
              </a:rPr>
              <a:t>คณะกรรมการตรวจการจ้าง</a:t>
            </a:r>
            <a:endParaRPr lang="th-TH" sz="3600" b="1" smtClean="0">
              <a:solidFill>
                <a:srgbClr val="002060"/>
              </a:solidFill>
              <a:latin typeface="Browallia New" pitchFamily="34" charset="-34"/>
              <a:cs typeface="FreesiaUPC" pitchFamily="34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1" smtClean="0">
                <a:solidFill>
                  <a:srgbClr val="002060"/>
                </a:solidFill>
                <a:latin typeface="Browallia New" pitchFamily="34" charset="-34"/>
                <a:cs typeface="FreesiaUPC" pitchFamily="34" charset="-34"/>
              </a:rPr>
              <a:t> แล้วแต่กรณีเป็นผู้เสนอความเห็นในแต่ละครั้งด้วย”</a:t>
            </a:r>
          </a:p>
        </p:txBody>
      </p:sp>
      <p:sp>
        <p:nvSpPr>
          <p:cNvPr id="23347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C49E2B-2E18-4C96-9AD3-85B9A49AD8F9}" type="slidenum">
              <a:rPr lang="en-US" smtClean="0">
                <a:solidFill>
                  <a:srgbClr val="898989"/>
                </a:solidFill>
              </a:rPr>
              <a:pPr/>
              <a:t>92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233478" name="Picture 5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119538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2"/>
          <p:cNvGrpSpPr>
            <a:grpSpLocks/>
          </p:cNvGrpSpPr>
          <p:nvPr/>
        </p:nvGrpSpPr>
        <p:grpSpPr bwMode="auto">
          <a:xfrm>
            <a:off x="323850" y="0"/>
            <a:ext cx="7772400" cy="1571625"/>
            <a:chOff x="192" y="144"/>
            <a:chExt cx="4896" cy="960"/>
          </a:xfrm>
        </p:grpSpPr>
        <p:sp>
          <p:nvSpPr>
            <p:cNvPr id="234504" name="Rectangle 3"/>
            <p:cNvSpPr>
              <a:spLocks noChangeArrowheads="1"/>
            </p:cNvSpPr>
            <p:nvPr/>
          </p:nvSpPr>
          <p:spPr bwMode="auto">
            <a:xfrm>
              <a:off x="240" y="144"/>
              <a:ext cx="480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600">
                <a:solidFill>
                  <a:srgbClr val="000000"/>
                </a:solidFill>
              </a:endParaRPr>
            </a:p>
          </p:txBody>
        </p:sp>
        <p:sp>
          <p:nvSpPr>
            <p:cNvPr id="234505" name="Rectangle 4"/>
            <p:cNvSpPr>
              <a:spLocks noChangeArrowheads="1"/>
            </p:cNvSpPr>
            <p:nvPr/>
          </p:nvSpPr>
          <p:spPr bwMode="auto">
            <a:xfrm>
              <a:off x="192" y="240"/>
              <a:ext cx="4896" cy="777"/>
            </a:xfrm>
            <a:prstGeom prst="rect">
              <a:avLst/>
            </a:prstGeom>
            <a:solidFill>
              <a:srgbClr val="FFCCFF"/>
            </a:solidFill>
            <a:ln w="57150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tabLst>
                  <a:tab pos="3228975" algn="l"/>
                </a:tabLst>
              </a:pPr>
              <a:r>
                <a:rPr lang="th-TH" sz="4800" b="1">
                  <a:solidFill>
                    <a:srgbClr val="000000"/>
                  </a:solidFill>
                  <a:latin typeface="Browallia New" pitchFamily="34" charset="-34"/>
                  <a:cs typeface="EucrosiaUPC" pitchFamily="18" charset="-34"/>
                </a:rPr>
                <a:t>การงด  ลดค่าปรับ  หรือการขยายเวลา</a:t>
              </a:r>
              <a:br>
                <a:rPr lang="th-TH" sz="4800" b="1">
                  <a:solidFill>
                    <a:srgbClr val="000000"/>
                  </a:solidFill>
                  <a:latin typeface="Browallia New" pitchFamily="34" charset="-34"/>
                  <a:cs typeface="EucrosiaUPC" pitchFamily="18" charset="-34"/>
                </a:rPr>
              </a:br>
              <a:r>
                <a:rPr lang="th-TH" sz="4800" b="1">
                  <a:solidFill>
                    <a:srgbClr val="000000"/>
                  </a:solidFill>
                  <a:latin typeface="Browallia New" pitchFamily="34" charset="-34"/>
                  <a:cs typeface="EucrosiaUPC" pitchFamily="18" charset="-34"/>
                </a:rPr>
                <a:t>ทำการตามสัญญา     (ข้อ๑๓๙)</a:t>
              </a:r>
              <a:endParaRPr lang="th-TH" sz="4400" b="1">
                <a:solidFill>
                  <a:srgbClr val="000000"/>
                </a:solidFill>
                <a:latin typeface="Browallia New" pitchFamily="34" charset="-34"/>
                <a:cs typeface="EucrosiaUPC" pitchFamily="18" charset="-34"/>
              </a:endParaRPr>
            </a:p>
          </p:txBody>
        </p:sp>
      </p:grp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85750" y="1571625"/>
            <a:ext cx="8858250" cy="2085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 eaLnBrk="0" hangingPunct="0">
              <a:lnSpc>
                <a:spcPct val="90000"/>
              </a:lnSpc>
              <a:defRPr/>
            </a:pPr>
            <a:r>
              <a:rPr lang="th-TH" sz="3600" b="1" u="sng" dirty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ให้พิจารณาได้เฉพาะเหตุดังต่อไปนี้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EucrosiaUPC" pitchFamily="18" charset="-34"/>
              </a:rPr>
              <a:t>(</a:t>
            </a: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FreesiaUPC" pitchFamily="34" charset="-34"/>
              </a:rPr>
              <a:t>๑) เหตุเกิดจากความผิด/ความบกพร่องของส่วนราชการ (๒)  เหตุสุดวิสัย	</a:t>
            </a:r>
          </a:p>
          <a:p>
            <a:pPr lvl="2" eaLnBrk="0" hangingPunct="0">
              <a:lnSpc>
                <a:spcPct val="90000"/>
              </a:lnSpc>
              <a:defRPr/>
            </a:pPr>
            <a:r>
              <a:rPr lang="th-TH" sz="3600" b="1" dirty="0">
                <a:solidFill>
                  <a:srgbClr val="002060"/>
                </a:solidFill>
                <a:latin typeface="Browallia New" pitchFamily="34" charset="-34"/>
                <a:cs typeface="FreesiaUPC" pitchFamily="34" charset="-34"/>
              </a:rPr>
              <a:t>(๓) เหตุเกิดจากพฤติการณ์ ที่คู่สัญญาไม่ต้องรับผิด</a:t>
            </a:r>
          </a:p>
        </p:txBody>
      </p:sp>
      <p:sp>
        <p:nvSpPr>
          <p:cNvPr id="234500" name="Rectangle 6"/>
          <p:cNvSpPr>
            <a:spLocks noChangeArrowheads="1"/>
          </p:cNvSpPr>
          <p:nvPr/>
        </p:nvSpPr>
        <p:spPr bwMode="auto">
          <a:xfrm>
            <a:off x="285750" y="3571875"/>
            <a:ext cx="8572500" cy="3097213"/>
          </a:xfrm>
          <a:prstGeom prst="rect">
            <a:avLst/>
          </a:prstGeom>
          <a:solidFill>
            <a:srgbClr val="C7FFAB"/>
          </a:solidFill>
          <a:ln w="9525">
            <a:solidFill>
              <a:srgbClr val="0099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 eaLnBrk="0" hangingPunct="0">
              <a:lnSpc>
                <a:spcPct val="90000"/>
              </a:lnSpc>
            </a:pPr>
            <a:r>
              <a:rPr lang="th-TH" sz="3600" b="1" u="sng">
                <a:solidFill>
                  <a:srgbClr val="CC0066"/>
                </a:solidFill>
                <a:latin typeface="Browallia New" pitchFamily="34" charset="-34"/>
                <a:cs typeface="FreesiaUPC" pitchFamily="34" charset="-34"/>
              </a:rPr>
              <a:t>เงื่อนไข</a:t>
            </a:r>
          </a:p>
          <a:p>
            <a:pPr lvl="3" eaLnBrk="0" hangingPunct="0">
              <a:lnSpc>
                <a:spcPct val="90000"/>
              </a:lnSpc>
              <a:buFontTx/>
              <a:buChar char="•"/>
            </a:pPr>
            <a:r>
              <a:rPr lang="th-TH" sz="36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 คู่สัญญาของทางราชการจะต้องมีหนังสือแจ้งเหตุ       </a:t>
            </a:r>
          </a:p>
          <a:p>
            <a:pPr lvl="3" eaLnBrk="0" hangingPunct="0">
              <a:lnSpc>
                <a:spcPct val="90000"/>
              </a:lnSpc>
            </a:pPr>
            <a:r>
              <a:rPr lang="th-TH" sz="36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   ที่เกิดขึ้นตาม ข้อ ๑๓๙ (๒)หรือ(๓) ให้ทราบ     </a:t>
            </a:r>
          </a:p>
          <a:p>
            <a:pPr lvl="3" eaLnBrk="0" hangingPunct="0">
              <a:lnSpc>
                <a:spcPct val="90000"/>
              </a:lnSpc>
            </a:pPr>
            <a:r>
              <a:rPr lang="th-TH" sz="36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 	ภายใน ๑๕ วัน นับแต่เหตุนั้นสิ้นสุดลง</a:t>
            </a:r>
          </a:p>
          <a:p>
            <a:pPr lvl="3" eaLnBrk="0" hangingPunct="0">
              <a:lnSpc>
                <a:spcPct val="90000"/>
              </a:lnSpc>
            </a:pPr>
            <a:r>
              <a:rPr lang="th-TH" sz="3600" b="1">
                <a:solidFill>
                  <a:srgbClr val="000000"/>
                </a:solidFill>
                <a:latin typeface="Browallia New" pitchFamily="34" charset="-34"/>
                <a:cs typeface="FreesiaUPC" pitchFamily="34" charset="-34"/>
              </a:rPr>
              <a:t>   	นับแต่เหตุสิ้นสุด</a:t>
            </a:r>
          </a:p>
          <a:p>
            <a:pPr lvl="3" eaLnBrk="0" hangingPunct="0">
              <a:lnSpc>
                <a:spcPct val="90000"/>
              </a:lnSpc>
              <a:buFontTx/>
              <a:buChar char="•"/>
            </a:pPr>
            <a:r>
              <a:rPr lang="th-TH" sz="3600" b="1">
                <a:solidFill>
                  <a:srgbClr val="990000"/>
                </a:solidFill>
                <a:latin typeface="Browallia New" pitchFamily="34" charset="-34"/>
                <a:cs typeface="Browallia New" pitchFamily="34" charset="-34"/>
              </a:rPr>
              <a:t>ให้พิจารณาให้ตามจำนวนวันที่มีเหตุเกิดขึ้นจริง</a:t>
            </a:r>
          </a:p>
        </p:txBody>
      </p:sp>
      <p:sp>
        <p:nvSpPr>
          <p:cNvPr id="234501" name="Rectangle 7"/>
          <p:cNvSpPr>
            <a:spLocks noChangeArrowheads="1"/>
          </p:cNvSpPr>
          <p:nvPr/>
        </p:nvSpPr>
        <p:spPr bwMode="auto">
          <a:xfrm>
            <a:off x="285750" y="5572125"/>
            <a:ext cx="8572500" cy="1160463"/>
          </a:xfrm>
          <a:prstGeom prst="rect">
            <a:avLst/>
          </a:prstGeom>
          <a:solidFill>
            <a:srgbClr val="FFFF66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2" eaLnBrk="0" hangingPunct="0">
              <a:lnSpc>
                <a:spcPct val="90000"/>
              </a:lnSpc>
            </a:pPr>
            <a:r>
              <a:rPr lang="th-TH" sz="3600" b="1" u="sng">
                <a:solidFill>
                  <a:srgbClr val="CC0066"/>
                </a:solidFill>
                <a:latin typeface="Browallia New" pitchFamily="34" charset="-34"/>
                <a:cs typeface="Browallia New" pitchFamily="34" charset="-34"/>
              </a:rPr>
              <a:t>อำนาจอนุมัติ</a:t>
            </a:r>
            <a:r>
              <a:rPr lang="th-TH" sz="36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	</a:t>
            </a:r>
          </a:p>
          <a:p>
            <a:pPr lvl="3" eaLnBrk="0" hangingPunct="0">
              <a:lnSpc>
                <a:spcPct val="90000"/>
              </a:lnSpc>
              <a:buFontTx/>
              <a:buChar char="•"/>
            </a:pPr>
            <a:r>
              <a:rPr lang="th-TH" sz="3600" b="1">
                <a:solidFill>
                  <a:srgbClr val="000000"/>
                </a:solidFill>
                <a:latin typeface="Browallia New" pitchFamily="34" charset="-34"/>
                <a:cs typeface="Browallia New" pitchFamily="34" charset="-34"/>
              </a:rPr>
              <a:t>  </a:t>
            </a:r>
            <a:r>
              <a:rPr lang="th-TH" sz="4000" b="1" u="sng">
                <a:solidFill>
                  <a:srgbClr val="C00000"/>
                </a:solidFill>
                <a:latin typeface="Browallia New" pitchFamily="34" charset="-34"/>
                <a:cs typeface="FreesiaUPC" pitchFamily="34" charset="-34"/>
              </a:rPr>
              <a:t>หัวหน้าส่วนราชการ</a:t>
            </a:r>
          </a:p>
        </p:txBody>
      </p:sp>
      <p:pic>
        <p:nvPicPr>
          <p:cNvPr id="234502" name="Picture 9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21431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3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9E3960-0376-466F-A9DE-EBD39454BEEF}" type="slidenum">
              <a:rPr lang="en-US" smtClean="0">
                <a:solidFill>
                  <a:srgbClr val="898989"/>
                </a:solidFill>
              </a:rPr>
              <a:pPr/>
              <a:t>93</a:t>
            </a:fld>
            <a:endParaRPr lang="th-TH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FEA181-DBAC-405F-8573-7CD4BD345841}" type="slidenum">
              <a:rPr lang="en-US" smtClean="0">
                <a:solidFill>
                  <a:srgbClr val="898989"/>
                </a:solidFill>
              </a:rPr>
              <a:pPr/>
              <a:t>94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285750" y="2714625"/>
            <a:ext cx="8715375" cy="17859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3600" b="1" dirty="0">
                <a:solidFill>
                  <a:prstClr val="black"/>
                </a:solidFill>
                <a:latin typeface="Browallia New" pitchFamily="34" charset="-34"/>
                <a:cs typeface="FreesiaUPC" pitchFamily="34" charset="-34"/>
                <a:sym typeface="Wingdings 2"/>
              </a:rPr>
              <a:t> </a:t>
            </a:r>
            <a:r>
              <a:rPr lang="th-TH" sz="3200" b="1" dirty="0">
                <a:solidFill>
                  <a:prstClr val="black"/>
                </a:solidFill>
                <a:latin typeface="Browallia New" pitchFamily="34" charset="-34"/>
                <a:cs typeface="FreesiaUPC" pitchFamily="34" charset="-34"/>
              </a:rPr>
              <a:t>ถ้าส่งของเกินกำหนดสัญญาเป็นจำนวนวันเท่าใด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h-TH" sz="3200" b="1" i="1" u="sng" dirty="0">
                <a:solidFill>
                  <a:srgbClr val="0000CC"/>
                </a:solidFill>
                <a:latin typeface="Browallia New" pitchFamily="34" charset="-34"/>
                <a:cs typeface="FreesiaUPC" pitchFamily="34" charset="-34"/>
              </a:rPr>
              <a:t>ให้ปรับเป็นรายวัน ในอัตราที่กำหนดของราคาทั้งหมด</a:t>
            </a:r>
            <a:endParaRPr lang="th-TH" sz="3600" b="1" i="1" u="sng" dirty="0">
              <a:solidFill>
                <a:srgbClr val="0000CC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285750" y="4786313"/>
            <a:ext cx="8572500" cy="1857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prstClr val="black"/>
                </a:solidFill>
                <a:latin typeface="Browallia New" pitchFamily="34" charset="-34"/>
                <a:cs typeface="FreesiaUPC" pitchFamily="34" charset="-34"/>
              </a:rPr>
              <a:t>ให้ส่วนราชการรีบแจ้งการเรียกค่าปรับจากคู่สัญญา และ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th-TH" sz="3200" b="1" dirty="0">
                <a:solidFill>
                  <a:prstClr val="black"/>
                </a:solidFill>
                <a:latin typeface="Browallia New" pitchFamily="34" charset="-34"/>
                <a:cs typeface="FreesiaUPC" pitchFamily="34" charset="-34"/>
              </a:rPr>
              <a:t>เมื่อคู่สัญญาได้ส่งมอบพัสดุ</a:t>
            </a:r>
            <a:r>
              <a:rPr lang="th-TH" sz="3200" b="1" i="1" u="sng" dirty="0">
                <a:solidFill>
                  <a:srgbClr val="C00000"/>
                </a:solidFill>
                <a:latin typeface="Browallia New" pitchFamily="34" charset="-34"/>
                <a:cs typeface="FreesiaUPC" pitchFamily="34" charset="-34"/>
              </a:rPr>
              <a:t>ให้ส่วนราชการบอกสงวนสิทธิ์การเรียกค่าปรับในขณะที่รับมอบพัสดุนั้นด้วย</a:t>
            </a:r>
          </a:p>
        </p:txBody>
      </p:sp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285720" y="2285992"/>
            <a:ext cx="8643998" cy="785818"/>
          </a:xfrm>
          <a:prstGeom prst="flowChartAlternateProcess">
            <a:avLst/>
          </a:prstGeom>
          <a:ln w="76200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200" b="1" dirty="0">
                <a:solidFill>
                  <a:prstClr val="white"/>
                </a:solidFill>
                <a:latin typeface="Browallia New" pitchFamily="34" charset="-34"/>
                <a:cs typeface="FreesiaUPC" pitchFamily="34" charset="-34"/>
              </a:rPr>
              <a:t>การจัดหาสิ่งของ-ที่คิดราคารวมค่าติดตั้ง/ทดลองด้วย </a:t>
            </a:r>
            <a:endParaRPr lang="th-TH" sz="3200" dirty="0">
              <a:solidFill>
                <a:prstClr val="white"/>
              </a:solidFill>
            </a:endParaRPr>
          </a:p>
        </p:txBody>
      </p:sp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357158" y="4214818"/>
            <a:ext cx="8429684" cy="642942"/>
          </a:xfrm>
          <a:prstGeom prst="flowChartAlternateProcess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FFFF00"/>
                </a:solidFill>
                <a:latin typeface="Browallia New" pitchFamily="34" charset="-34"/>
                <a:cs typeface="FreesiaUPC" pitchFamily="34" charset="-34"/>
                <a:sym typeface="Wingdings 2"/>
              </a:rPr>
              <a:t></a:t>
            </a:r>
            <a:r>
              <a:rPr lang="th-TH" sz="4000" b="1" u="sng" dirty="0">
                <a:solidFill>
                  <a:prstClr val="black"/>
                </a:solidFill>
                <a:latin typeface="Browallia New" pitchFamily="34" charset="-34"/>
                <a:cs typeface="FreesiaUPC" pitchFamily="34" charset="-34"/>
              </a:rPr>
              <a:t>เมื่อครบกำหนดส่งมอบพัสดุตามสัญญา/ข้อตกลง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214313" y="528638"/>
            <a:ext cx="8786812" cy="175736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  <a:latin typeface="Browallia New" pitchFamily="34" charset="-34"/>
                <a:cs typeface="FreesiaUPC" pitchFamily="34" charset="-34"/>
                <a:sym typeface="Wingdings 2"/>
              </a:rPr>
              <a:t></a:t>
            </a:r>
            <a:r>
              <a:rPr lang="th-TH" sz="3600" b="1" dirty="0">
                <a:solidFill>
                  <a:srgbClr val="0000CC"/>
                </a:solidFill>
                <a:latin typeface="Browallia New" pitchFamily="34" charset="-34"/>
                <a:cs typeface="FreesiaUPC" pitchFamily="34" charset="-34"/>
              </a:rPr>
              <a:t>การจัดหาสิ่งของที่ประกอบกันเป็นชุด </a:t>
            </a:r>
            <a:r>
              <a:rPr lang="th-TH" sz="3600" b="1" dirty="0">
                <a:solidFill>
                  <a:prstClr val="black"/>
                </a:solidFill>
                <a:latin typeface="Browallia New" pitchFamily="34" charset="-34"/>
                <a:cs typeface="FreesiaUPC" pitchFamily="34" charset="-34"/>
              </a:rPr>
              <a:t>ถ้าขาดส่วนใด           ส่วนหนึ่งแล้วไม่อาจใช้งานได้ หากส่งมอบเกินกำหนดสัญญา ให้ถือว่าไม่ส่งมอบสิ่งของนั้นเลย -</a:t>
            </a:r>
            <a:r>
              <a:rPr lang="th-TH" sz="3600" b="1" dirty="0">
                <a:solidFill>
                  <a:srgbClr val="0000CC"/>
                </a:solidFill>
                <a:latin typeface="Browallia New" pitchFamily="34" charset="-34"/>
                <a:cs typeface="FreesiaUPC" pitchFamily="34" charset="-34"/>
              </a:rPr>
              <a:t>ให้ปรับเต็มราคาของทั้งชุด</a:t>
            </a: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357188" y="71438"/>
            <a:ext cx="8643937" cy="50006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prstClr val="white"/>
                </a:solidFill>
                <a:latin typeface="Browallia New" pitchFamily="34" charset="-34"/>
                <a:cs typeface="FreesiaUPC" pitchFamily="34" charset="-34"/>
              </a:rPr>
              <a:t>วิธีคิดค่าปรับ</a:t>
            </a:r>
            <a:endParaRPr lang="th-TH" sz="4400" dirty="0">
              <a:solidFill>
                <a:prstClr val="white"/>
              </a:solidFill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0" y="285750"/>
            <a:ext cx="1000125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00CC"/>
                </a:solidFill>
                <a:latin typeface="Browallia New" pitchFamily="34" charset="-34"/>
                <a:cs typeface="FreesiaUPC" pitchFamily="34" charset="-34"/>
              </a:rPr>
              <a:t>๑.</a:t>
            </a:r>
            <a:endParaRPr lang="th-TH" sz="3600" dirty="0">
              <a:solidFill>
                <a:prstClr val="white"/>
              </a:solidFill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0" y="2357438"/>
            <a:ext cx="857250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rgbClr val="0000CC"/>
                </a:solidFill>
                <a:latin typeface="Browallia New" pitchFamily="34" charset="-34"/>
                <a:cs typeface="FreesiaUPC" pitchFamily="34" charset="-34"/>
              </a:rPr>
              <a:t>๒.</a:t>
            </a:r>
            <a:endParaRPr lang="th-TH" sz="3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ชื่อเรื่อง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291512" cy="6226175"/>
          </a:xfrm>
          <a:solidFill>
            <a:srgbClr val="00B0F0"/>
          </a:solidFill>
          <a:ln w="57150">
            <a:solidFill>
              <a:srgbClr val="7030A0"/>
            </a:solidFill>
          </a:ln>
        </p:spPr>
        <p:txBody>
          <a:bodyPr/>
          <a:lstStyle/>
          <a:p>
            <a:pPr eaLnBrk="1" hangingPunct="1"/>
            <a:r>
              <a:rPr lang="th-TH" sz="8000" b="1" smtClean="0">
                <a:solidFill>
                  <a:schemeClr val="bg1"/>
                </a:solidFill>
                <a:cs typeface="FreesiaUPC" pitchFamily="34" charset="-34"/>
              </a:rPr>
              <a:t>ความรู้</a:t>
            </a:r>
            <a:br>
              <a:rPr lang="th-TH" sz="8000" b="1" smtClean="0">
                <a:solidFill>
                  <a:schemeClr val="bg1"/>
                </a:solidFill>
                <a:cs typeface="FreesiaUPC" pitchFamily="34" charset="-34"/>
              </a:rPr>
            </a:br>
            <a:r>
              <a:rPr lang="th-TH" sz="8000" b="1" smtClean="0">
                <a:solidFill>
                  <a:schemeClr val="bg1"/>
                </a:solidFill>
                <a:cs typeface="FreesiaUPC" pitchFamily="34" charset="-34"/>
              </a:rPr>
              <a:t>เกี่ยวกับหลักประกัน</a:t>
            </a:r>
            <a:br>
              <a:rPr lang="th-TH" sz="8000" b="1" smtClean="0">
                <a:solidFill>
                  <a:schemeClr val="bg1"/>
                </a:solidFill>
                <a:cs typeface="FreesiaUPC" pitchFamily="34" charset="-34"/>
              </a:rPr>
            </a:br>
            <a:r>
              <a:rPr lang="th-TH" sz="8000" b="1" smtClean="0">
                <a:solidFill>
                  <a:schemeClr val="bg1"/>
                </a:solidFill>
                <a:cs typeface="FreesiaUPC" pitchFamily="34" charset="-34"/>
              </a:rPr>
              <a:t>		-</a:t>
            </a:r>
            <a:r>
              <a:rPr lang="th-TH" sz="8000" b="1" smtClean="0">
                <a:solidFill>
                  <a:srgbClr val="FFFF00"/>
                </a:solidFill>
                <a:cs typeface="FreesiaUPC" pitchFamily="34" charset="-34"/>
              </a:rPr>
              <a:t>ซองเสนอราคา</a:t>
            </a:r>
            <a:r>
              <a:rPr lang="th-TH" sz="8000" b="1" smtClean="0">
                <a:solidFill>
                  <a:schemeClr val="bg1"/>
                </a:solidFill>
                <a:cs typeface="FreesiaUPC" pitchFamily="34" charset="-34"/>
              </a:rPr>
              <a:t>	</a:t>
            </a:r>
            <a:br>
              <a:rPr lang="th-TH" sz="8000" b="1" smtClean="0">
                <a:solidFill>
                  <a:schemeClr val="bg1"/>
                </a:solidFill>
                <a:cs typeface="FreesiaUPC" pitchFamily="34" charset="-34"/>
              </a:rPr>
            </a:br>
            <a:r>
              <a:rPr lang="th-TH" sz="8000" b="1" smtClean="0">
                <a:solidFill>
                  <a:schemeClr val="bg1"/>
                </a:solidFill>
                <a:cs typeface="FreesiaUPC" pitchFamily="34" charset="-34"/>
              </a:rPr>
              <a:t>-</a:t>
            </a:r>
            <a:r>
              <a:rPr lang="th-TH" sz="8000" b="1" smtClean="0">
                <a:solidFill>
                  <a:srgbClr val="FBDDF9"/>
                </a:solidFill>
                <a:cs typeface="FreesiaUPC" pitchFamily="34" charset="-34"/>
              </a:rPr>
              <a:t>หลักประกันสัญญา</a:t>
            </a:r>
          </a:p>
        </p:txBody>
      </p:sp>
      <p:sp>
        <p:nvSpPr>
          <p:cNvPr id="236547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xfrm>
            <a:off x="6867525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CA8FD8-936C-4167-8AAA-AF6ABD65901A}" type="slidenum">
              <a:rPr lang="en-US" smtClean="0">
                <a:solidFill>
                  <a:srgbClr val="898989"/>
                </a:solidFill>
              </a:rPr>
              <a:pPr/>
              <a:t>95</a:t>
            </a:fld>
            <a:endParaRPr lang="th-TH" smtClean="0">
              <a:solidFill>
                <a:srgbClr val="898989"/>
              </a:solidFill>
            </a:endParaRPr>
          </a:p>
        </p:txBody>
      </p:sp>
      <p:pic>
        <p:nvPicPr>
          <p:cNvPr id="236548" name="Picture 3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85750"/>
            <a:ext cx="2438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ชื่อเรื่อง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362950" cy="1214438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cs typeface="FreesiaUPC" pitchFamily="34" charset="-34"/>
              </a:rPr>
              <a:t>ความหมายของ </a:t>
            </a:r>
            <a:br>
              <a:rPr lang="th-TH" b="1" dirty="0" smtClean="0">
                <a:cs typeface="FreesiaUPC" pitchFamily="34" charset="-34"/>
              </a:rPr>
            </a:br>
            <a:r>
              <a:rPr lang="th-TH" b="1" dirty="0" smtClean="0">
                <a:cs typeface="FreesiaUPC" pitchFamily="34" charset="-34"/>
              </a:rPr>
              <a:t>	หลักประกันซอง/หลักประกันสัญญา</a:t>
            </a:r>
            <a:endParaRPr lang="en-US" b="1" dirty="0" smtClean="0">
              <a:cs typeface="FreesiaUPC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42938" y="1428750"/>
            <a:ext cx="8291512" cy="5286375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หลักประกันซอง</a:t>
            </a:r>
            <a:r>
              <a:rPr lang="th-TH" b="1" dirty="0" smtClean="0">
                <a:cs typeface="FreesiaUPC" pitchFamily="34" charset="-34"/>
              </a:rPr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cs typeface="FreesiaUPC" pitchFamily="34" charset="-34"/>
              </a:rPr>
              <a:t>ได้แก่ หลักประกันที่ผู้เข้าเสนอราคายอมผูกพันตนที่จะปฏิบัติตามเงื่อนไขในประกาศประกวดราคา และจะไม่ถอนการเสนอราคาจนกว่าการพิจารณาจะเสร็จสิ้น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0000CC"/>
                </a:solidFill>
                <a:cs typeface="FreesiaUPC" pitchFamily="34" charset="-34"/>
              </a:rPr>
              <a:t>หลักประกันซอง จึงต้องมีระยะเวลาตั้งแต่วันยื่นซองเสนอราคาจนถึงวันสิ้นสุดการยืนราคา หรือ จนกว่าการพิจารณาจะเสร็จสิ้น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b="1" u="sng" dirty="0" smtClean="0">
                <a:solidFill>
                  <a:srgbClr val="C00000"/>
                </a:solidFill>
                <a:cs typeface="FreesiaUPC" pitchFamily="34" charset="-34"/>
              </a:rPr>
              <a:t>หลักประกันสัญญา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800080"/>
                </a:solidFill>
                <a:cs typeface="FreesiaUPC" pitchFamily="34" charset="-34"/>
              </a:rPr>
              <a:t>ได้แก่ หลักประกันที่ผู้ผ่านการคัดเลือกให้เข้าทำสัญญากับทางราชการ นำมาเพื่อเป็นประกันการปฏิบัติตามเงื่อนไขของสัญญา ส่วนราชการจะคืนให้เมื่อพ้นข้อผูกพันตามสัญญาแล้ว</a:t>
            </a:r>
            <a:endParaRPr lang="en-US" b="1" dirty="0">
              <a:solidFill>
                <a:srgbClr val="800080"/>
              </a:solidFill>
              <a:cs typeface="FreesiaUPC" pitchFamily="34" charset="-34"/>
            </a:endParaRPr>
          </a:p>
        </p:txBody>
      </p:sp>
      <p:sp>
        <p:nvSpPr>
          <p:cNvPr id="237572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0BA5CC-076E-49E4-9DDA-6850B8FE069F}" type="slidenum">
              <a:rPr lang="en-US" smtClean="0">
                <a:solidFill>
                  <a:srgbClr val="898989"/>
                </a:solidFill>
              </a:rPr>
              <a:pPr/>
              <a:t>96</a:t>
            </a:fld>
            <a:endParaRPr lang="th-TH" smtClean="0">
              <a:solidFill>
                <a:srgbClr val="898989"/>
              </a:solidFill>
            </a:endParaRPr>
          </a:p>
        </p:txBody>
      </p:sp>
      <p:sp>
        <p:nvSpPr>
          <p:cNvPr id="4" name="แผนผังลำดับงาน: หลายเอกสาร 3"/>
          <p:cNvSpPr/>
          <p:nvPr/>
        </p:nvSpPr>
        <p:spPr>
          <a:xfrm>
            <a:off x="6572250" y="214313"/>
            <a:ext cx="1643063" cy="571500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6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8429625" cy="1811337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i="1" dirty="0" smtClean="0">
                <a:solidFill>
                  <a:srgbClr val="C00000"/>
                </a:solidFill>
                <a:latin typeface="BrowalliaUPC" pitchFamily="34" charset="-34"/>
                <a:cs typeface="FreesiaUPC" pitchFamily="34" charset="-34"/>
              </a:rPr>
              <a:t>หลักประกันซอง   และ  หลักประกันสัญญา </a:t>
            </a:r>
            <a:r>
              <a:rPr lang="th-TH" sz="4000" b="1" dirty="0" smtClean="0">
                <a:latin typeface="BrowalliaUPC" pitchFamily="34" charset="-34"/>
                <a:cs typeface="FreesiaUPC" pitchFamily="34" charset="-34"/>
              </a:rPr>
              <a:t/>
            </a:r>
            <a:br>
              <a:rPr lang="th-TH" sz="4000" b="1" dirty="0" smtClean="0">
                <a:latin typeface="BrowalliaUPC" pitchFamily="34" charset="-34"/>
                <a:cs typeface="FreesiaUPC" pitchFamily="34" charset="-34"/>
              </a:rPr>
            </a:br>
            <a:r>
              <a:rPr lang="th-TH" sz="4000" b="1" dirty="0" smtClean="0">
                <a:latin typeface="BrowalliaUPC" pitchFamily="34" charset="-34"/>
                <a:cs typeface="FreesiaUPC" pitchFamily="34" charset="-34"/>
              </a:rPr>
              <a:t>กำหนดให้ผู้เสนอราคาในวิธีประกวดราคา หรือคู่สัญญา</a:t>
            </a:r>
            <a:r>
              <a:rPr lang="th-TH" sz="3600" b="1" dirty="0" smtClean="0">
                <a:latin typeface="BrowalliaUPC" pitchFamily="34" charset="-34"/>
                <a:cs typeface="FreesiaUPC" pitchFamily="34" charset="-34"/>
              </a:rPr>
              <a:t>ต้อง  นำหลักประกันมาวาง(ระเบียบฯข้อ ๑๔๑มี๕อย่าง)</a:t>
            </a:r>
            <a:endParaRPr lang="th-TH" b="1" dirty="0" smtClean="0">
              <a:latin typeface="BrowalliaUPC" pitchFamily="34" charset="-34"/>
              <a:cs typeface="FreesiaUPC" pitchFamily="34" charset="-34"/>
            </a:endParaRPr>
          </a:p>
        </p:txBody>
      </p:sp>
      <p:sp>
        <p:nvSpPr>
          <p:cNvPr id="238595" name="Rectangle 4"/>
          <p:cNvSpPr>
            <a:spLocks noGrp="1" noChangeArrowheads="1"/>
          </p:cNvSpPr>
          <p:nvPr>
            <p:ph idx="1"/>
          </p:nvPr>
        </p:nvSpPr>
        <p:spPr>
          <a:xfrm>
            <a:off x="500063" y="2143125"/>
            <a:ext cx="8429625" cy="4500563"/>
          </a:xfrm>
          <a:solidFill>
            <a:srgbClr val="C6F1FE"/>
          </a:solidFill>
          <a:ln w="19050">
            <a:solidFill>
              <a:srgbClr val="7030A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h-TH" sz="3600" b="1" smtClean="0">
                <a:latin typeface="BrowalliaUPC" pitchFamily="34" charset="-34"/>
                <a:cs typeface="BrowalliaUPC" pitchFamily="34" charset="-34"/>
              </a:rPr>
              <a:t>ให้ใช้หลักประกันอย่างใดอย่างหนึ่งดังต่อไปนี้</a:t>
            </a:r>
          </a:p>
        </p:txBody>
      </p:sp>
      <p:sp>
        <p:nvSpPr>
          <p:cNvPr id="23859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1FA496-8124-49A8-B607-3BFD77C25D34}" type="slidenum">
              <a:rPr lang="en-US" smtClean="0">
                <a:solidFill>
                  <a:srgbClr val="898989"/>
                </a:solidFill>
              </a:rPr>
              <a:pPr/>
              <a:t>97</a:t>
            </a:fld>
            <a:endParaRPr lang="th-TH" smtClean="0">
              <a:solidFill>
                <a:srgbClr val="898989"/>
              </a:solidFill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428596" y="2786058"/>
          <a:ext cx="8501090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929688" cy="1428750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/>
          <a:lstStyle/>
          <a:p>
            <a:pPr eaLnBrk="1" hangingPunct="1"/>
            <a:r>
              <a:rPr lang="th-TH" sz="4000" b="1" smtClean="0">
                <a:cs typeface="FreesiaUPC" pitchFamily="34" charset="-34"/>
              </a:rPr>
              <a:t>กวพ.อนุมัติผ่อนผันให้นำหลักประกันซอง </a:t>
            </a:r>
            <a:r>
              <a:rPr lang="th-TH" sz="3600" b="1" smtClean="0">
                <a:cs typeface="FreesiaUPC" pitchFamily="34" charset="-34"/>
              </a:rPr>
              <a:t>ที่เป็น</a:t>
            </a:r>
            <a:r>
              <a:rPr lang="th-TH" sz="3600" b="1" i="1" smtClean="0">
                <a:solidFill>
                  <a:srgbClr val="FF0000"/>
                </a:solidFill>
                <a:cs typeface="FreesiaUPC" pitchFamily="34" charset="-34"/>
              </a:rPr>
              <a:t>เงินสด       หรือเช็คที่ธนาคารเซ็นสั่งจ่าย</a:t>
            </a:r>
            <a:r>
              <a:rPr lang="th-TH" sz="3600" b="1" smtClean="0">
                <a:cs typeface="FreesiaUPC" pitchFamily="34" charset="-34"/>
              </a:rPr>
              <a:t>  มาใช้เป็นหลักประกันสัญญา ได้</a:t>
            </a:r>
            <a:endParaRPr lang="th-TH" sz="3600" b="1" smtClean="0">
              <a:latin typeface="BrowalliaUPC" pitchFamily="34" charset="-34"/>
              <a:cs typeface="FreesiaUPC" pitchFamily="34" charset="-34"/>
            </a:endParaRPr>
          </a:p>
        </p:txBody>
      </p:sp>
      <p:sp>
        <p:nvSpPr>
          <p:cNvPr id="52227" name="Rectangle 4"/>
          <p:cNvSpPr>
            <a:spLocks noGrp="1" noChangeArrowheads="1"/>
          </p:cNvSpPr>
          <p:nvPr>
            <p:ph idx="1"/>
          </p:nvPr>
        </p:nvSpPr>
        <p:spPr>
          <a:xfrm>
            <a:off x="142875" y="1357313"/>
            <a:ext cx="8929688" cy="5500687"/>
          </a:xfrm>
          <a:solidFill>
            <a:schemeClr val="bg1">
              <a:lumMod val="95000"/>
            </a:schemeClr>
          </a:solidFill>
          <a:ln w="19050">
            <a:solidFill>
              <a:srgbClr val="7030A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th-TH" sz="3600" b="1" u="sng" dirty="0" smtClean="0">
                <a:solidFill>
                  <a:srgbClr val="C00000"/>
                </a:solidFill>
                <a:cs typeface="FreesiaUPC" pitchFamily="34" charset="-34"/>
              </a:rPr>
              <a:t>หนังสือคณะกรรมการว่าด้วยการพัสดุ ด่วนที่สุด </a:t>
            </a:r>
            <a:r>
              <a:rPr lang="th-TH" sz="3600" b="1" u="sng" dirty="0" err="1" smtClean="0">
                <a:solidFill>
                  <a:srgbClr val="C00000"/>
                </a:solidFill>
                <a:cs typeface="FreesiaUPC" pitchFamily="34" charset="-34"/>
              </a:rPr>
              <a:t>ที่กค</a:t>
            </a:r>
            <a:r>
              <a:rPr lang="th-TH" sz="3600" b="1" u="sng" dirty="0" smtClean="0">
                <a:solidFill>
                  <a:srgbClr val="C00000"/>
                </a:solidFill>
                <a:cs typeface="FreesiaUPC" pitchFamily="34" charset="-34"/>
              </a:rPr>
              <a:t>(</a:t>
            </a:r>
            <a:r>
              <a:rPr lang="th-TH" sz="3600" b="1" u="sng" dirty="0" err="1" smtClean="0">
                <a:solidFill>
                  <a:srgbClr val="C00000"/>
                </a:solidFill>
                <a:cs typeface="FreesiaUPC" pitchFamily="34" charset="-34"/>
              </a:rPr>
              <a:t>กวพ</a:t>
            </a:r>
            <a:r>
              <a:rPr lang="th-TH" sz="3600" b="1" u="sng" dirty="0" smtClean="0">
                <a:solidFill>
                  <a:srgbClr val="C00000"/>
                </a:solidFill>
                <a:cs typeface="FreesiaUPC" pitchFamily="34" charset="-34"/>
              </a:rPr>
              <a:t>) ๐๔๐๘.๔/ว ๑๓๐ </a:t>
            </a:r>
            <a:r>
              <a:rPr lang="th-TH" sz="3600" b="1" u="sng" dirty="0" err="1" smtClean="0">
                <a:solidFill>
                  <a:srgbClr val="C00000"/>
                </a:solidFill>
                <a:cs typeface="FreesiaUPC" pitchFamily="34" charset="-34"/>
              </a:rPr>
              <a:t>ลว.</a:t>
            </a:r>
            <a:r>
              <a:rPr lang="th-TH" sz="3600" b="1" u="sng" dirty="0" smtClean="0">
                <a:solidFill>
                  <a:srgbClr val="C00000"/>
                </a:solidFill>
                <a:cs typeface="FreesiaUPC" pitchFamily="34" charset="-34"/>
              </a:rPr>
              <a:t>๒๐ ต.ค.๒๕๔๙  กำหนดวิธีการไว้ดังนี้</a:t>
            </a:r>
            <a:r>
              <a:rPr lang="en-US" sz="3600" b="1" u="sng" dirty="0" smtClean="0">
                <a:solidFill>
                  <a:srgbClr val="0000CC"/>
                </a:solidFill>
                <a:cs typeface="FreesiaUPC" pitchFamily="34" charset="-34"/>
              </a:rPr>
              <a:t>:-</a:t>
            </a:r>
            <a:endParaRPr lang="th-TH" sz="3600" b="1" u="sng" dirty="0" smtClean="0">
              <a:solidFill>
                <a:srgbClr val="0000CC"/>
              </a:solidFill>
              <a:cs typeface="FreesiaUPC" pitchFamily="34" charset="-34"/>
            </a:endParaRPr>
          </a:p>
        </p:txBody>
      </p:sp>
      <p:sp>
        <p:nvSpPr>
          <p:cNvPr id="23962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90E4EB-BD98-478D-A2A8-05D500C4CBAB}" type="slidenum">
              <a:rPr lang="en-US" smtClean="0">
                <a:solidFill>
                  <a:srgbClr val="898989"/>
                </a:solidFill>
              </a:rPr>
              <a:pPr/>
              <a:t>98</a:t>
            </a:fld>
            <a:endParaRPr lang="th-TH" smtClean="0">
              <a:solidFill>
                <a:srgbClr val="898989"/>
              </a:solidFill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214282" y="2428868"/>
          <a:ext cx="8929718" cy="442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9622" name="รูปภาพ 6" descr="id_6017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875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429625" cy="1214437"/>
          </a:xfr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solidFill>
                  <a:srgbClr val="FF0000"/>
                </a:solidFill>
                <a:cs typeface="FreesiaUPC" pitchFamily="34" charset="-34"/>
              </a:rPr>
              <a:t>แนวปฏิบัติที่ถูกต้อง</a:t>
            </a:r>
            <a:r>
              <a:rPr lang="th-TH" sz="4000" b="1" dirty="0" smtClean="0">
                <a:solidFill>
                  <a:srgbClr val="FF0000"/>
                </a:solidFill>
                <a:cs typeface="FreesiaUPC" pitchFamily="34" charset="-34"/>
              </a:rPr>
              <a:t>ใน</a:t>
            </a:r>
            <a:r>
              <a:rPr lang="th-TH" sz="4000" b="1" dirty="0" smtClean="0">
                <a:cs typeface="FreesiaUPC" pitchFamily="34" charset="-34"/>
              </a:rPr>
              <a:t>การออกหนังสือค้ำประกันธนาคาร</a:t>
            </a:r>
            <a:r>
              <a:rPr lang="th-TH" b="1" dirty="0" smtClean="0">
                <a:cs typeface="FreesiaUPC" pitchFamily="34" charset="-34"/>
              </a:rPr>
              <a:t/>
            </a:r>
            <a:br>
              <a:rPr lang="th-TH" b="1" dirty="0" smtClean="0">
                <a:cs typeface="FreesiaUPC" pitchFamily="34" charset="-34"/>
              </a:rPr>
            </a:br>
            <a:r>
              <a:rPr lang="th-TH" b="1" dirty="0" smtClean="0">
                <a:cs typeface="FreesiaUPC" pitchFamily="34" charset="-34"/>
              </a:rPr>
              <a:t> 		(เพื่อใช้เป็นหลักประกันสัญญา)</a:t>
            </a:r>
            <a:endParaRPr lang="th-TH" b="1" dirty="0" smtClean="0">
              <a:latin typeface="BrowalliaUPC" pitchFamily="34" charset="-34"/>
              <a:cs typeface="FreesiaUPC" pitchFamily="34" charset="-34"/>
            </a:endParaRPr>
          </a:p>
        </p:txBody>
      </p:sp>
      <p:sp>
        <p:nvSpPr>
          <p:cNvPr id="240643" name="Rectangle 4"/>
          <p:cNvSpPr>
            <a:spLocks noGrp="1" noChangeArrowheads="1"/>
          </p:cNvSpPr>
          <p:nvPr>
            <p:ph idx="1"/>
          </p:nvPr>
        </p:nvSpPr>
        <p:spPr>
          <a:xfrm>
            <a:off x="142875" y="1500188"/>
            <a:ext cx="8786813" cy="5143500"/>
          </a:xfrm>
          <a:solidFill>
            <a:srgbClr val="C6F1FE"/>
          </a:solidFill>
          <a:ln w="19050">
            <a:solidFill>
              <a:srgbClr val="7030A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h-TH" sz="3600" b="1" smtClean="0">
                <a:solidFill>
                  <a:srgbClr val="002060"/>
                </a:solidFill>
                <a:cs typeface="FreesiaUPC" pitchFamily="34" charset="-34"/>
              </a:rPr>
              <a:t>หนังสือเวียนสำนักนายกรัฐมนตรี ที่ นร(กวพ) ๑๓๐๕/ว  ๓๖๕๙ ลว. ๑๔ พฤษภาคม ๒๕๔๑ กำหนดวิธีปฏิบัติไว้ดังนี้</a:t>
            </a:r>
          </a:p>
        </p:txBody>
      </p:sp>
      <p:sp>
        <p:nvSpPr>
          <p:cNvPr id="24064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43D0DC-942C-45E8-80A3-427C8C7BBFFE}" type="slidenum">
              <a:rPr lang="en-US" smtClean="0">
                <a:solidFill>
                  <a:srgbClr val="898989"/>
                </a:solidFill>
              </a:rPr>
              <a:pPr/>
              <a:t>99</a:t>
            </a:fld>
            <a:endParaRPr lang="th-TH" smtClean="0">
              <a:solidFill>
                <a:srgbClr val="898989"/>
              </a:solidFill>
            </a:endParaRP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214282" y="2571744"/>
          <a:ext cx="85725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anchor="ctr"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 algn="ctr" fontAlgn="auto">
          <a:spcBef>
            <a:spcPts val="0"/>
          </a:spcBef>
          <a:spcAft>
            <a:spcPts val="0"/>
          </a:spcAft>
          <a:defRPr sz="5400" b="1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ngsana New" pitchFamily="18" charset="-34"/>
            <a:cs typeface="+mj-cs"/>
          </a:defRPr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5_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อุดมสมบูรณ์">
  <a:themeElements>
    <a:clrScheme name="อุดมสมบูรณ์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อุดมสมบูรณ์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อุดมสมบูรณ์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9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0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เฉลียง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อุดมสมบูรณ์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3568</TotalTime>
  <Words>10416</Words>
  <Application>Microsoft Office PowerPoint</Application>
  <PresentationFormat>นำเสนอทางหน้าจอ (4:3)</PresentationFormat>
  <Paragraphs>1364</Paragraphs>
  <Slides>167</Slides>
  <Notes>8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28</vt:i4>
      </vt:variant>
      <vt:variant>
        <vt:lpstr>ชุดรูปแบบ</vt:lpstr>
      </vt:variant>
      <vt:variant>
        <vt:i4>24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167</vt:i4>
      </vt:variant>
    </vt:vector>
  </HeadingPairs>
  <TitlesOfParts>
    <vt:vector size="220" baseType="lpstr">
      <vt:lpstr>Arial</vt:lpstr>
      <vt:lpstr>Angsana New</vt:lpstr>
      <vt:lpstr>Calibri</vt:lpstr>
      <vt:lpstr>Cordia New</vt:lpstr>
      <vt:lpstr>Cambria</vt:lpstr>
      <vt:lpstr>Wingdings</vt:lpstr>
      <vt:lpstr>Wingdings 2</vt:lpstr>
      <vt:lpstr>Trebuchet MS</vt:lpstr>
      <vt:lpstr>IrisUPC</vt:lpstr>
      <vt:lpstr>Constantia</vt:lpstr>
      <vt:lpstr>Browallia New</vt:lpstr>
      <vt:lpstr>Times New Roman</vt:lpstr>
      <vt:lpstr>TH SarabunPSK</vt:lpstr>
      <vt:lpstr>JasmineUPC</vt:lpstr>
      <vt:lpstr>FreesiaUPC</vt:lpstr>
      <vt:lpstr>BrowalliaUPC</vt:lpstr>
      <vt:lpstr>EucrosiaUPC</vt:lpstr>
      <vt:lpstr>Antique Olive Compact</vt:lpstr>
      <vt:lpstr>TH SarabunIT๙</vt:lpstr>
      <vt:lpstr>AngsanaUPC</vt:lpstr>
      <vt:lpstr>Symbol</vt:lpstr>
      <vt:lpstr>KodchiangUPC</vt:lpstr>
      <vt:lpstr>Century Schoolbook</vt:lpstr>
      <vt:lpstr>Courier New</vt:lpstr>
      <vt:lpstr>Verdana</vt:lpstr>
      <vt:lpstr>Wingdings 3</vt:lpstr>
      <vt:lpstr>Berlin Sans FB</vt:lpstr>
      <vt:lpstr>Matisse ITC</vt:lpstr>
      <vt:lpstr>ชุดรูปแบบของ Office</vt:lpstr>
      <vt:lpstr>1_เฉลียง</vt:lpstr>
      <vt:lpstr>1_ชุดรูปแบบของ Office</vt:lpstr>
      <vt:lpstr>2_ชุดรูปแบบของ Office</vt:lpstr>
      <vt:lpstr>3_ชุดรูปแบบของ Office</vt:lpstr>
      <vt:lpstr>4_ชุดรูปแบบของ Office</vt:lpstr>
      <vt:lpstr>5_ชุดรูปแบบของ Office</vt:lpstr>
      <vt:lpstr>8_ชุดรูปแบบของ Office</vt:lpstr>
      <vt:lpstr>6_ชุดรูปแบบของ Office</vt:lpstr>
      <vt:lpstr>5_เฉลียง</vt:lpstr>
      <vt:lpstr>1_อุดมสมบูรณ์</vt:lpstr>
      <vt:lpstr>7_ชุดรูปแบบของ Office</vt:lpstr>
      <vt:lpstr>9_ชุดรูปแบบของ Office</vt:lpstr>
      <vt:lpstr>10_ชุดรูปแบบของ Office</vt:lpstr>
      <vt:lpstr>11_ชุดรูปแบบของ Office</vt:lpstr>
      <vt:lpstr>12_ชุดรูปแบบของ Office</vt:lpstr>
      <vt:lpstr>13_ชุดรูปแบบของ Office</vt:lpstr>
      <vt:lpstr>14_ชุดรูปแบบของ Office</vt:lpstr>
      <vt:lpstr>15_ชุดรูปแบบของ Office</vt:lpstr>
      <vt:lpstr>16_ชุดรูปแบบของ Office</vt:lpstr>
      <vt:lpstr>18_ชุดรูปแบบของ Office</vt:lpstr>
      <vt:lpstr>19_ชุดรูปแบบของ Office</vt:lpstr>
      <vt:lpstr>20_ชุดรูปแบบของ Office</vt:lpstr>
      <vt:lpstr>21_ชุดรูปแบบของ Office</vt:lpstr>
      <vt:lpstr>Clip</vt:lpstr>
      <vt:lpstr>ภาพนิ่ง 1</vt:lpstr>
      <vt:lpstr>ภาพนิ่ง 2</vt:lpstr>
      <vt:lpstr>กระบวนการบริหารงานพัสดุ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งานจ้างก่อสร้าง คืองานอะไร (มติกวพ.ปี๕๒)</vt:lpstr>
      <vt:lpstr>ภาพนิ่ง 16</vt:lpstr>
      <vt:lpstr>ภาพนิ่ง 17</vt:lpstr>
      <vt:lpstr>ภาพนิ่ง 18</vt:lpstr>
      <vt:lpstr>ภาพนิ่ง 19</vt:lpstr>
      <vt:lpstr>การมอบอำนาจ</vt:lpstr>
      <vt:lpstr>ข้อยกเว้นเรื่องการมอบอำนาจ (ต่อ)</vt:lpstr>
      <vt:lpstr>ภาพนิ่ง 22</vt:lpstr>
      <vt:lpstr>ภาพนิ่ง 23</vt:lpstr>
      <vt:lpstr>ภาพนิ่ง 24</vt:lpstr>
      <vt:lpstr>ภาพนิ่ง 25</vt:lpstr>
      <vt:lpstr>คณะกรรมการต่าง ๆ การซื้อ/การจ้างแต่ละครั้ง                        หัวหน้าส่วนราชการจะต้องแต่งตั้งคณะกรรมการ   ให้ทำหน้าที่ ตามที่ระเบียบฯพัสดุกำหนดทุกครั้ง</vt:lpstr>
      <vt:lpstr>ภาพนิ่ง 27</vt:lpstr>
      <vt:lpstr>ภาพนิ่ง 28</vt:lpstr>
      <vt:lpstr>ภาพนิ่ง 29</vt:lpstr>
      <vt:lpstr>ภาพนิ่ง 30</vt:lpstr>
      <vt:lpstr>ข้อควรรู้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การจำหน่ายพัสดุเป็นสูญ</vt:lpstr>
      <vt:lpstr>การลงจ่ายออกจากบัญชี/ทะเบียน</vt:lpstr>
      <vt:lpstr>รายงานขอซื้อ – จ้าง (ข้อ 27)  หลักการ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ข้อควรรู้</vt:lpstr>
      <vt:lpstr>ภาพนิ่ง 67</vt:lpstr>
      <vt:lpstr>การดำเนินการโดยวิธีสอบราคา </vt:lpstr>
      <vt:lpstr>ภาพนิ่ง 69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ภาพนิ่ง 76</vt:lpstr>
      <vt:lpstr>ภาพนิ่ง 77</vt:lpstr>
      <vt:lpstr>ภาพนิ่ง 78</vt:lpstr>
      <vt:lpstr>ภาพนิ่ง 79</vt:lpstr>
      <vt:lpstr>ภาพนิ่ง 80</vt:lpstr>
      <vt:lpstr>ภาพนิ่ง 81</vt:lpstr>
      <vt:lpstr>ภาพนิ่ง 82</vt:lpstr>
      <vt:lpstr>ภาพนิ่ง 83</vt:lpstr>
      <vt:lpstr>การบริหารสัญญา  </vt:lpstr>
      <vt:lpstr>ผลของสัญญา</vt:lpstr>
      <vt:lpstr>   ใคร ?   เป็นผู้มีหน้าที่บริหารสัญญา</vt:lpstr>
      <vt:lpstr>      กรณีจำเป็นต้องแก้ไข/เปลี่ยนแปลงสัญญา(ข้อ๑๓๖)  </vt:lpstr>
      <vt:lpstr> การแก้ไข/เปลี่ยนแปลงสัญญา (ต่อ)  </vt:lpstr>
      <vt:lpstr>ภาพนิ่ง 89</vt:lpstr>
      <vt:lpstr>ภาพนิ่ง 90</vt:lpstr>
      <vt:lpstr>การแก้ไขสัญญา เพื่อเปลี่ยนหลักประกันสัญญา กระทำได้</vt:lpstr>
      <vt:lpstr>ใคร ?  เป็นผู้เสนอความเห็นต่อหัวหน้าส่วนราชการ เพื่อ แก้ไข/เปลี่ยนแปลงสัญญา หรือข้อตกลง การงด ลดค่าปรับ/ขยายเวลาสัญญา/ข้อตกลง</vt:lpstr>
      <vt:lpstr>ภาพนิ่ง 93</vt:lpstr>
      <vt:lpstr>ภาพนิ่ง 94</vt:lpstr>
      <vt:lpstr>ความรู้ เกี่ยวกับหลักประกัน   -ซองเสนอราคา  -หลักประกันสัญญา</vt:lpstr>
      <vt:lpstr>ความหมายของ   หลักประกันซอง/หลักประกันสัญญา</vt:lpstr>
      <vt:lpstr>หลักประกันซอง   และ  หลักประกันสัญญา  กำหนดให้ผู้เสนอราคาในวิธีประกวดราคา หรือคู่สัญญาต้อง  นำหลักประกันมาวาง(ระเบียบฯข้อ ๑๔๑มี๕อย่าง)</vt:lpstr>
      <vt:lpstr>กวพ.อนุมัติผ่อนผันให้นำหลักประกันซอง ที่เป็นเงินสด       หรือเช็คที่ธนาคารเซ็นสั่งจ่าย  มาใช้เป็นหลักประกันสัญญา ได้</vt:lpstr>
      <vt:lpstr>แนวปฏิบัติที่ถูกต้องในการออกหนังสือค้ำประกันธนาคาร    (เพื่อใช้เป็นหลักประกันสัญญา)</vt:lpstr>
      <vt:lpstr>อัตราการคิดหลักประกันซองและหลักประกันสัญญา</vt:lpstr>
      <vt:lpstr> การตรวจรับพัสดุ และการควบคุมงานก่อสร้าง ตามระเบียบฯ ข้อ ๗๑ ข้อ ๗๒ข้อ ๗๓ </vt:lpstr>
      <vt:lpstr>กำหนดระยะเวลาการตรวจรับพัสดุและการตรวจรับงานจ้างก่อสร้าง ส.เวียน สำนักนายกรัฐมนตรี ที่ นร.๑๓๐๕/ว.๕๘๕๕ ลว. ๑๑ กค.๔๔ เรื่อง ระยะเวลาตรวจรับงานจ้างก่อสร้าง และการตรวจรับพัสดุ</vt:lpstr>
      <vt:lpstr>ระยะเวลาในการตรวจรับพัสดุ/ตรวจการจ้างก่อสร้าง</vt:lpstr>
      <vt:lpstr>กำหนดระยะเวลาในการตรวจรับ/ตรวจการจ้าง</vt:lpstr>
      <vt:lpstr>ภาพนิ่ง 105</vt:lpstr>
      <vt:lpstr>ภาพนิ่ง 106</vt:lpstr>
      <vt:lpstr>ภาพนิ่ง 107</vt:lpstr>
      <vt:lpstr>ภาพนิ่ง 108</vt:lpstr>
      <vt:lpstr>ภาพนิ่ง 109</vt:lpstr>
      <vt:lpstr>ภาพนิ่ง 110</vt:lpstr>
      <vt:lpstr>ภาพนิ่ง 111</vt:lpstr>
      <vt:lpstr>ภาพนิ่ง 112</vt:lpstr>
      <vt:lpstr>ภาพนิ่ง 113</vt:lpstr>
      <vt:lpstr>ภาพนิ่ง 114</vt:lpstr>
      <vt:lpstr>ภาพนิ่ง 115</vt:lpstr>
      <vt:lpstr>ภาพนิ่ง 116</vt:lpstr>
      <vt:lpstr>ภาพนิ่ง 117</vt:lpstr>
      <vt:lpstr>ภาพนิ่ง 118</vt:lpstr>
      <vt:lpstr>ภาพนิ่ง 119</vt:lpstr>
      <vt:lpstr>ภาพนิ่ง 120</vt:lpstr>
      <vt:lpstr>ภาพนิ่ง 121</vt:lpstr>
      <vt:lpstr>ภาพนิ่ง 122</vt:lpstr>
      <vt:lpstr>ภาพนิ่ง 123</vt:lpstr>
      <vt:lpstr>ภาพนิ่ง 124</vt:lpstr>
      <vt:lpstr>การลงบัญชี/ทะเบียน ควบคุมพัสดุ (ข้อ ๑๕๑)</vt:lpstr>
      <vt:lpstr>ภาพนิ่ง 126</vt:lpstr>
      <vt:lpstr>ภาพนิ่ง 127</vt:lpstr>
      <vt:lpstr>“ การตรวจสอบพัสดุประจำปี” (ข้อ ๑๕๕)  ก่อนสิ้นเดือนกันยายนของทุกปี ให้หส.ราชการ /หรือ  หน.งาน ตามข้อ ๑๕๓ แต่งตั้งผู้ตรวจสอบพัสดุทำหน้าที่ดังนี้</vt:lpstr>
      <vt:lpstr>“ การตรวจสอบพัสดุประจำปี” (ข้อ ๑๕๕)  ก่อนสิ้นเดือนกันยายนของทุกปี ให้หส.ราชการ /หรือ  หน.งาน ตามข้อ ๑๕๓ แต่งตั้งผู้ตรวจสอบพัสดุทำหน้าที่ดังนี้</vt:lpstr>
      <vt:lpstr>การจำหน่ายพัสดุ (ข้อ ๑๕๗) </vt:lpstr>
      <vt:lpstr>ปัญหาและแนวทางปฏิบัติในการจำหน่ายพัสดุ</vt:lpstr>
      <vt:lpstr>ภาพนิ่ง 132</vt:lpstr>
      <vt:lpstr>ภาพนิ่ง 133</vt:lpstr>
      <vt:lpstr>ภาพนิ่ง 134</vt:lpstr>
      <vt:lpstr>ภาพนิ่ง 135</vt:lpstr>
      <vt:lpstr>ภาพนิ่ง 136</vt:lpstr>
      <vt:lpstr>ภาพนิ่ง 137</vt:lpstr>
      <vt:lpstr>ภาพนิ่ง 138</vt:lpstr>
      <vt:lpstr>ภาพนิ่ง 139</vt:lpstr>
      <vt:lpstr>ภาพนิ่ง 140</vt:lpstr>
      <vt:lpstr>ภาพนิ่ง 141</vt:lpstr>
      <vt:lpstr>พ.ร.บ.ข้อมูลข่าวสารของทางราชการ พ.ศ. ๒๕๔๐มาตรา ๙(๑)และ(๘) กำหนดว่า </vt:lpstr>
      <vt:lpstr>ประกาศคณะกรรมการข้อมูลข่าวสารของราชการ ลงวันที่ ๑ ธันวาคม ๒๕๔๓</vt:lpstr>
      <vt:lpstr>พ.ร.บ.ว่าด้วยความผิดเกี่ยวกับการเสนอราคา         ต่อหน่วยงานของรัฐ พ.ศ. ๒๕๔๒</vt:lpstr>
      <vt:lpstr>พ.ร.บ.ว่าด้วยความผิดเกี่ยวกับการเสนอราคาต่อหน่วยงานของรัฐ พ.ศ. ๒๕๔๒(ต่อ)</vt:lpstr>
      <vt:lpstr>พ.ร.บ.ว่าด้วยความผิดเกี่ยวกับการเสนอราคา              ต่อหน่วยงานของรัฐ พ.ศ. ๒๕๔๒(ต่อ)</vt:lpstr>
      <vt:lpstr>พ.ร.บ.ความรับผิดทางละเมิดของเจ้าหน้าที่  พ.ศ. ๒๕๓๙</vt:lpstr>
      <vt:lpstr>ความรับผิดของเจ้าหน้าที่</vt:lpstr>
      <vt:lpstr>ระเบียบคณะกก.ตรวจเงินแผ่นดินว่าด้วยวินัย                         ทางงบประมาณและการคลัง พ.ศ.๒๕๔๔</vt:lpstr>
      <vt:lpstr>พ.ร.บ.ระเบียบบริหารราชการแผ่นดิน พ.ศ.๒๕๕๐</vt:lpstr>
      <vt:lpstr>พ.ร.บ. วิธีปฏิบัติราชการทางปกครอง พ.ศ. ๒๕๓๙</vt:lpstr>
      <vt:lpstr>ภาพนิ่ง 152</vt:lpstr>
      <vt:lpstr>ภาพนิ่ง 153</vt:lpstr>
      <vt:lpstr>การควบคุมที่ราชพัสดุ</vt:lpstr>
      <vt:lpstr>พ.ร.บ.วิธีการงบประมาณ พ.ศ. ๒๕๐๒ และที่แก้ไขเพิ่มเติม</vt:lpstr>
      <vt:lpstr>ภาพนิ่ง 156</vt:lpstr>
      <vt:lpstr>ภาพนิ่ง 157</vt:lpstr>
      <vt:lpstr>ภาพนิ่ง 158</vt:lpstr>
      <vt:lpstr>บทกำหนดโทษตามระเบียบว่าด้วยการพัสดุ (ต่อ)</vt:lpstr>
      <vt:lpstr>ภาพนิ่ง 160</vt:lpstr>
      <vt:lpstr>ภาพนิ่ง 161</vt:lpstr>
      <vt:lpstr>ภาพนิ่ง 162</vt:lpstr>
      <vt:lpstr>ภาพนิ่ง 163</vt:lpstr>
      <vt:lpstr>ภาพนิ่ง 164</vt:lpstr>
      <vt:lpstr>ภาพนิ่ง 165</vt:lpstr>
      <vt:lpstr>ภาพนิ่ง 166</vt:lpstr>
      <vt:lpstr>ภาพนิ่ง 167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muncharee</dc:creator>
  <cp:lastModifiedBy>Lenovo</cp:lastModifiedBy>
  <cp:revision>279</cp:revision>
  <dcterms:created xsi:type="dcterms:W3CDTF">2009-04-13T08:23:56Z</dcterms:created>
  <dcterms:modified xsi:type="dcterms:W3CDTF">2012-11-22T15:27:10Z</dcterms:modified>
</cp:coreProperties>
</file>